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6"/>
  </p:notesMasterIdLst>
  <p:sldIdLst>
    <p:sldId id="261" r:id="rId3"/>
    <p:sldId id="263" r:id="rId4"/>
    <p:sldId id="265" r:id="rId5"/>
    <p:sldId id="264" r:id="rId6"/>
    <p:sldId id="262" r:id="rId7"/>
    <p:sldId id="266" r:id="rId8"/>
    <p:sldId id="268" r:id="rId9"/>
    <p:sldId id="298" r:id="rId10"/>
    <p:sldId id="270" r:id="rId11"/>
    <p:sldId id="271" r:id="rId12"/>
    <p:sldId id="272" r:id="rId13"/>
    <p:sldId id="299" r:id="rId14"/>
    <p:sldId id="273" r:id="rId15"/>
    <p:sldId id="274" r:id="rId16"/>
    <p:sldId id="279" r:id="rId17"/>
    <p:sldId id="280" r:id="rId18"/>
    <p:sldId id="293" r:id="rId19"/>
    <p:sldId id="301" r:id="rId20"/>
    <p:sldId id="308" r:id="rId21"/>
    <p:sldId id="310" r:id="rId22"/>
    <p:sldId id="309" r:id="rId23"/>
    <p:sldId id="311" r:id="rId24"/>
    <p:sldId id="312" r:id="rId25"/>
  </p:sldIdLst>
  <p:sldSz cx="9144000" cy="6858000" type="screen4x3"/>
  <p:notesSz cx="6735763" cy="986948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D89"/>
    <a:srgbClr val="CCFFCC"/>
    <a:srgbClr val="00A39F"/>
    <a:srgbClr val="006462"/>
    <a:srgbClr val="96D0D1"/>
    <a:srgbClr val="CB6119"/>
    <a:srgbClr val="F6C5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4" autoAdjust="0"/>
    <p:restoredTop sz="97412" autoAdjust="0"/>
  </p:normalViewPr>
  <p:slideViewPr>
    <p:cSldViewPr>
      <p:cViewPr varScale="1">
        <p:scale>
          <a:sx n="76" d="100"/>
          <a:sy n="76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312" y="-108"/>
      </p:cViewPr>
      <p:guideLst>
        <p:guide orient="horz" pos="3108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pe.gov.pl/" TargetMode="External"/><Relationship Id="rId2" Type="http://schemas.openxmlformats.org/officeDocument/2006/relationships/hyperlink" Target="http://www.mswia.gov.pl/" TargetMode="External"/><Relationship Id="rId1" Type="http://schemas.openxmlformats.org/officeDocument/2006/relationships/hyperlink" Target="http://www.mrr.gov.pl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pe.gov.pl/" TargetMode="External"/><Relationship Id="rId2" Type="http://schemas.openxmlformats.org/officeDocument/2006/relationships/hyperlink" Target="http://www.mswia.gov.pl/" TargetMode="External"/><Relationship Id="rId1" Type="http://schemas.openxmlformats.org/officeDocument/2006/relationships/hyperlink" Target="http://www.mrr.gov.p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2438-2B48-46B5-8965-BD61921A338B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11874901-BEAB-4C76-BD82-107BDAED7246}">
      <dgm:prSet phldrT="[Tekst]"/>
      <dgm:spPr/>
      <dgm:t>
        <a:bodyPr/>
        <a:lstStyle/>
        <a:p>
          <a:r>
            <a:rPr lang="pl-PL" b="1" dirty="0" smtClean="0">
              <a:latin typeface="Calibri" pitchFamily="34" charset="0"/>
            </a:rPr>
            <a:t>PRIORYTET VIII</a:t>
          </a:r>
        </a:p>
        <a:p>
          <a:r>
            <a:rPr lang="pl-PL" b="1" dirty="0" smtClean="0">
              <a:latin typeface="Calibri" pitchFamily="34" charset="0"/>
            </a:rPr>
            <a:t>Społeczeństwo informacyjne – zwiększanie innowacyjności gospodarki</a:t>
          </a:r>
          <a:endParaRPr lang="pl-PL" b="1" dirty="0">
            <a:latin typeface="Calibri" pitchFamily="34" charset="0"/>
          </a:endParaRPr>
        </a:p>
      </dgm:t>
    </dgm:pt>
    <dgm:pt modelId="{A7E8C4AF-E61A-4AD8-83A4-DBEF9A6D77CE}" type="parTrans" cxnId="{7599C978-23D7-4713-8E38-FE1CFD2F8607}">
      <dgm:prSet/>
      <dgm:spPr/>
      <dgm:t>
        <a:bodyPr/>
        <a:lstStyle/>
        <a:p>
          <a:endParaRPr lang="pl-PL"/>
        </a:p>
      </dgm:t>
    </dgm:pt>
    <dgm:pt modelId="{CD90C6D6-D6AD-46BC-B987-6FCB79089DF2}" type="sibTrans" cxnId="{7599C978-23D7-4713-8E38-FE1CFD2F8607}">
      <dgm:prSet/>
      <dgm:spPr/>
      <dgm:t>
        <a:bodyPr/>
        <a:lstStyle/>
        <a:p>
          <a:endParaRPr lang="pl-PL"/>
        </a:p>
      </dgm:t>
    </dgm:pt>
    <dgm:pt modelId="{2AE5F2B4-D902-476D-B7B1-6A9F95565D61}">
      <dgm:prSet phldrT="[Tekst]" custT="1"/>
      <dgm:spPr/>
      <dgm:t>
        <a:bodyPr/>
        <a:lstStyle/>
        <a:p>
          <a:pPr algn="l"/>
          <a:r>
            <a:rPr lang="pl-PL" sz="2000" smtClean="0">
              <a:latin typeface="Calibri" pitchFamily="34" charset="0"/>
            </a:rPr>
            <a:t>Dz. 8.1 - Wspieranie działalności gospodarczej w dziedzinie gospodarki elektronicznej</a:t>
          </a:r>
          <a:endParaRPr lang="pl-PL" sz="2000" dirty="0">
            <a:latin typeface="Calibri" pitchFamily="34" charset="0"/>
          </a:endParaRPr>
        </a:p>
      </dgm:t>
    </dgm:pt>
    <dgm:pt modelId="{E48E72D3-E02E-4CAC-8A69-62822DAF570A}" type="parTrans" cxnId="{99F98941-4430-4B5B-89F9-FE79BEFEC79A}">
      <dgm:prSet/>
      <dgm:spPr/>
      <dgm:t>
        <a:bodyPr/>
        <a:lstStyle/>
        <a:p>
          <a:endParaRPr lang="pl-PL"/>
        </a:p>
      </dgm:t>
    </dgm:pt>
    <dgm:pt modelId="{C7FD1CB1-0E16-411A-931D-F230E9D45AC1}" type="sibTrans" cxnId="{99F98941-4430-4B5B-89F9-FE79BEFEC79A}">
      <dgm:prSet/>
      <dgm:spPr/>
      <dgm:t>
        <a:bodyPr/>
        <a:lstStyle/>
        <a:p>
          <a:endParaRPr lang="pl-PL"/>
        </a:p>
      </dgm:t>
    </dgm:pt>
    <dgm:pt modelId="{B60B93BA-16B1-4E0B-A328-9EEF8FB6CE8F}">
      <dgm:prSet phldrT="[Tekst]" custT="1"/>
      <dgm:spPr/>
      <dgm:t>
        <a:bodyPr/>
        <a:lstStyle/>
        <a:p>
          <a:pPr algn="r"/>
          <a:r>
            <a:rPr lang="pl-PL" sz="2000" b="1" i="0" u="none" smtClean="0">
              <a:latin typeface="Calibri" pitchFamily="34" charset="0"/>
            </a:rPr>
            <a:t>Dz. 8.3. Przeciwdziałanie wykluczeniu cyfrowemu – eInclusion</a:t>
          </a:r>
          <a:endParaRPr lang="pl-PL" sz="2000" b="1" i="0" u="none" dirty="0">
            <a:latin typeface="Calibri" pitchFamily="34" charset="0"/>
          </a:endParaRPr>
        </a:p>
      </dgm:t>
    </dgm:pt>
    <dgm:pt modelId="{0CD64475-6126-49CB-BE7E-BCAE4AB3C78C}" type="parTrans" cxnId="{269B4C94-79FB-4B45-8EC5-4F876A571C4D}">
      <dgm:prSet/>
      <dgm:spPr/>
      <dgm:t>
        <a:bodyPr/>
        <a:lstStyle/>
        <a:p>
          <a:endParaRPr lang="pl-PL"/>
        </a:p>
      </dgm:t>
    </dgm:pt>
    <dgm:pt modelId="{F4898CB9-179A-438A-803D-BBD147541897}" type="sibTrans" cxnId="{269B4C94-79FB-4B45-8EC5-4F876A571C4D}">
      <dgm:prSet/>
      <dgm:spPr/>
      <dgm:t>
        <a:bodyPr/>
        <a:lstStyle/>
        <a:p>
          <a:endParaRPr lang="pl-PL"/>
        </a:p>
      </dgm:t>
    </dgm:pt>
    <dgm:pt modelId="{5E94D1FE-49BC-4575-9CE0-724188CFB138}">
      <dgm:prSet phldrT="[Tekst]" custT="1"/>
      <dgm:spPr/>
      <dgm:t>
        <a:bodyPr/>
        <a:lstStyle/>
        <a:p>
          <a:pPr algn="l"/>
          <a:r>
            <a:rPr lang="pl-PL" sz="2000" b="0" smtClean="0">
              <a:latin typeface="Calibri" pitchFamily="34" charset="0"/>
            </a:rPr>
            <a:t>Dz. 8.2 - Wspieranie wdrażania elektronicznego biznesu B2B</a:t>
          </a:r>
          <a:endParaRPr lang="pl-PL" sz="2000" b="0" dirty="0">
            <a:latin typeface="Calibri" pitchFamily="34" charset="0"/>
          </a:endParaRPr>
        </a:p>
      </dgm:t>
    </dgm:pt>
    <dgm:pt modelId="{37F183C0-3F62-4848-AC66-F8B68CDD4B9D}" type="parTrans" cxnId="{5A9574A7-B6DC-42AD-BCF0-E0BA3660DE72}">
      <dgm:prSet/>
      <dgm:spPr/>
      <dgm:t>
        <a:bodyPr/>
        <a:lstStyle/>
        <a:p>
          <a:endParaRPr lang="pl-PL"/>
        </a:p>
      </dgm:t>
    </dgm:pt>
    <dgm:pt modelId="{A16E7739-0EAB-4503-89D8-9D96B79B4E43}" type="sibTrans" cxnId="{5A9574A7-B6DC-42AD-BCF0-E0BA3660DE72}">
      <dgm:prSet/>
      <dgm:spPr/>
      <dgm:t>
        <a:bodyPr/>
        <a:lstStyle/>
        <a:p>
          <a:endParaRPr lang="pl-PL"/>
        </a:p>
      </dgm:t>
    </dgm:pt>
    <dgm:pt modelId="{2D4B05AA-CF96-4949-BA69-72689E18E297}">
      <dgm:prSet phldrT="[Tekst]" custT="1"/>
      <dgm:spPr/>
      <dgm:t>
        <a:bodyPr/>
        <a:lstStyle/>
        <a:p>
          <a:pPr algn="r"/>
          <a:r>
            <a:rPr lang="pl-PL" sz="2000" smtClean="0">
              <a:latin typeface="Calibri" pitchFamily="34" charset="0"/>
            </a:rPr>
            <a:t>Dz. 8.4. Zapewnienie dostępu do Internetu na etapie „ostatniej mili”</a:t>
          </a:r>
          <a:endParaRPr lang="pl-PL" sz="2000" dirty="0">
            <a:latin typeface="Calibri" pitchFamily="34" charset="0"/>
          </a:endParaRPr>
        </a:p>
      </dgm:t>
    </dgm:pt>
    <dgm:pt modelId="{5DDD2F72-D621-45C9-A35B-0A8DDB9432F6}" type="parTrans" cxnId="{E85E7156-7241-4517-A1D2-2BCF90424B26}">
      <dgm:prSet/>
      <dgm:spPr/>
      <dgm:t>
        <a:bodyPr/>
        <a:lstStyle/>
        <a:p>
          <a:endParaRPr lang="pl-PL"/>
        </a:p>
      </dgm:t>
    </dgm:pt>
    <dgm:pt modelId="{D65AD9A8-440C-40B4-9764-E016CB03BCAE}" type="sibTrans" cxnId="{E85E7156-7241-4517-A1D2-2BCF90424B26}">
      <dgm:prSet/>
      <dgm:spPr/>
      <dgm:t>
        <a:bodyPr/>
        <a:lstStyle/>
        <a:p>
          <a:endParaRPr lang="pl-PL"/>
        </a:p>
      </dgm:t>
    </dgm:pt>
    <dgm:pt modelId="{83606130-5E9F-43DC-ABA1-4EBE203F3EDC}" type="pres">
      <dgm:prSet presAssocID="{55C02438-2B48-46B5-8965-BD61921A338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4A76CC-2763-4ADE-AB79-21CCB082915E}" type="pres">
      <dgm:prSet presAssocID="{55C02438-2B48-46B5-8965-BD61921A338B}" presName="matrix" presStyleCnt="0"/>
      <dgm:spPr/>
      <dgm:t>
        <a:bodyPr/>
        <a:lstStyle/>
        <a:p>
          <a:endParaRPr lang="pl-PL"/>
        </a:p>
      </dgm:t>
    </dgm:pt>
    <dgm:pt modelId="{78A94E95-306F-4FC9-B0E3-34D8417F0098}" type="pres">
      <dgm:prSet presAssocID="{55C02438-2B48-46B5-8965-BD61921A338B}" presName="tile1" presStyleLbl="node1" presStyleIdx="0" presStyleCnt="4" custScaleX="71992" custScaleY="73334" custLinFactNeighborX="-15521" custLinFactNeighborY="833"/>
      <dgm:spPr/>
      <dgm:t>
        <a:bodyPr/>
        <a:lstStyle/>
        <a:p>
          <a:endParaRPr lang="pl-PL"/>
        </a:p>
      </dgm:t>
    </dgm:pt>
    <dgm:pt modelId="{7B21A8A1-B429-442B-B017-1CC045003AC0}" type="pres">
      <dgm:prSet presAssocID="{55C02438-2B48-46B5-8965-BD61921A338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22D722-6B29-4F0C-AD8B-FB48E45B0FF8}" type="pres">
      <dgm:prSet presAssocID="{55C02438-2B48-46B5-8965-BD61921A338B}" presName="tile2" presStyleLbl="node1" presStyleIdx="1" presStyleCnt="4" custScaleX="69778" custScaleY="73334" custLinFactNeighborX="15038" custLinFactNeighborY="833"/>
      <dgm:spPr/>
      <dgm:t>
        <a:bodyPr/>
        <a:lstStyle/>
        <a:p>
          <a:endParaRPr lang="pl-PL"/>
        </a:p>
      </dgm:t>
    </dgm:pt>
    <dgm:pt modelId="{A0471B18-CA72-48F8-8B3E-77F13FCFF6A9}" type="pres">
      <dgm:prSet presAssocID="{55C02438-2B48-46B5-8965-BD61921A338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3D221B-5E77-4B10-B527-16C7092303A6}" type="pres">
      <dgm:prSet presAssocID="{55C02438-2B48-46B5-8965-BD61921A338B}" presName="tile3" presStyleLbl="node1" presStyleIdx="2" presStyleCnt="4" custScaleX="74445" custScaleY="76667" custLinFactNeighborX="-14618" custLinFactNeighborY="2501"/>
      <dgm:spPr/>
      <dgm:t>
        <a:bodyPr/>
        <a:lstStyle/>
        <a:p>
          <a:endParaRPr lang="pl-PL"/>
        </a:p>
      </dgm:t>
    </dgm:pt>
    <dgm:pt modelId="{34CFB972-7481-4766-A49E-DE2449C9AE76}" type="pres">
      <dgm:prSet presAssocID="{55C02438-2B48-46B5-8965-BD61921A338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1F7ECD-676D-46DC-9EE7-6A5A5DB605B8}" type="pres">
      <dgm:prSet presAssocID="{55C02438-2B48-46B5-8965-BD61921A338B}" presName="tile4" presStyleLbl="node1" presStyleIdx="3" presStyleCnt="4" custScaleX="70935" custScaleY="73331" custLinFactNeighborX="13560" custLinFactNeighborY="4166"/>
      <dgm:spPr/>
      <dgm:t>
        <a:bodyPr/>
        <a:lstStyle/>
        <a:p>
          <a:endParaRPr lang="pl-PL"/>
        </a:p>
      </dgm:t>
    </dgm:pt>
    <dgm:pt modelId="{5C4884B4-7DC6-4F25-974B-A03EBC063752}" type="pres">
      <dgm:prSet presAssocID="{55C02438-2B48-46B5-8965-BD61921A338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DECDDA-13FC-4F77-B146-3E8A64F52E9B}" type="pres">
      <dgm:prSet presAssocID="{55C02438-2B48-46B5-8965-BD61921A338B}" presName="centerTile" presStyleLbl="fgShp" presStyleIdx="0" presStyleCnt="1" custScaleX="142767" custScaleY="186666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269B4C94-79FB-4B45-8EC5-4F876A571C4D}" srcId="{11874901-BEAB-4C76-BD82-107BDAED7246}" destId="{B60B93BA-16B1-4E0B-A328-9EEF8FB6CE8F}" srcOrd="1" destOrd="0" parTransId="{0CD64475-6126-49CB-BE7E-BCAE4AB3C78C}" sibTransId="{F4898CB9-179A-438A-803D-BBD147541897}"/>
    <dgm:cxn modelId="{99F98941-4430-4B5B-89F9-FE79BEFEC79A}" srcId="{11874901-BEAB-4C76-BD82-107BDAED7246}" destId="{2AE5F2B4-D902-476D-B7B1-6A9F95565D61}" srcOrd="0" destOrd="0" parTransId="{E48E72D3-E02E-4CAC-8A69-62822DAF570A}" sibTransId="{C7FD1CB1-0E16-411A-931D-F230E9D45AC1}"/>
    <dgm:cxn modelId="{6A9DDDA0-D043-41E7-BDD6-3719DBA5986D}" type="presOf" srcId="{B60B93BA-16B1-4E0B-A328-9EEF8FB6CE8F}" destId="{E922D722-6B29-4F0C-AD8B-FB48E45B0FF8}" srcOrd="0" destOrd="0" presId="urn:microsoft.com/office/officeart/2005/8/layout/matrix1"/>
    <dgm:cxn modelId="{9574FED7-D381-4E16-A851-DE44729F78F5}" type="presOf" srcId="{11874901-BEAB-4C76-BD82-107BDAED7246}" destId="{D2DECDDA-13FC-4F77-B146-3E8A64F52E9B}" srcOrd="0" destOrd="0" presId="urn:microsoft.com/office/officeart/2005/8/layout/matrix1"/>
    <dgm:cxn modelId="{BCC2F247-E9CD-4744-836A-B8A5C4A786CF}" type="presOf" srcId="{5E94D1FE-49BC-4575-9CE0-724188CFB138}" destId="{34CFB972-7481-4766-A49E-DE2449C9AE76}" srcOrd="1" destOrd="0" presId="urn:microsoft.com/office/officeart/2005/8/layout/matrix1"/>
    <dgm:cxn modelId="{050DCDC2-CFB0-43A5-A06D-BCFAA64BDE60}" type="presOf" srcId="{5E94D1FE-49BC-4575-9CE0-724188CFB138}" destId="{083D221B-5E77-4B10-B527-16C7092303A6}" srcOrd="0" destOrd="0" presId="urn:microsoft.com/office/officeart/2005/8/layout/matrix1"/>
    <dgm:cxn modelId="{00AD7E1E-2C11-4012-A14F-019DB32B8409}" type="presOf" srcId="{B60B93BA-16B1-4E0B-A328-9EEF8FB6CE8F}" destId="{A0471B18-CA72-48F8-8B3E-77F13FCFF6A9}" srcOrd="1" destOrd="0" presId="urn:microsoft.com/office/officeart/2005/8/layout/matrix1"/>
    <dgm:cxn modelId="{FCA6CF47-6D0B-4A12-9D20-80672E251867}" type="presOf" srcId="{2AE5F2B4-D902-476D-B7B1-6A9F95565D61}" destId="{7B21A8A1-B429-442B-B017-1CC045003AC0}" srcOrd="1" destOrd="0" presId="urn:microsoft.com/office/officeart/2005/8/layout/matrix1"/>
    <dgm:cxn modelId="{E85E7156-7241-4517-A1D2-2BCF90424B26}" srcId="{11874901-BEAB-4C76-BD82-107BDAED7246}" destId="{2D4B05AA-CF96-4949-BA69-72689E18E297}" srcOrd="3" destOrd="0" parTransId="{5DDD2F72-D621-45C9-A35B-0A8DDB9432F6}" sibTransId="{D65AD9A8-440C-40B4-9764-E016CB03BCAE}"/>
    <dgm:cxn modelId="{403559E6-FECB-4293-8CD3-B52CD30679B5}" type="presOf" srcId="{2AE5F2B4-D902-476D-B7B1-6A9F95565D61}" destId="{78A94E95-306F-4FC9-B0E3-34D8417F0098}" srcOrd="0" destOrd="0" presId="urn:microsoft.com/office/officeart/2005/8/layout/matrix1"/>
    <dgm:cxn modelId="{EB3113C1-D7A5-4F4C-8A81-086C3A2B2620}" type="presOf" srcId="{55C02438-2B48-46B5-8965-BD61921A338B}" destId="{83606130-5E9F-43DC-ABA1-4EBE203F3EDC}" srcOrd="0" destOrd="0" presId="urn:microsoft.com/office/officeart/2005/8/layout/matrix1"/>
    <dgm:cxn modelId="{7599C978-23D7-4713-8E38-FE1CFD2F8607}" srcId="{55C02438-2B48-46B5-8965-BD61921A338B}" destId="{11874901-BEAB-4C76-BD82-107BDAED7246}" srcOrd="0" destOrd="0" parTransId="{A7E8C4AF-E61A-4AD8-83A4-DBEF9A6D77CE}" sibTransId="{CD90C6D6-D6AD-46BC-B987-6FCB79089DF2}"/>
    <dgm:cxn modelId="{5A9574A7-B6DC-42AD-BCF0-E0BA3660DE72}" srcId="{11874901-BEAB-4C76-BD82-107BDAED7246}" destId="{5E94D1FE-49BC-4575-9CE0-724188CFB138}" srcOrd="2" destOrd="0" parTransId="{37F183C0-3F62-4848-AC66-F8B68CDD4B9D}" sibTransId="{A16E7739-0EAB-4503-89D8-9D96B79B4E43}"/>
    <dgm:cxn modelId="{AFC97002-F004-4EC7-9E52-5F47874FBD79}" type="presOf" srcId="{2D4B05AA-CF96-4949-BA69-72689E18E297}" destId="{DD1F7ECD-676D-46DC-9EE7-6A5A5DB605B8}" srcOrd="0" destOrd="0" presId="urn:microsoft.com/office/officeart/2005/8/layout/matrix1"/>
    <dgm:cxn modelId="{18EDF3B0-7C47-48E4-9165-850FED96DD4D}" type="presOf" srcId="{2D4B05AA-CF96-4949-BA69-72689E18E297}" destId="{5C4884B4-7DC6-4F25-974B-A03EBC063752}" srcOrd="1" destOrd="0" presId="urn:microsoft.com/office/officeart/2005/8/layout/matrix1"/>
    <dgm:cxn modelId="{2F8BE112-4E66-4783-8B03-28F360E1F12B}" type="presParOf" srcId="{83606130-5E9F-43DC-ABA1-4EBE203F3EDC}" destId="{554A76CC-2763-4ADE-AB79-21CCB082915E}" srcOrd="0" destOrd="0" presId="urn:microsoft.com/office/officeart/2005/8/layout/matrix1"/>
    <dgm:cxn modelId="{10206936-A59E-4271-B6A3-39CE270279E6}" type="presParOf" srcId="{554A76CC-2763-4ADE-AB79-21CCB082915E}" destId="{78A94E95-306F-4FC9-B0E3-34D8417F0098}" srcOrd="0" destOrd="0" presId="urn:microsoft.com/office/officeart/2005/8/layout/matrix1"/>
    <dgm:cxn modelId="{C2627AD5-9305-4552-AD5B-318BC8F8F22B}" type="presParOf" srcId="{554A76CC-2763-4ADE-AB79-21CCB082915E}" destId="{7B21A8A1-B429-442B-B017-1CC045003AC0}" srcOrd="1" destOrd="0" presId="urn:microsoft.com/office/officeart/2005/8/layout/matrix1"/>
    <dgm:cxn modelId="{4DBB4DCF-2E33-461C-ADC7-185C01C6FC4A}" type="presParOf" srcId="{554A76CC-2763-4ADE-AB79-21CCB082915E}" destId="{E922D722-6B29-4F0C-AD8B-FB48E45B0FF8}" srcOrd="2" destOrd="0" presId="urn:microsoft.com/office/officeart/2005/8/layout/matrix1"/>
    <dgm:cxn modelId="{336AEDEF-DFA2-40B6-BB6A-34F085A67D1A}" type="presParOf" srcId="{554A76CC-2763-4ADE-AB79-21CCB082915E}" destId="{A0471B18-CA72-48F8-8B3E-77F13FCFF6A9}" srcOrd="3" destOrd="0" presId="urn:microsoft.com/office/officeart/2005/8/layout/matrix1"/>
    <dgm:cxn modelId="{8F392DE9-2B1B-4C63-8086-1A316890EBAE}" type="presParOf" srcId="{554A76CC-2763-4ADE-AB79-21CCB082915E}" destId="{083D221B-5E77-4B10-B527-16C7092303A6}" srcOrd="4" destOrd="0" presId="urn:microsoft.com/office/officeart/2005/8/layout/matrix1"/>
    <dgm:cxn modelId="{12BE5E8A-C261-4504-9E53-9AA7D263A6CD}" type="presParOf" srcId="{554A76CC-2763-4ADE-AB79-21CCB082915E}" destId="{34CFB972-7481-4766-A49E-DE2449C9AE76}" srcOrd="5" destOrd="0" presId="urn:microsoft.com/office/officeart/2005/8/layout/matrix1"/>
    <dgm:cxn modelId="{8A0EB882-3895-4759-A2C2-0ABEB176000F}" type="presParOf" srcId="{554A76CC-2763-4ADE-AB79-21CCB082915E}" destId="{DD1F7ECD-676D-46DC-9EE7-6A5A5DB605B8}" srcOrd="6" destOrd="0" presId="urn:microsoft.com/office/officeart/2005/8/layout/matrix1"/>
    <dgm:cxn modelId="{EDB80E74-EB54-44F5-9899-65BBDA105871}" type="presParOf" srcId="{554A76CC-2763-4ADE-AB79-21CCB082915E}" destId="{5C4884B4-7DC6-4F25-974B-A03EBC063752}" srcOrd="7" destOrd="0" presId="urn:microsoft.com/office/officeart/2005/8/layout/matrix1"/>
    <dgm:cxn modelId="{FDE404E2-58E4-41D6-89FE-6A08D29BD779}" type="presParOf" srcId="{83606130-5E9F-43DC-ABA1-4EBE203F3EDC}" destId="{D2DECDDA-13FC-4F77-B146-3E8A64F52E9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EBBA5-2E35-4C97-AF33-BE0AE92B13F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EF59DE1-46C2-4118-B419-A1ABB7190E2B}">
      <dgm:prSet phldrT="[Tekst]" custT="1"/>
      <dgm:spPr>
        <a:solidFill>
          <a:srgbClr val="FFFF0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accent2"/>
              </a:solidFill>
              <a:latin typeface="Calibri" pitchFamily="34" charset="0"/>
            </a:rPr>
            <a:t>VII</a:t>
          </a:r>
        </a:p>
        <a:p>
          <a:r>
            <a:rPr lang="pl-PL" sz="1400" b="1" u="sng" dirty="0" smtClean="0">
              <a:solidFill>
                <a:schemeClr val="accent2"/>
              </a:solidFill>
              <a:latin typeface="Calibri" pitchFamily="34" charset="0"/>
            </a:rPr>
            <a:t>Działania ogólnokrajowe </a:t>
          </a:r>
          <a:r>
            <a:rPr lang="pl-PL" sz="1400" b="1" dirty="0" smtClean="0">
              <a:solidFill>
                <a:schemeClr val="accent2"/>
              </a:solidFill>
              <a:latin typeface="Calibri" pitchFamily="34" charset="0"/>
            </a:rPr>
            <a:t>– budowa elektronicznej administracji</a:t>
          </a:r>
        </a:p>
        <a:p>
          <a:endParaRPr lang="pl-PL" sz="1300" dirty="0" smtClean="0">
            <a:solidFill>
              <a:schemeClr val="accent2"/>
            </a:solidFill>
            <a:latin typeface="Calibri" pitchFamily="34" charset="0"/>
          </a:endParaRPr>
        </a:p>
        <a:p>
          <a:r>
            <a:rPr lang="pl-PL" sz="1400" dirty="0" smtClean="0">
              <a:solidFill>
                <a:schemeClr val="accent2"/>
              </a:solidFill>
              <a:latin typeface="Calibri" pitchFamily="34" charset="0"/>
            </a:rPr>
            <a:t>- Rozwój e-usług dla obywateli</a:t>
          </a:r>
        </a:p>
        <a:p>
          <a:r>
            <a:rPr lang="pl-PL" sz="1400" dirty="0" smtClean="0">
              <a:solidFill>
                <a:schemeClr val="accent2"/>
              </a:solidFill>
              <a:latin typeface="Calibri" pitchFamily="34" charset="0"/>
            </a:rPr>
            <a:t>- Poprawa bezpieczeństwa rejestrów państwowych</a:t>
          </a:r>
        </a:p>
        <a:p>
          <a:r>
            <a:rPr lang="pl-PL" sz="1400" dirty="0" smtClean="0">
              <a:solidFill>
                <a:schemeClr val="accent2"/>
              </a:solidFill>
              <a:latin typeface="Calibri" pitchFamily="34" charset="0"/>
            </a:rPr>
            <a:t>- Poprawa dostępu do danych</a:t>
          </a:r>
        </a:p>
        <a:p>
          <a:r>
            <a:rPr lang="pl-PL" sz="1400" dirty="0" smtClean="0">
              <a:solidFill>
                <a:schemeClr val="accent2"/>
              </a:solidFill>
              <a:latin typeface="Calibri" pitchFamily="34" charset="0"/>
            </a:rPr>
            <a:t>- Rozwój systemów udostępniania informacji publicznej</a:t>
          </a:r>
        </a:p>
        <a:p>
          <a:endParaRPr lang="pl-PL" sz="1300" dirty="0" smtClean="0">
            <a:solidFill>
              <a:schemeClr val="accent2"/>
            </a:solidFill>
            <a:latin typeface="Calibri" pitchFamily="34" charset="0"/>
          </a:endParaRPr>
        </a:p>
        <a:p>
          <a:endParaRPr lang="pl-PL" sz="1300" dirty="0" smtClean="0">
            <a:solidFill>
              <a:schemeClr val="accent2"/>
            </a:solidFill>
            <a:latin typeface="Calibri" pitchFamily="34" charset="0"/>
          </a:endParaRPr>
        </a:p>
        <a:p>
          <a:r>
            <a:rPr lang="pl-PL" sz="1400" b="1" dirty="0" smtClean="0">
              <a:solidFill>
                <a:schemeClr val="accent2"/>
              </a:solidFill>
              <a:latin typeface="Calibri" pitchFamily="34" charset="0"/>
            </a:rPr>
            <a:t>Optymalizacja funkcjonowania administracji publicznej</a:t>
          </a:r>
          <a:endParaRPr lang="pl-PL" sz="1400" b="1" dirty="0">
            <a:solidFill>
              <a:schemeClr val="accent2"/>
            </a:solidFill>
            <a:latin typeface="Calibri" pitchFamily="34" charset="0"/>
          </a:endParaRPr>
        </a:p>
      </dgm:t>
    </dgm:pt>
    <dgm:pt modelId="{343EC557-A2B0-43C2-90AA-C126874ED2CE}" type="parTrans" cxnId="{DC6C0245-0C3E-460D-B71F-DF75EA1ACD07}">
      <dgm:prSet/>
      <dgm:spPr/>
      <dgm:t>
        <a:bodyPr/>
        <a:lstStyle/>
        <a:p>
          <a:endParaRPr lang="pl-PL">
            <a:solidFill>
              <a:schemeClr val="accent2"/>
            </a:solidFill>
            <a:latin typeface="Calibri" pitchFamily="34" charset="0"/>
          </a:endParaRPr>
        </a:p>
      </dgm:t>
    </dgm:pt>
    <dgm:pt modelId="{45B581BD-5BC3-46B6-B9CD-D9176E2E8E3F}" type="sibTrans" cxnId="{DC6C0245-0C3E-460D-B71F-DF75EA1ACD07}">
      <dgm:prSet/>
      <dgm:spPr/>
      <dgm:t>
        <a:bodyPr/>
        <a:lstStyle/>
        <a:p>
          <a:endParaRPr lang="pl-PL">
            <a:solidFill>
              <a:schemeClr val="accent2"/>
            </a:solidFill>
            <a:latin typeface="Calibri" pitchFamily="34" charset="0"/>
          </a:endParaRPr>
        </a:p>
      </dgm:t>
    </dgm:pt>
    <dgm:pt modelId="{D33FE991-87D8-4C0A-A5A8-27CFA2112DFF}">
      <dgm:prSet phldrT="[Tekst]" custT="1"/>
      <dgm:spPr>
        <a:solidFill>
          <a:srgbClr val="FFC000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pl-PL" sz="1800" b="1" dirty="0" smtClean="0">
            <a:solidFill>
              <a:schemeClr val="accent2"/>
            </a:solidFill>
            <a:latin typeface="Calibri" pitchFamily="34" charset="0"/>
          </a:endParaRPr>
        </a:p>
        <a:p>
          <a:r>
            <a:rPr lang="pl-PL" sz="2000" b="1" dirty="0" smtClean="0">
              <a:solidFill>
                <a:schemeClr val="accent2"/>
              </a:solidFill>
              <a:latin typeface="Calibri" pitchFamily="34" charset="0"/>
            </a:rPr>
            <a:t>VIII</a:t>
          </a:r>
        </a:p>
        <a:p>
          <a:r>
            <a:rPr lang="pl-PL" sz="1400" b="1" u="sng" dirty="0" smtClean="0">
              <a:solidFill>
                <a:schemeClr val="accent2"/>
              </a:solidFill>
              <a:latin typeface="Calibri" pitchFamily="34" charset="0"/>
            </a:rPr>
            <a:t>Działania w skali lokalnej:</a:t>
          </a:r>
        </a:p>
        <a:p>
          <a:endParaRPr lang="pl-PL" sz="1300" b="1" u="sng" dirty="0" smtClean="0">
            <a:solidFill>
              <a:schemeClr val="accent2"/>
            </a:solidFill>
            <a:latin typeface="Calibri" pitchFamily="34" charset="0"/>
          </a:endParaRPr>
        </a:p>
        <a:p>
          <a:r>
            <a:rPr lang="pl-PL" sz="1400" dirty="0" smtClean="0">
              <a:solidFill>
                <a:schemeClr val="accent2"/>
              </a:solidFill>
              <a:latin typeface="Calibri" pitchFamily="34" charset="0"/>
            </a:rPr>
            <a:t>- Rozwój gospodarki elektronicznej</a:t>
          </a:r>
        </a:p>
        <a:p>
          <a:r>
            <a:rPr lang="pl-PL" sz="1400" dirty="0" smtClean="0">
              <a:solidFill>
                <a:schemeClr val="accent2"/>
              </a:solidFill>
              <a:latin typeface="Calibri" pitchFamily="34" charset="0"/>
            </a:rPr>
            <a:t>- Przeciwdziałanie wykluczeniu cyfrowemu</a:t>
          </a:r>
        </a:p>
        <a:p>
          <a:endParaRPr lang="pl-PL" sz="1300" b="1" dirty="0" smtClean="0">
            <a:solidFill>
              <a:schemeClr val="accent2"/>
            </a:solidFill>
            <a:latin typeface="Calibri" pitchFamily="34" charset="0"/>
          </a:endParaRPr>
        </a:p>
        <a:p>
          <a:endParaRPr lang="pl-PL" sz="1300" b="1" dirty="0" smtClean="0">
            <a:solidFill>
              <a:schemeClr val="accent2"/>
            </a:solidFill>
            <a:latin typeface="Calibri" pitchFamily="34" charset="0"/>
          </a:endParaRPr>
        </a:p>
        <a:p>
          <a:endParaRPr lang="pl-PL" sz="1300" b="1" dirty="0" smtClean="0">
            <a:solidFill>
              <a:schemeClr val="accent2"/>
            </a:solidFill>
            <a:latin typeface="Calibri" pitchFamily="34" charset="0"/>
          </a:endParaRPr>
        </a:p>
        <a:p>
          <a:endParaRPr lang="pl-PL" sz="1300" b="1" dirty="0" smtClean="0">
            <a:solidFill>
              <a:schemeClr val="accent2"/>
            </a:solidFill>
            <a:latin typeface="Calibri" pitchFamily="34" charset="0"/>
          </a:endParaRPr>
        </a:p>
        <a:p>
          <a:r>
            <a:rPr lang="pl-PL" sz="1400" b="1" dirty="0" smtClean="0">
              <a:solidFill>
                <a:schemeClr val="accent2"/>
              </a:solidFill>
              <a:latin typeface="Calibri" pitchFamily="34" charset="0"/>
            </a:rPr>
            <a:t>Rozszerzenie dostępności usług cyfrowych dla obywateli</a:t>
          </a:r>
        </a:p>
        <a:p>
          <a:endParaRPr lang="pl-PL" sz="1700" dirty="0">
            <a:solidFill>
              <a:schemeClr val="accent2"/>
            </a:solidFill>
            <a:latin typeface="Calibri" pitchFamily="34" charset="0"/>
          </a:endParaRPr>
        </a:p>
      </dgm:t>
    </dgm:pt>
    <dgm:pt modelId="{650B4A9B-47F2-4FCE-834B-4F8831E29984}" type="parTrans" cxnId="{01EECA2F-E674-4589-84E2-7CF48C1E3B75}">
      <dgm:prSet/>
      <dgm:spPr/>
      <dgm:t>
        <a:bodyPr/>
        <a:lstStyle/>
        <a:p>
          <a:endParaRPr lang="pl-PL">
            <a:solidFill>
              <a:schemeClr val="accent2"/>
            </a:solidFill>
            <a:latin typeface="Calibri" pitchFamily="34" charset="0"/>
          </a:endParaRPr>
        </a:p>
      </dgm:t>
    </dgm:pt>
    <dgm:pt modelId="{928F96C8-540D-498B-88ED-DE3CEAF551AB}" type="sibTrans" cxnId="{01EECA2F-E674-4589-84E2-7CF48C1E3B75}">
      <dgm:prSet/>
      <dgm:spPr/>
      <dgm:t>
        <a:bodyPr/>
        <a:lstStyle/>
        <a:p>
          <a:endParaRPr lang="pl-PL">
            <a:solidFill>
              <a:schemeClr val="accent2"/>
            </a:solidFill>
            <a:latin typeface="Calibri" pitchFamily="34" charset="0"/>
          </a:endParaRPr>
        </a:p>
      </dgm:t>
    </dgm:pt>
    <dgm:pt modelId="{B9D3E31D-92F4-44CA-865D-FD4DBBBEEF62}" type="pres">
      <dgm:prSet presAssocID="{E1EEBBA5-2E35-4C97-AF33-BE0AE92B13F3}" presName="compositeShape" presStyleCnt="0">
        <dgm:presLayoutVars>
          <dgm:chMax val="7"/>
          <dgm:dir/>
          <dgm:resizeHandles val="exact"/>
        </dgm:presLayoutVars>
      </dgm:prSet>
      <dgm:spPr/>
    </dgm:pt>
    <dgm:pt modelId="{4355F776-DEA7-4367-AB64-D084CE28187D}" type="pres">
      <dgm:prSet presAssocID="{2EF59DE1-46C2-4118-B419-A1ABB7190E2B}" presName="circ1" presStyleLbl="vennNode1" presStyleIdx="0" presStyleCnt="2" custScaleX="110217" custLinFactNeighborX="-11517" custLinFactNeighborY="-274"/>
      <dgm:spPr/>
      <dgm:t>
        <a:bodyPr/>
        <a:lstStyle/>
        <a:p>
          <a:endParaRPr lang="pl-PL"/>
        </a:p>
      </dgm:t>
    </dgm:pt>
    <dgm:pt modelId="{5AC079CF-90E4-4577-AA22-3931E3437554}" type="pres">
      <dgm:prSet presAssocID="{2EF59DE1-46C2-4118-B419-A1ABB7190E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37DDC3-919F-4604-B3FE-4D976D34384E}" type="pres">
      <dgm:prSet presAssocID="{D33FE991-87D8-4C0A-A5A8-27CFA2112DFF}" presName="circ2" presStyleLbl="vennNode1" presStyleIdx="1" presStyleCnt="2" custScaleX="110696" custLinFactNeighborX="7967" custLinFactNeighborY="-274"/>
      <dgm:spPr/>
      <dgm:t>
        <a:bodyPr/>
        <a:lstStyle/>
        <a:p>
          <a:endParaRPr lang="pl-PL"/>
        </a:p>
      </dgm:t>
    </dgm:pt>
    <dgm:pt modelId="{C6CE2274-63B8-4385-9F71-7D7B96F66BDA}" type="pres">
      <dgm:prSet presAssocID="{D33FE991-87D8-4C0A-A5A8-27CFA2112D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3A5F26-162B-43B6-90FC-6EE9DB2F2F34}" type="presOf" srcId="{2EF59DE1-46C2-4118-B419-A1ABB7190E2B}" destId="{4355F776-DEA7-4367-AB64-D084CE28187D}" srcOrd="0" destOrd="0" presId="urn:microsoft.com/office/officeart/2005/8/layout/venn1"/>
    <dgm:cxn modelId="{D6475816-DDCD-4076-8DAC-8B111BF77FE9}" type="presOf" srcId="{2EF59DE1-46C2-4118-B419-A1ABB7190E2B}" destId="{5AC079CF-90E4-4577-AA22-3931E3437554}" srcOrd="1" destOrd="0" presId="urn:microsoft.com/office/officeart/2005/8/layout/venn1"/>
    <dgm:cxn modelId="{9F224AA3-73AC-419D-A9FC-4C1C33445A06}" type="presOf" srcId="{E1EEBBA5-2E35-4C97-AF33-BE0AE92B13F3}" destId="{B9D3E31D-92F4-44CA-865D-FD4DBBBEEF62}" srcOrd="0" destOrd="0" presId="urn:microsoft.com/office/officeart/2005/8/layout/venn1"/>
    <dgm:cxn modelId="{01EECA2F-E674-4589-84E2-7CF48C1E3B75}" srcId="{E1EEBBA5-2E35-4C97-AF33-BE0AE92B13F3}" destId="{D33FE991-87D8-4C0A-A5A8-27CFA2112DFF}" srcOrd="1" destOrd="0" parTransId="{650B4A9B-47F2-4FCE-834B-4F8831E29984}" sibTransId="{928F96C8-540D-498B-88ED-DE3CEAF551AB}"/>
    <dgm:cxn modelId="{DC6C0245-0C3E-460D-B71F-DF75EA1ACD07}" srcId="{E1EEBBA5-2E35-4C97-AF33-BE0AE92B13F3}" destId="{2EF59DE1-46C2-4118-B419-A1ABB7190E2B}" srcOrd="0" destOrd="0" parTransId="{343EC557-A2B0-43C2-90AA-C126874ED2CE}" sibTransId="{45B581BD-5BC3-46B6-B9CD-D9176E2E8E3F}"/>
    <dgm:cxn modelId="{75404ACD-59A3-4CDC-9D38-32350B03F80B}" type="presOf" srcId="{D33FE991-87D8-4C0A-A5A8-27CFA2112DFF}" destId="{9337DDC3-919F-4604-B3FE-4D976D34384E}" srcOrd="0" destOrd="0" presId="urn:microsoft.com/office/officeart/2005/8/layout/venn1"/>
    <dgm:cxn modelId="{06DDA76B-2385-4011-A163-C9A32703CC1D}" type="presOf" srcId="{D33FE991-87D8-4C0A-A5A8-27CFA2112DFF}" destId="{C6CE2274-63B8-4385-9F71-7D7B96F66BDA}" srcOrd="1" destOrd="0" presId="urn:microsoft.com/office/officeart/2005/8/layout/venn1"/>
    <dgm:cxn modelId="{1AD5EBCE-B211-4146-AEDD-ADD987C99412}" type="presParOf" srcId="{B9D3E31D-92F4-44CA-865D-FD4DBBBEEF62}" destId="{4355F776-DEA7-4367-AB64-D084CE28187D}" srcOrd="0" destOrd="0" presId="urn:microsoft.com/office/officeart/2005/8/layout/venn1"/>
    <dgm:cxn modelId="{41F1825C-023F-4C5E-8C6B-8A1BFF55EB16}" type="presParOf" srcId="{B9D3E31D-92F4-44CA-865D-FD4DBBBEEF62}" destId="{5AC079CF-90E4-4577-AA22-3931E3437554}" srcOrd="1" destOrd="0" presId="urn:microsoft.com/office/officeart/2005/8/layout/venn1"/>
    <dgm:cxn modelId="{CA9575C1-10A3-4275-9ADD-5997499F47FD}" type="presParOf" srcId="{B9D3E31D-92F4-44CA-865D-FD4DBBBEEF62}" destId="{9337DDC3-919F-4604-B3FE-4D976D34384E}" srcOrd="2" destOrd="0" presId="urn:microsoft.com/office/officeart/2005/8/layout/venn1"/>
    <dgm:cxn modelId="{A6B67A90-DA14-4AB5-8092-0D8354479593}" type="presParOf" srcId="{B9D3E31D-92F4-44CA-865D-FD4DBBBEEF62}" destId="{C6CE2274-63B8-4385-9F71-7D7B96F66BDA}" srcOrd="3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15F177-A52C-4FFA-B605-0DFDD46FEF4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F87A496-87E8-48C9-9F45-48080404BBD5}">
      <dgm:prSet phldrT="[Tekst]" custT="1"/>
      <dgm:spPr/>
      <dgm:t>
        <a:bodyPr/>
        <a:lstStyle/>
        <a:p>
          <a:endParaRPr lang="pl-PL" sz="1000" b="1" dirty="0" smtClean="0">
            <a:solidFill>
              <a:schemeClr val="accent2"/>
            </a:solidFill>
            <a:latin typeface="Calibri" pitchFamily="34" charset="0"/>
          </a:endParaRPr>
        </a:p>
        <a:p>
          <a:r>
            <a:rPr lang="pl-PL" sz="1800" b="1" dirty="0" smtClean="0">
              <a:solidFill>
                <a:schemeClr val="accent2"/>
              </a:solidFill>
              <a:latin typeface="Calibri" pitchFamily="34" charset="0"/>
            </a:rPr>
            <a:t>Zarządzająca</a:t>
          </a:r>
          <a:endParaRPr lang="pl-PL" sz="1800" b="1" dirty="0">
            <a:solidFill>
              <a:schemeClr val="accent2"/>
            </a:solidFill>
            <a:latin typeface="Calibri" pitchFamily="34" charset="0"/>
          </a:endParaRPr>
        </a:p>
      </dgm:t>
    </dgm:pt>
    <dgm:pt modelId="{7693B1AD-91CB-46E7-AFC7-0CEBBF911C68}" type="parTrans" cxnId="{4449456B-ACCC-4459-8C81-A1B3FC5A0222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3131ED28-BD88-42D9-8F3A-3A4742752B05}" type="sibTrans" cxnId="{4449456B-ACCC-4459-8C81-A1B3FC5A0222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0D941A13-31E8-4A2A-A304-1320F0BDCE24}">
      <dgm:prSet phldrT="[Tekst]"/>
      <dgm:spPr/>
      <dgm:t>
        <a:bodyPr/>
        <a:lstStyle/>
        <a:p>
          <a:r>
            <a:rPr lang="pl-PL" b="0" dirty="0" smtClean="0">
              <a:solidFill>
                <a:schemeClr val="accent2"/>
              </a:solidFill>
              <a:latin typeface="Calibri" pitchFamily="34" charset="0"/>
            </a:rPr>
            <a:t>Departament Zarządzania Programami Konkurencyjności i Innowacyjności</a:t>
          </a:r>
          <a:endParaRPr lang="pl-PL" b="0" dirty="0">
            <a:solidFill>
              <a:schemeClr val="accent2"/>
            </a:solidFill>
            <a:latin typeface="Calibri" pitchFamily="34" charset="0"/>
          </a:endParaRPr>
        </a:p>
      </dgm:t>
    </dgm:pt>
    <dgm:pt modelId="{DFF86A3F-46C9-499B-AF21-E983389BE73C}" type="parTrans" cxnId="{120E6A18-C7C9-47AB-AC81-BF5441C18002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B731A8D4-9B03-4057-B9C9-493DCFE6C40D}" type="sibTrans" cxnId="{120E6A18-C7C9-47AB-AC81-BF5441C18002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9EF3B1C5-756D-48A6-964A-60BEBEBF05BB}">
      <dgm:prSet phldrT="[Tekst]"/>
      <dgm:spPr/>
      <dgm:t>
        <a:bodyPr/>
        <a:lstStyle/>
        <a:p>
          <a:r>
            <a:rPr lang="pl-PL" b="0" dirty="0" smtClean="0">
              <a:solidFill>
                <a:schemeClr val="accent2"/>
              </a:solidFill>
              <a:latin typeface="Calibri" pitchFamily="34" charset="0"/>
              <a:hlinkClick xmlns:r="http://schemas.openxmlformats.org/officeDocument/2006/relationships" r:id="rId1"/>
            </a:rPr>
            <a:t>www.mrr.gov.pl</a:t>
          </a:r>
          <a:r>
            <a:rPr lang="pl-PL" b="0" dirty="0" smtClean="0">
              <a:solidFill>
                <a:schemeClr val="accent2"/>
              </a:solidFill>
              <a:latin typeface="Calibri" pitchFamily="34" charset="0"/>
            </a:rPr>
            <a:t> </a:t>
          </a:r>
          <a:endParaRPr lang="pl-PL" b="0" dirty="0">
            <a:solidFill>
              <a:schemeClr val="accent2"/>
            </a:solidFill>
            <a:latin typeface="Calibri" pitchFamily="34" charset="0"/>
          </a:endParaRPr>
        </a:p>
      </dgm:t>
    </dgm:pt>
    <dgm:pt modelId="{47AB66B3-5A16-4C55-8B6A-42EBBFCD4C4B}" type="parTrans" cxnId="{A2306D0C-51F9-4595-84FD-694A0CC3641E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0E6A39C5-A50C-4A10-9EEF-12BE9EF5B3BD}" type="sibTrans" cxnId="{A2306D0C-51F9-4595-84FD-694A0CC3641E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9B0602DA-159C-4220-A457-97F2CE8F953A}">
      <dgm:prSet phldrT="[Tekst]" custT="1"/>
      <dgm:spPr/>
      <dgm:t>
        <a:bodyPr/>
        <a:lstStyle/>
        <a:p>
          <a:endParaRPr lang="pl-PL" sz="800" b="1" dirty="0" smtClean="0">
            <a:latin typeface="Calibri" pitchFamily="34" charset="0"/>
          </a:endParaRPr>
        </a:p>
        <a:p>
          <a:r>
            <a:rPr lang="pl-PL" sz="1800" b="1" dirty="0" smtClean="0">
              <a:latin typeface="Calibri" pitchFamily="34" charset="0"/>
            </a:rPr>
            <a:t>Pośrednicząca</a:t>
          </a:r>
          <a:endParaRPr lang="pl-PL" sz="1800" b="1" dirty="0">
            <a:latin typeface="Calibri" pitchFamily="34" charset="0"/>
          </a:endParaRPr>
        </a:p>
      </dgm:t>
    </dgm:pt>
    <dgm:pt modelId="{F1F16306-38F2-4D51-A64E-B334030E5DF0}" type="parTrans" cxnId="{1BEEB15F-45D4-4361-8293-72A42BBDAACA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E5ACAB2A-D660-4550-8A45-7051E0DB6BC1}" type="sibTrans" cxnId="{1BEEB15F-45D4-4361-8293-72A42BBDAACA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75884A9F-28FE-46E5-8677-74EC589A25AC}">
      <dgm:prSet phldrT="[Tekst]"/>
      <dgm:spPr/>
      <dgm:t>
        <a:bodyPr/>
        <a:lstStyle/>
        <a:p>
          <a:r>
            <a:rPr lang="pl-PL" b="0" smtClean="0">
              <a:solidFill>
                <a:schemeClr val="accent2"/>
              </a:solidFill>
              <a:latin typeface="Calibri" pitchFamily="34" charset="0"/>
            </a:rPr>
            <a:t>Departament Społeczeństwa Informacyjnego</a:t>
          </a:r>
          <a:endParaRPr lang="pl-PL" b="0" dirty="0">
            <a:solidFill>
              <a:schemeClr val="accent2"/>
            </a:solidFill>
            <a:latin typeface="Calibri" pitchFamily="34" charset="0"/>
          </a:endParaRPr>
        </a:p>
      </dgm:t>
    </dgm:pt>
    <dgm:pt modelId="{6F6A5E2E-8B06-4373-96AB-705ECF9790F3}" type="parTrans" cxnId="{F97697FE-4AB2-4E76-AD24-4D10EA86A719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6854F8C7-4A2A-4D24-9C60-04D44A573758}" type="sibTrans" cxnId="{F97697FE-4AB2-4E76-AD24-4D10EA86A719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9A62E2FE-6B36-444F-8C95-8593C2A290D4}">
      <dgm:prSet phldrT="[Tekst]"/>
      <dgm:spPr/>
      <dgm:t>
        <a:bodyPr/>
        <a:lstStyle/>
        <a:p>
          <a:r>
            <a:rPr lang="pl-PL" b="0" dirty="0" smtClean="0">
              <a:solidFill>
                <a:schemeClr val="accent2"/>
              </a:solidFill>
              <a:latin typeface="Calibri" pitchFamily="34" charset="0"/>
              <a:hlinkClick xmlns:r="http://schemas.openxmlformats.org/officeDocument/2006/relationships" r:id="rId2"/>
            </a:rPr>
            <a:t>www.mswia.gov.pl</a:t>
          </a:r>
          <a:r>
            <a:rPr lang="pl-PL" b="0" dirty="0" smtClean="0">
              <a:solidFill>
                <a:schemeClr val="accent2"/>
              </a:solidFill>
              <a:latin typeface="Calibri" pitchFamily="34" charset="0"/>
            </a:rPr>
            <a:t> </a:t>
          </a:r>
          <a:endParaRPr lang="pl-PL" b="0" dirty="0">
            <a:solidFill>
              <a:schemeClr val="accent2"/>
            </a:solidFill>
            <a:latin typeface="Calibri" pitchFamily="34" charset="0"/>
          </a:endParaRPr>
        </a:p>
      </dgm:t>
    </dgm:pt>
    <dgm:pt modelId="{7F824A4D-75EF-4921-9D65-8B4B5B8B02ED}" type="parTrans" cxnId="{52E0F8E2-2F38-4C06-8736-9CE77E58509E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5BCFC456-617B-4663-B6D5-95225751395A}" type="sibTrans" cxnId="{52E0F8E2-2F38-4C06-8736-9CE77E58509E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7215AA7C-FCD9-4E2B-989F-1AE90C06EB36}">
      <dgm:prSet phldrT="[Tekst]" custT="1"/>
      <dgm:spPr/>
      <dgm:t>
        <a:bodyPr/>
        <a:lstStyle/>
        <a:p>
          <a:endParaRPr lang="pl-PL" sz="1000" b="1" dirty="0" smtClean="0">
            <a:latin typeface="Calibri" pitchFamily="34" charset="0"/>
          </a:endParaRPr>
        </a:p>
        <a:p>
          <a:r>
            <a:rPr lang="pl-PL" sz="1800" b="1" dirty="0" smtClean="0">
              <a:latin typeface="Calibri" pitchFamily="34" charset="0"/>
            </a:rPr>
            <a:t>Wdrażająca</a:t>
          </a:r>
          <a:endParaRPr lang="pl-PL" sz="1800" b="1" dirty="0">
            <a:latin typeface="Calibri" pitchFamily="34" charset="0"/>
          </a:endParaRPr>
        </a:p>
      </dgm:t>
    </dgm:pt>
    <dgm:pt modelId="{EFCC8DA0-AA96-4A9C-8F3F-27A90669F913}" type="parTrans" cxnId="{DDB200C8-0C1D-446B-A0CB-1DE9AB98A1E7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9179FCE6-88D7-414E-9DBD-3E3EE97A38EE}" type="sibTrans" cxnId="{DDB200C8-0C1D-446B-A0CB-1DE9AB98A1E7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87BCE146-DD63-473C-BE9F-398647732EB3}">
      <dgm:prSet phldrT="[Tekst]"/>
      <dgm:spPr/>
      <dgm:t>
        <a:bodyPr/>
        <a:lstStyle/>
        <a:p>
          <a:r>
            <a:rPr lang="pl-PL" b="1" smtClean="0">
              <a:solidFill>
                <a:schemeClr val="accent2"/>
              </a:solidFill>
              <a:latin typeface="Calibri" pitchFamily="34" charset="0"/>
            </a:rPr>
            <a:t>Ministerstwo Rozwoju Regionalnego (MRR)</a:t>
          </a:r>
          <a:endParaRPr lang="pl-PL" b="1" dirty="0">
            <a:solidFill>
              <a:schemeClr val="accent2"/>
            </a:solidFill>
            <a:latin typeface="Calibri" pitchFamily="34" charset="0"/>
          </a:endParaRPr>
        </a:p>
      </dgm:t>
    </dgm:pt>
    <dgm:pt modelId="{21AF1A76-91DF-4F50-87E0-165CA1529C6F}" type="parTrans" cxnId="{4D30BE9E-DF02-4B96-8021-2CAFF0DFAA88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49E771C0-378F-4F07-9C41-895E70D6C04B}" type="sibTrans" cxnId="{4D30BE9E-DF02-4B96-8021-2CAFF0DFAA88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22010DFD-EE49-4B90-8826-DC86C74540CE}">
      <dgm:prSet phldrT="[Tekst]"/>
      <dgm:spPr/>
      <dgm:t>
        <a:bodyPr/>
        <a:lstStyle/>
        <a:p>
          <a:r>
            <a:rPr lang="pl-PL" b="1" smtClean="0">
              <a:solidFill>
                <a:schemeClr val="accent2"/>
              </a:solidFill>
              <a:latin typeface="Calibri" pitchFamily="34" charset="0"/>
            </a:rPr>
            <a:t>Władza Wdrażająca Programy Europejskie (WWPE)</a:t>
          </a:r>
          <a:endParaRPr lang="pl-PL" b="1" dirty="0">
            <a:solidFill>
              <a:schemeClr val="accent2"/>
            </a:solidFill>
            <a:latin typeface="Calibri" pitchFamily="34" charset="0"/>
          </a:endParaRPr>
        </a:p>
      </dgm:t>
    </dgm:pt>
    <dgm:pt modelId="{659C4CF7-6494-4937-B4B7-B9662ACAA81D}" type="parTrans" cxnId="{27713F3A-889B-454B-ABB3-170D41EF95C3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45CA0A8A-3BF5-4FD3-B109-1254C8827038}" type="sibTrans" cxnId="{27713F3A-889B-454B-ABB3-170D41EF95C3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A121E333-3CDF-438F-B372-832E993980F1}">
      <dgm:prSet phldrT="[Tekst]"/>
      <dgm:spPr/>
      <dgm:t>
        <a:bodyPr/>
        <a:lstStyle/>
        <a:p>
          <a:r>
            <a:rPr lang="pl-PL" b="0" smtClean="0">
              <a:solidFill>
                <a:schemeClr val="accent2"/>
              </a:solidFill>
              <a:latin typeface="Calibri" pitchFamily="34" charset="0"/>
            </a:rPr>
            <a:t>Zespół ds. Informatyzacji</a:t>
          </a:r>
          <a:endParaRPr lang="pl-PL" b="0" dirty="0">
            <a:solidFill>
              <a:schemeClr val="accent2"/>
            </a:solidFill>
            <a:latin typeface="Calibri" pitchFamily="34" charset="0"/>
          </a:endParaRPr>
        </a:p>
      </dgm:t>
    </dgm:pt>
    <dgm:pt modelId="{0C3F8352-C94E-4723-9381-291670BC49B8}" type="parTrans" cxnId="{F9796A28-C6C2-4FB0-9C78-51723799A519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1A19C5C5-22C4-4786-8618-7BF2D56B70E9}" type="sibTrans" cxnId="{F9796A28-C6C2-4FB0-9C78-51723799A519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A9E34083-1B2A-4B0B-BE26-A022773ABB0A}">
      <dgm:prSet phldrT="[Tekst]"/>
      <dgm:spPr/>
      <dgm:t>
        <a:bodyPr/>
        <a:lstStyle/>
        <a:p>
          <a:r>
            <a:rPr lang="pl-PL" b="0" dirty="0" smtClean="0">
              <a:solidFill>
                <a:schemeClr val="accent2"/>
              </a:solidFill>
              <a:latin typeface="Calibri" pitchFamily="34" charset="0"/>
              <a:hlinkClick xmlns:r="http://schemas.openxmlformats.org/officeDocument/2006/relationships" r:id="rId3"/>
            </a:rPr>
            <a:t>www.wwpe.gov.pl</a:t>
          </a:r>
          <a:r>
            <a:rPr lang="pl-PL" b="0" dirty="0" smtClean="0">
              <a:solidFill>
                <a:schemeClr val="accent2"/>
              </a:solidFill>
              <a:latin typeface="Calibri" pitchFamily="34" charset="0"/>
            </a:rPr>
            <a:t> </a:t>
          </a:r>
          <a:endParaRPr lang="pl-PL" b="0" dirty="0">
            <a:solidFill>
              <a:schemeClr val="accent2"/>
            </a:solidFill>
            <a:latin typeface="Calibri" pitchFamily="34" charset="0"/>
          </a:endParaRPr>
        </a:p>
      </dgm:t>
    </dgm:pt>
    <dgm:pt modelId="{C4CD2737-C674-4137-9F5E-D370B45EC846}" type="parTrans" cxnId="{DC6B42BE-3396-4E54-B3E0-B34D6045127B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2752E199-90F0-4846-B2C9-5B2EFFB5DA2C}" type="sibTrans" cxnId="{DC6B42BE-3396-4E54-B3E0-B34D6045127B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6454169E-AAB0-4C4D-8D4A-A21C1E28C443}">
      <dgm:prSet phldrT="[Tekst]"/>
      <dgm:spPr/>
      <dgm:t>
        <a:bodyPr/>
        <a:lstStyle/>
        <a:p>
          <a:r>
            <a:rPr lang="pl-PL" b="1" smtClean="0">
              <a:solidFill>
                <a:schemeClr val="accent2"/>
              </a:solidFill>
              <a:latin typeface="Calibri" pitchFamily="34" charset="0"/>
            </a:rPr>
            <a:t>Ministerstwo Spraw Wewnętrznych i Administracji (MSWiA)</a:t>
          </a:r>
          <a:endParaRPr lang="pl-PL" b="1" dirty="0">
            <a:solidFill>
              <a:schemeClr val="accent2"/>
            </a:solidFill>
            <a:latin typeface="Calibri" pitchFamily="34" charset="0"/>
          </a:endParaRPr>
        </a:p>
      </dgm:t>
    </dgm:pt>
    <dgm:pt modelId="{B55F0F71-930B-4B24-AA78-FA278AFA3E98}" type="parTrans" cxnId="{4E2369E3-48FE-486D-AB8C-B8AB89D72857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C07290BA-0D69-4A77-917F-26F7AB262887}" type="sibTrans" cxnId="{4E2369E3-48FE-486D-AB8C-B8AB89D72857}">
      <dgm:prSet/>
      <dgm:spPr/>
      <dgm:t>
        <a:bodyPr/>
        <a:lstStyle/>
        <a:p>
          <a:endParaRPr lang="pl-PL" b="0">
            <a:solidFill>
              <a:schemeClr val="accent2"/>
            </a:solidFill>
            <a:latin typeface="Calibri" pitchFamily="34" charset="0"/>
          </a:endParaRPr>
        </a:p>
      </dgm:t>
    </dgm:pt>
    <dgm:pt modelId="{12260934-B639-4D39-8B64-2CC4B1A8CF5C}" type="pres">
      <dgm:prSet presAssocID="{EC15F177-A52C-4FFA-B605-0DFDD46FEF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7452409-C324-48E9-9AD4-EF1373D48B27}" type="pres">
      <dgm:prSet presAssocID="{6F87A496-87E8-48C9-9F45-48080404BBD5}" presName="composite" presStyleCnt="0"/>
      <dgm:spPr/>
    </dgm:pt>
    <dgm:pt modelId="{1D7399F5-6EDD-478E-84D1-0F1BEFF2B988}" type="pres">
      <dgm:prSet presAssocID="{6F87A496-87E8-48C9-9F45-48080404BBD5}" presName="parentText" presStyleLbl="alignNode1" presStyleIdx="0" presStyleCnt="3" custScaleX="13786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B27FFF-7D2A-4223-ACB3-B379989A902C}" type="pres">
      <dgm:prSet presAssocID="{6F87A496-87E8-48C9-9F45-48080404BBD5}" presName="descendantText" presStyleLbl="alignAcc1" presStyleIdx="0" presStyleCnt="3" custScaleX="942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375B4F-61D5-493F-9B60-72325E887E13}" type="pres">
      <dgm:prSet presAssocID="{3131ED28-BD88-42D9-8F3A-3A4742752B05}" presName="sp" presStyleCnt="0"/>
      <dgm:spPr/>
    </dgm:pt>
    <dgm:pt modelId="{F350E999-4BE3-4960-AB05-85DBFCC098BE}" type="pres">
      <dgm:prSet presAssocID="{9B0602DA-159C-4220-A457-97F2CE8F953A}" presName="composite" presStyleCnt="0"/>
      <dgm:spPr/>
    </dgm:pt>
    <dgm:pt modelId="{31B33F2D-73B0-45B9-93B4-747EB149E068}" type="pres">
      <dgm:prSet presAssocID="{9B0602DA-159C-4220-A457-97F2CE8F953A}" presName="parentText" presStyleLbl="alignNode1" presStyleIdx="1" presStyleCnt="3" custScaleX="13452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B9DEBB-CD32-4503-B8C3-18C18891DFF1}" type="pres">
      <dgm:prSet presAssocID="{9B0602DA-159C-4220-A457-97F2CE8F953A}" presName="descendantText" presStyleLbl="alignAcc1" presStyleIdx="1" presStyleCnt="3" custScaleX="9548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5B086F-4F12-4294-A18C-D03562867160}" type="pres">
      <dgm:prSet presAssocID="{E5ACAB2A-D660-4550-8A45-7051E0DB6BC1}" presName="sp" presStyleCnt="0"/>
      <dgm:spPr/>
    </dgm:pt>
    <dgm:pt modelId="{CEA2E4B4-87E3-410A-812B-9849930B7F5D}" type="pres">
      <dgm:prSet presAssocID="{7215AA7C-FCD9-4E2B-989F-1AE90C06EB36}" presName="composite" presStyleCnt="0"/>
      <dgm:spPr/>
    </dgm:pt>
    <dgm:pt modelId="{DF3904AC-E727-49A2-B859-3FBDB027473E}" type="pres">
      <dgm:prSet presAssocID="{7215AA7C-FCD9-4E2B-989F-1AE90C06EB36}" presName="parentText" presStyleLbl="alignNode1" presStyleIdx="2" presStyleCnt="3" custAng="0" custScaleX="13469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ACEB7D-36AF-4EA2-83E1-25F4B275AC59}" type="pres">
      <dgm:prSet presAssocID="{7215AA7C-FCD9-4E2B-989F-1AE90C06EB36}" presName="descendantText" presStyleLbl="alignAcc1" presStyleIdx="2" presStyleCnt="3" custScaleX="945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7697FE-4AB2-4E76-AD24-4D10EA86A719}" srcId="{9B0602DA-159C-4220-A457-97F2CE8F953A}" destId="{75884A9F-28FE-46E5-8677-74EC589A25AC}" srcOrd="1" destOrd="0" parTransId="{6F6A5E2E-8B06-4373-96AB-705ECF9790F3}" sibTransId="{6854F8C7-4A2A-4D24-9C60-04D44A573758}"/>
    <dgm:cxn modelId="{4449456B-ACCC-4459-8C81-A1B3FC5A0222}" srcId="{EC15F177-A52C-4FFA-B605-0DFDD46FEF44}" destId="{6F87A496-87E8-48C9-9F45-48080404BBD5}" srcOrd="0" destOrd="0" parTransId="{7693B1AD-91CB-46E7-AFC7-0CEBBF911C68}" sibTransId="{3131ED28-BD88-42D9-8F3A-3A4742752B05}"/>
    <dgm:cxn modelId="{F9796A28-C6C2-4FB0-9C78-51723799A519}" srcId="{7215AA7C-FCD9-4E2B-989F-1AE90C06EB36}" destId="{A121E333-3CDF-438F-B372-832E993980F1}" srcOrd="1" destOrd="0" parTransId="{0C3F8352-C94E-4723-9381-291670BC49B8}" sibTransId="{1A19C5C5-22C4-4786-8618-7BF2D56B70E9}"/>
    <dgm:cxn modelId="{A2306D0C-51F9-4595-84FD-694A0CC3641E}" srcId="{6F87A496-87E8-48C9-9F45-48080404BBD5}" destId="{9EF3B1C5-756D-48A6-964A-60BEBEBF05BB}" srcOrd="2" destOrd="0" parTransId="{47AB66B3-5A16-4C55-8B6A-42EBBFCD4C4B}" sibTransId="{0E6A39C5-A50C-4A10-9EEF-12BE9EF5B3BD}"/>
    <dgm:cxn modelId="{0BE21BD2-2F47-4ABC-B506-F0D0E9D2DFFD}" type="presOf" srcId="{9B0602DA-159C-4220-A457-97F2CE8F953A}" destId="{31B33F2D-73B0-45B9-93B4-747EB149E068}" srcOrd="0" destOrd="0" presId="urn:microsoft.com/office/officeart/2005/8/layout/chevron2"/>
    <dgm:cxn modelId="{DDB200C8-0C1D-446B-A0CB-1DE9AB98A1E7}" srcId="{EC15F177-A52C-4FFA-B605-0DFDD46FEF44}" destId="{7215AA7C-FCD9-4E2B-989F-1AE90C06EB36}" srcOrd="2" destOrd="0" parTransId="{EFCC8DA0-AA96-4A9C-8F3F-27A90669F913}" sibTransId="{9179FCE6-88D7-414E-9DBD-3E3EE97A38EE}"/>
    <dgm:cxn modelId="{405D0DB0-6267-4C01-ACE6-3308CBEDEFA3}" type="presOf" srcId="{0D941A13-31E8-4A2A-A304-1320F0BDCE24}" destId="{DBB27FFF-7D2A-4223-ACB3-B379989A902C}" srcOrd="0" destOrd="1" presId="urn:microsoft.com/office/officeart/2005/8/layout/chevron2"/>
    <dgm:cxn modelId="{0FF8CBD0-2EF9-4BD9-9064-63A8D8E51225}" type="presOf" srcId="{9EF3B1C5-756D-48A6-964A-60BEBEBF05BB}" destId="{DBB27FFF-7D2A-4223-ACB3-B379989A902C}" srcOrd="0" destOrd="2" presId="urn:microsoft.com/office/officeart/2005/8/layout/chevron2"/>
    <dgm:cxn modelId="{4D30BE9E-DF02-4B96-8021-2CAFF0DFAA88}" srcId="{6F87A496-87E8-48C9-9F45-48080404BBD5}" destId="{87BCE146-DD63-473C-BE9F-398647732EB3}" srcOrd="0" destOrd="0" parTransId="{21AF1A76-91DF-4F50-87E0-165CA1529C6F}" sibTransId="{49E771C0-378F-4F07-9C41-895E70D6C04B}"/>
    <dgm:cxn modelId="{52E0F8E2-2F38-4C06-8736-9CE77E58509E}" srcId="{9B0602DA-159C-4220-A457-97F2CE8F953A}" destId="{9A62E2FE-6B36-444F-8C95-8593C2A290D4}" srcOrd="2" destOrd="0" parTransId="{7F824A4D-75EF-4921-9D65-8B4B5B8B02ED}" sibTransId="{5BCFC456-617B-4663-B6D5-95225751395A}"/>
    <dgm:cxn modelId="{0F75E34C-07EE-4427-80AB-8AC269E13CE0}" type="presOf" srcId="{A121E333-3CDF-438F-B372-832E993980F1}" destId="{FCACEB7D-36AF-4EA2-83E1-25F4B275AC59}" srcOrd="0" destOrd="1" presId="urn:microsoft.com/office/officeart/2005/8/layout/chevron2"/>
    <dgm:cxn modelId="{1BEEB15F-45D4-4361-8293-72A42BBDAACA}" srcId="{EC15F177-A52C-4FFA-B605-0DFDD46FEF44}" destId="{9B0602DA-159C-4220-A457-97F2CE8F953A}" srcOrd="1" destOrd="0" parTransId="{F1F16306-38F2-4D51-A64E-B334030E5DF0}" sibTransId="{E5ACAB2A-D660-4550-8A45-7051E0DB6BC1}"/>
    <dgm:cxn modelId="{24DBEEAF-FF16-4758-9170-63ADCC860359}" type="presOf" srcId="{9A62E2FE-6B36-444F-8C95-8593C2A290D4}" destId="{04B9DEBB-CD32-4503-B8C3-18C18891DFF1}" srcOrd="0" destOrd="2" presId="urn:microsoft.com/office/officeart/2005/8/layout/chevron2"/>
    <dgm:cxn modelId="{C49DFB4E-A1B1-417A-87C2-F6D20A6FD1EB}" type="presOf" srcId="{7215AA7C-FCD9-4E2B-989F-1AE90C06EB36}" destId="{DF3904AC-E727-49A2-B859-3FBDB027473E}" srcOrd="0" destOrd="0" presId="urn:microsoft.com/office/officeart/2005/8/layout/chevron2"/>
    <dgm:cxn modelId="{DC6B42BE-3396-4E54-B3E0-B34D6045127B}" srcId="{7215AA7C-FCD9-4E2B-989F-1AE90C06EB36}" destId="{A9E34083-1B2A-4B0B-BE26-A022773ABB0A}" srcOrd="2" destOrd="0" parTransId="{C4CD2737-C674-4137-9F5E-D370B45EC846}" sibTransId="{2752E199-90F0-4846-B2C9-5B2EFFB5DA2C}"/>
    <dgm:cxn modelId="{120E6A18-C7C9-47AB-AC81-BF5441C18002}" srcId="{6F87A496-87E8-48C9-9F45-48080404BBD5}" destId="{0D941A13-31E8-4A2A-A304-1320F0BDCE24}" srcOrd="1" destOrd="0" parTransId="{DFF86A3F-46C9-499B-AF21-E983389BE73C}" sibTransId="{B731A8D4-9B03-4057-B9C9-493DCFE6C40D}"/>
    <dgm:cxn modelId="{27713F3A-889B-454B-ABB3-170D41EF95C3}" srcId="{7215AA7C-FCD9-4E2B-989F-1AE90C06EB36}" destId="{22010DFD-EE49-4B90-8826-DC86C74540CE}" srcOrd="0" destOrd="0" parTransId="{659C4CF7-6494-4937-B4B7-B9662ACAA81D}" sibTransId="{45CA0A8A-3BF5-4FD3-B109-1254C8827038}"/>
    <dgm:cxn modelId="{5CC6B265-51EE-4934-A534-9C959BD0218D}" type="presOf" srcId="{6454169E-AAB0-4C4D-8D4A-A21C1E28C443}" destId="{04B9DEBB-CD32-4503-B8C3-18C18891DFF1}" srcOrd="0" destOrd="0" presId="urn:microsoft.com/office/officeart/2005/8/layout/chevron2"/>
    <dgm:cxn modelId="{3A272B13-2E48-4C5C-9236-49B90C82D003}" type="presOf" srcId="{6F87A496-87E8-48C9-9F45-48080404BBD5}" destId="{1D7399F5-6EDD-478E-84D1-0F1BEFF2B988}" srcOrd="0" destOrd="0" presId="urn:microsoft.com/office/officeart/2005/8/layout/chevron2"/>
    <dgm:cxn modelId="{85FA8476-8F3E-4A5F-99FA-BCBBBFCD2D27}" type="presOf" srcId="{87BCE146-DD63-473C-BE9F-398647732EB3}" destId="{DBB27FFF-7D2A-4223-ACB3-B379989A902C}" srcOrd="0" destOrd="0" presId="urn:microsoft.com/office/officeart/2005/8/layout/chevron2"/>
    <dgm:cxn modelId="{5C0A89F9-E4EB-4E77-ADD8-9D009752AA00}" type="presOf" srcId="{75884A9F-28FE-46E5-8677-74EC589A25AC}" destId="{04B9DEBB-CD32-4503-B8C3-18C18891DFF1}" srcOrd="0" destOrd="1" presId="urn:microsoft.com/office/officeart/2005/8/layout/chevron2"/>
    <dgm:cxn modelId="{EC570203-2269-40B8-865F-388D9CE4B4E0}" type="presOf" srcId="{A9E34083-1B2A-4B0B-BE26-A022773ABB0A}" destId="{FCACEB7D-36AF-4EA2-83E1-25F4B275AC59}" srcOrd="0" destOrd="2" presId="urn:microsoft.com/office/officeart/2005/8/layout/chevron2"/>
    <dgm:cxn modelId="{20D12F06-65BB-4DE4-822D-208F492B46ED}" type="presOf" srcId="{EC15F177-A52C-4FFA-B605-0DFDD46FEF44}" destId="{12260934-B639-4D39-8B64-2CC4B1A8CF5C}" srcOrd="0" destOrd="0" presId="urn:microsoft.com/office/officeart/2005/8/layout/chevron2"/>
    <dgm:cxn modelId="{071A0918-429C-476A-A8D1-5C19E9D787D8}" type="presOf" srcId="{22010DFD-EE49-4B90-8826-DC86C74540CE}" destId="{FCACEB7D-36AF-4EA2-83E1-25F4B275AC59}" srcOrd="0" destOrd="0" presId="urn:microsoft.com/office/officeart/2005/8/layout/chevron2"/>
    <dgm:cxn modelId="{4E2369E3-48FE-486D-AB8C-B8AB89D72857}" srcId="{9B0602DA-159C-4220-A457-97F2CE8F953A}" destId="{6454169E-AAB0-4C4D-8D4A-A21C1E28C443}" srcOrd="0" destOrd="0" parTransId="{B55F0F71-930B-4B24-AA78-FA278AFA3E98}" sibTransId="{C07290BA-0D69-4A77-917F-26F7AB262887}"/>
    <dgm:cxn modelId="{32822CF1-06DF-4185-B02A-943090995B9F}" type="presParOf" srcId="{12260934-B639-4D39-8B64-2CC4B1A8CF5C}" destId="{C7452409-C324-48E9-9AD4-EF1373D48B27}" srcOrd="0" destOrd="0" presId="urn:microsoft.com/office/officeart/2005/8/layout/chevron2"/>
    <dgm:cxn modelId="{B0A9BE21-34DA-4CE5-B4AD-DB7F7CEDAC20}" type="presParOf" srcId="{C7452409-C324-48E9-9AD4-EF1373D48B27}" destId="{1D7399F5-6EDD-478E-84D1-0F1BEFF2B988}" srcOrd="0" destOrd="0" presId="urn:microsoft.com/office/officeart/2005/8/layout/chevron2"/>
    <dgm:cxn modelId="{698067C8-05E4-430A-A040-255F3CEE38AD}" type="presParOf" srcId="{C7452409-C324-48E9-9AD4-EF1373D48B27}" destId="{DBB27FFF-7D2A-4223-ACB3-B379989A902C}" srcOrd="1" destOrd="0" presId="urn:microsoft.com/office/officeart/2005/8/layout/chevron2"/>
    <dgm:cxn modelId="{0A998A0B-72E0-45E1-A723-1217829AF60D}" type="presParOf" srcId="{12260934-B639-4D39-8B64-2CC4B1A8CF5C}" destId="{A7375B4F-61D5-493F-9B60-72325E887E13}" srcOrd="1" destOrd="0" presId="urn:microsoft.com/office/officeart/2005/8/layout/chevron2"/>
    <dgm:cxn modelId="{46603364-AC33-4722-B7A9-B7E306A07D3C}" type="presParOf" srcId="{12260934-B639-4D39-8B64-2CC4B1A8CF5C}" destId="{F350E999-4BE3-4960-AB05-85DBFCC098BE}" srcOrd="2" destOrd="0" presId="urn:microsoft.com/office/officeart/2005/8/layout/chevron2"/>
    <dgm:cxn modelId="{1B216F60-2D87-4200-9B39-FC028DC82560}" type="presParOf" srcId="{F350E999-4BE3-4960-AB05-85DBFCC098BE}" destId="{31B33F2D-73B0-45B9-93B4-747EB149E068}" srcOrd="0" destOrd="0" presId="urn:microsoft.com/office/officeart/2005/8/layout/chevron2"/>
    <dgm:cxn modelId="{248AE45F-6CBC-4C7B-9034-7BC97C384996}" type="presParOf" srcId="{F350E999-4BE3-4960-AB05-85DBFCC098BE}" destId="{04B9DEBB-CD32-4503-B8C3-18C18891DFF1}" srcOrd="1" destOrd="0" presId="urn:microsoft.com/office/officeart/2005/8/layout/chevron2"/>
    <dgm:cxn modelId="{8ECDF60F-79B6-4291-9AD1-9E4F52D80CE8}" type="presParOf" srcId="{12260934-B639-4D39-8B64-2CC4B1A8CF5C}" destId="{3D5B086F-4F12-4294-A18C-D03562867160}" srcOrd="3" destOrd="0" presId="urn:microsoft.com/office/officeart/2005/8/layout/chevron2"/>
    <dgm:cxn modelId="{39CBBA86-462A-4678-AE4D-3143F0B28227}" type="presParOf" srcId="{12260934-B639-4D39-8B64-2CC4B1A8CF5C}" destId="{CEA2E4B4-87E3-410A-812B-9849930B7F5D}" srcOrd="4" destOrd="0" presId="urn:microsoft.com/office/officeart/2005/8/layout/chevron2"/>
    <dgm:cxn modelId="{B60EAB00-0576-4587-95F9-96A752705F4A}" type="presParOf" srcId="{CEA2E4B4-87E3-410A-812B-9849930B7F5D}" destId="{DF3904AC-E727-49A2-B859-3FBDB027473E}" srcOrd="0" destOrd="0" presId="urn:microsoft.com/office/officeart/2005/8/layout/chevron2"/>
    <dgm:cxn modelId="{0BD289FC-680D-4154-B1C3-09B1C0CAB7CE}" type="presParOf" srcId="{CEA2E4B4-87E3-410A-812B-9849930B7F5D}" destId="{FCACEB7D-36AF-4EA2-83E1-25F4B275AC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A94E95-306F-4FC9-B0E3-34D8417F0098}">
      <dsp:nvSpPr>
        <dsp:cNvPr id="0" name=""/>
        <dsp:cNvSpPr/>
      </dsp:nvSpPr>
      <dsp:spPr>
        <a:xfrm rot="16200000">
          <a:off x="698486" y="-412749"/>
          <a:ext cx="1571639" cy="296861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Calibri" pitchFamily="34" charset="0"/>
            </a:rPr>
            <a:t>Dz. 8.1 - Wspieranie działalności gospodarczej w dziedzinie gospodarki elektronicznej</a:t>
          </a:r>
          <a:endParaRPr lang="pl-PL" sz="2000" kern="1200" dirty="0">
            <a:latin typeface="Calibri" pitchFamily="34" charset="0"/>
          </a:endParaRPr>
        </a:p>
      </dsp:txBody>
      <dsp:txXfrm rot="16200000">
        <a:off x="894941" y="-609203"/>
        <a:ext cx="1178729" cy="2968612"/>
      </dsp:txXfrm>
    </dsp:sp>
    <dsp:sp modelId="{E922D722-6B29-4F0C-AD8B-FB48E45B0FF8}">
      <dsp:nvSpPr>
        <dsp:cNvPr id="0" name=""/>
        <dsp:cNvSpPr/>
      </dsp:nvSpPr>
      <dsp:spPr>
        <a:xfrm>
          <a:off x="5369744" y="285737"/>
          <a:ext cx="2877317" cy="157163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0" u="none" kern="1200" smtClean="0">
              <a:latin typeface="Calibri" pitchFamily="34" charset="0"/>
            </a:rPr>
            <a:t>Dz. 8.3. Przeciwdziałanie wykluczeniu cyfrowemu – eInclusion</a:t>
          </a:r>
          <a:endParaRPr lang="pl-PL" sz="2000" b="1" i="0" u="none" kern="1200" dirty="0">
            <a:latin typeface="Calibri" pitchFamily="34" charset="0"/>
          </a:endParaRPr>
        </a:p>
      </dsp:txBody>
      <dsp:txXfrm>
        <a:off x="5369744" y="285737"/>
        <a:ext cx="2877317" cy="1178729"/>
      </dsp:txXfrm>
    </dsp:sp>
    <dsp:sp modelId="{083D221B-5E77-4B10-B527-16C7092303A6}">
      <dsp:nvSpPr>
        <dsp:cNvPr id="0" name=""/>
        <dsp:cNvSpPr/>
      </dsp:nvSpPr>
      <dsp:spPr>
        <a:xfrm rot="10800000">
          <a:off x="0" y="2428894"/>
          <a:ext cx="3069762" cy="16430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0" kern="1200" smtClean="0">
              <a:latin typeface="Calibri" pitchFamily="34" charset="0"/>
            </a:rPr>
            <a:t>Dz. 8.2 - Wspieranie wdrażania elektronicznego biznesu B2B</a:t>
          </a:r>
          <a:endParaRPr lang="pl-PL" sz="2000" b="0" kern="1200" dirty="0">
            <a:latin typeface="Calibri" pitchFamily="34" charset="0"/>
          </a:endParaRPr>
        </a:p>
      </dsp:txBody>
      <dsp:txXfrm rot="10800000">
        <a:off x="0" y="2839662"/>
        <a:ext cx="3069762" cy="1232302"/>
      </dsp:txXfrm>
    </dsp:sp>
    <dsp:sp modelId="{DD1F7ECD-676D-46DC-9EE7-6A5A5DB605B8}">
      <dsp:nvSpPr>
        <dsp:cNvPr id="0" name=""/>
        <dsp:cNvSpPr/>
      </dsp:nvSpPr>
      <dsp:spPr>
        <a:xfrm rot="5400000">
          <a:off x="5994843" y="1823599"/>
          <a:ext cx="1571574" cy="292502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latin typeface="Calibri" pitchFamily="34" charset="0"/>
            </a:rPr>
            <a:t>Dz. 8.4. Zapewnienie dostępu do Internetu na etapie „ostatniej mili”</a:t>
          </a:r>
          <a:endParaRPr lang="pl-PL" sz="2000" kern="1200" dirty="0">
            <a:latin typeface="Calibri" pitchFamily="34" charset="0"/>
          </a:endParaRPr>
        </a:p>
      </dsp:txBody>
      <dsp:txXfrm rot="5400000">
        <a:off x="6191290" y="2020046"/>
        <a:ext cx="1178681" cy="2925026"/>
      </dsp:txXfrm>
    </dsp:sp>
    <dsp:sp modelId="{D2DECDDA-13FC-4F77-B146-3E8A64F52E9B}">
      <dsp:nvSpPr>
        <dsp:cNvPr id="0" name=""/>
        <dsp:cNvSpPr/>
      </dsp:nvSpPr>
      <dsp:spPr>
        <a:xfrm>
          <a:off x="2357418" y="1143003"/>
          <a:ext cx="3532224" cy="200024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latin typeface="Calibri" pitchFamily="34" charset="0"/>
            </a:rPr>
            <a:t>PRIORYTET VIII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latin typeface="Calibri" pitchFamily="34" charset="0"/>
            </a:rPr>
            <a:t>Społeczeństwo informacyjne – zwiększanie innowacyjności gospodarki</a:t>
          </a:r>
          <a:endParaRPr lang="pl-PL" sz="2100" b="1" kern="1200" dirty="0">
            <a:latin typeface="Calibri" pitchFamily="34" charset="0"/>
          </a:endParaRPr>
        </a:p>
      </dsp:txBody>
      <dsp:txXfrm>
        <a:off x="2357418" y="1143003"/>
        <a:ext cx="3532224" cy="20002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55F776-DEA7-4367-AB64-D084CE28187D}">
      <dsp:nvSpPr>
        <dsp:cNvPr id="0" name=""/>
        <dsp:cNvSpPr/>
      </dsp:nvSpPr>
      <dsp:spPr>
        <a:xfrm>
          <a:off x="0" y="0"/>
          <a:ext cx="4698476" cy="4262932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accent2"/>
              </a:solidFill>
              <a:latin typeface="Calibri" pitchFamily="34" charset="0"/>
            </a:rPr>
            <a:t>VII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u="sng" kern="1200" dirty="0" smtClean="0">
              <a:solidFill>
                <a:schemeClr val="accent2"/>
              </a:solidFill>
              <a:latin typeface="Calibri" pitchFamily="34" charset="0"/>
            </a:rPr>
            <a:t>Działania ogólnokrajowe </a:t>
          </a:r>
          <a:r>
            <a:rPr lang="pl-PL" sz="1400" b="1" kern="1200" dirty="0" smtClean="0">
              <a:solidFill>
                <a:schemeClr val="accent2"/>
              </a:solidFill>
              <a:latin typeface="Calibri" pitchFamily="34" charset="0"/>
            </a:rPr>
            <a:t>– budowa elektronicznej administracji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 dirty="0" smtClean="0">
            <a:solidFill>
              <a:schemeClr val="accent2"/>
            </a:solidFill>
            <a:latin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accent2"/>
              </a:solidFill>
              <a:latin typeface="Calibri" pitchFamily="34" charset="0"/>
            </a:rPr>
            <a:t>- Rozwój e-usług dla obywateli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accent2"/>
              </a:solidFill>
              <a:latin typeface="Calibri" pitchFamily="34" charset="0"/>
            </a:rPr>
            <a:t>- Poprawa bezpieczeństwa rejestrów państwowych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accent2"/>
              </a:solidFill>
              <a:latin typeface="Calibri" pitchFamily="34" charset="0"/>
            </a:rPr>
            <a:t>- Poprawa dostępu do danych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accent2"/>
              </a:solidFill>
              <a:latin typeface="Calibri" pitchFamily="34" charset="0"/>
            </a:rPr>
            <a:t>- Rozwój systemów udostępniania informacji publicznej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 dirty="0" smtClean="0">
            <a:solidFill>
              <a:schemeClr val="accent2"/>
            </a:solidFill>
            <a:latin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kern="1200" dirty="0" smtClean="0">
            <a:solidFill>
              <a:schemeClr val="accent2"/>
            </a:solidFill>
            <a:latin typeface="Calibri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accent2"/>
              </a:solidFill>
              <a:latin typeface="Calibri" pitchFamily="34" charset="0"/>
            </a:rPr>
            <a:t>Optymalizacja funkcjonowania administracji publicznej</a:t>
          </a:r>
          <a:endParaRPr lang="pl-PL" sz="1400" b="1" kern="1200" dirty="0">
            <a:solidFill>
              <a:schemeClr val="accent2"/>
            </a:solidFill>
            <a:latin typeface="Calibri" pitchFamily="34" charset="0"/>
          </a:endParaRPr>
        </a:p>
      </dsp:txBody>
      <dsp:txXfrm>
        <a:off x="656093" y="502691"/>
        <a:ext cx="2709031" cy="3257550"/>
      </dsp:txXfrm>
    </dsp:sp>
    <dsp:sp modelId="{9337DDC3-919F-4604-B3FE-4D976D34384E}">
      <dsp:nvSpPr>
        <dsp:cNvPr id="0" name=""/>
        <dsp:cNvSpPr/>
      </dsp:nvSpPr>
      <dsp:spPr>
        <a:xfrm>
          <a:off x="3528165" y="0"/>
          <a:ext cx="4718896" cy="4262932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>
            <a:solidFill>
              <a:schemeClr val="accent2"/>
            </a:solidFill>
            <a:latin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accent2"/>
              </a:solidFill>
              <a:latin typeface="Calibri" pitchFamily="34" charset="0"/>
            </a:rPr>
            <a:t>VIII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u="sng" kern="1200" dirty="0" smtClean="0">
              <a:solidFill>
                <a:schemeClr val="accent2"/>
              </a:solidFill>
              <a:latin typeface="Calibri" pitchFamily="34" charset="0"/>
            </a:rPr>
            <a:t>Działania w skali lokalnej: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u="sng" kern="1200" dirty="0" smtClean="0">
            <a:solidFill>
              <a:schemeClr val="accent2"/>
            </a:solidFill>
            <a:latin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accent2"/>
              </a:solidFill>
              <a:latin typeface="Calibri" pitchFamily="34" charset="0"/>
            </a:rPr>
            <a:t>- Rozwój gospodarki elektronicznej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accent2"/>
              </a:solidFill>
              <a:latin typeface="Calibri" pitchFamily="34" charset="0"/>
            </a:rPr>
            <a:t>- Przeciwdziałanie wykluczeniu cyfrowemu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 dirty="0" smtClean="0">
            <a:solidFill>
              <a:schemeClr val="accent2"/>
            </a:solidFill>
            <a:latin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 dirty="0" smtClean="0">
            <a:solidFill>
              <a:schemeClr val="accent2"/>
            </a:solidFill>
            <a:latin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 dirty="0" smtClean="0">
            <a:solidFill>
              <a:schemeClr val="accent2"/>
            </a:solidFill>
            <a:latin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300" b="1" kern="1200" dirty="0" smtClean="0">
            <a:solidFill>
              <a:schemeClr val="accent2"/>
            </a:solidFill>
            <a:latin typeface="Calibri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accent2"/>
              </a:solidFill>
              <a:latin typeface="Calibri" pitchFamily="34" charset="0"/>
            </a:rPr>
            <a:t>Rozszerzenie dostępności usług cyfrowych dla obywateli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 dirty="0">
            <a:solidFill>
              <a:schemeClr val="accent2"/>
            </a:solidFill>
            <a:latin typeface="Calibri" pitchFamily="34" charset="0"/>
          </a:endParaRPr>
        </a:p>
      </dsp:txBody>
      <dsp:txXfrm>
        <a:off x="4867312" y="502691"/>
        <a:ext cx="2720804" cy="32575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7399F5-6EDD-478E-84D1-0F1BEFF2B988}">
      <dsp:nvSpPr>
        <dsp:cNvPr id="0" name=""/>
        <dsp:cNvSpPr/>
      </dsp:nvSpPr>
      <dsp:spPr>
        <a:xfrm rot="5400000">
          <a:off x="-44818" y="32639"/>
          <a:ext cx="1650390" cy="159270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b="1" kern="1200" dirty="0" smtClean="0">
            <a:solidFill>
              <a:schemeClr val="accent2"/>
            </a:solidFill>
            <a:latin typeface="Calibri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accent2"/>
              </a:solidFill>
              <a:latin typeface="Calibri" pitchFamily="34" charset="0"/>
            </a:rPr>
            <a:t>Zarządzająca</a:t>
          </a:r>
          <a:endParaRPr lang="pl-PL" sz="1800" b="1" kern="1200" dirty="0">
            <a:solidFill>
              <a:schemeClr val="accent2"/>
            </a:solidFill>
            <a:latin typeface="Calibri" pitchFamily="34" charset="0"/>
          </a:endParaRPr>
        </a:p>
      </dsp:txBody>
      <dsp:txXfrm rot="5400000">
        <a:off x="-44818" y="32639"/>
        <a:ext cx="1650390" cy="1592706"/>
      </dsp:txXfrm>
    </dsp:sp>
    <dsp:sp modelId="{DBB27FFF-7D2A-4223-ACB3-B379989A902C}">
      <dsp:nvSpPr>
        <dsp:cNvPr id="0" name=""/>
        <dsp:cNvSpPr/>
      </dsp:nvSpPr>
      <dsp:spPr>
        <a:xfrm rot="5400000">
          <a:off x="4529997" y="-2955718"/>
          <a:ext cx="1073317" cy="69923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smtClean="0">
              <a:solidFill>
                <a:schemeClr val="accent2"/>
              </a:solidFill>
              <a:latin typeface="Calibri" pitchFamily="34" charset="0"/>
            </a:rPr>
            <a:t>Ministerstwo Rozwoju Regionalnego (MRR)</a:t>
          </a:r>
          <a:endParaRPr lang="pl-PL" sz="1700" b="1" kern="1200" dirty="0">
            <a:solidFill>
              <a:schemeClr val="accent2"/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>
              <a:solidFill>
                <a:schemeClr val="accent2"/>
              </a:solidFill>
              <a:latin typeface="Calibri" pitchFamily="34" charset="0"/>
            </a:rPr>
            <a:t>Departament Zarządzania Programami Konkurencyjności i Innowacyjności</a:t>
          </a:r>
          <a:endParaRPr lang="pl-PL" sz="1700" b="0" kern="1200" dirty="0">
            <a:solidFill>
              <a:schemeClr val="accent2"/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>
              <a:solidFill>
                <a:schemeClr val="accent2"/>
              </a:solidFill>
              <a:latin typeface="Calibri" pitchFamily="34" charset="0"/>
              <a:hlinkClick xmlns:r="http://schemas.openxmlformats.org/officeDocument/2006/relationships" r:id="rId1"/>
            </a:rPr>
            <a:t>www.mrr.gov.pl</a:t>
          </a:r>
          <a:r>
            <a:rPr lang="pl-PL" sz="1700" b="0" kern="1200" dirty="0" smtClean="0">
              <a:solidFill>
                <a:schemeClr val="accent2"/>
              </a:solidFill>
              <a:latin typeface="Calibri" pitchFamily="34" charset="0"/>
            </a:rPr>
            <a:t> </a:t>
          </a:r>
          <a:endParaRPr lang="pl-PL" sz="1700" b="0" kern="1200" dirty="0">
            <a:solidFill>
              <a:schemeClr val="accent2"/>
            </a:solidFill>
            <a:latin typeface="Calibri" pitchFamily="34" charset="0"/>
          </a:endParaRPr>
        </a:p>
      </dsp:txBody>
      <dsp:txXfrm rot="5400000">
        <a:off x="4529997" y="-2955718"/>
        <a:ext cx="1073317" cy="6992349"/>
      </dsp:txXfrm>
    </dsp:sp>
    <dsp:sp modelId="{31B33F2D-73B0-45B9-93B4-747EB149E068}">
      <dsp:nvSpPr>
        <dsp:cNvPr id="0" name=""/>
        <dsp:cNvSpPr/>
      </dsp:nvSpPr>
      <dsp:spPr>
        <a:xfrm rot="5400000">
          <a:off x="-64099" y="1508944"/>
          <a:ext cx="1650390" cy="1554142"/>
        </a:xfrm>
        <a:prstGeom prst="chevron">
          <a:avLst/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accent5">
              <a:hueOff val="1628512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800" b="1" kern="1200" dirty="0" smtClean="0">
            <a:latin typeface="Calibri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Calibri" pitchFamily="34" charset="0"/>
            </a:rPr>
            <a:t>Pośrednicząca</a:t>
          </a:r>
          <a:endParaRPr lang="pl-PL" sz="1800" b="1" kern="1200" dirty="0">
            <a:latin typeface="Calibri" pitchFamily="34" charset="0"/>
          </a:endParaRPr>
        </a:p>
      </dsp:txBody>
      <dsp:txXfrm rot="5400000">
        <a:off x="-64099" y="1508944"/>
        <a:ext cx="1650390" cy="1554142"/>
      </dsp:txXfrm>
    </dsp:sp>
    <dsp:sp modelId="{04B9DEBB-CD32-4503-B8C3-18C18891DFF1}">
      <dsp:nvSpPr>
        <dsp:cNvPr id="0" name=""/>
        <dsp:cNvSpPr/>
      </dsp:nvSpPr>
      <dsp:spPr>
        <a:xfrm rot="5400000">
          <a:off x="4510997" y="-1543962"/>
          <a:ext cx="1072753" cy="70823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2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smtClean="0">
              <a:solidFill>
                <a:schemeClr val="accent2"/>
              </a:solidFill>
              <a:latin typeface="Calibri" pitchFamily="34" charset="0"/>
            </a:rPr>
            <a:t>Ministerstwo Spraw Wewnętrznych i Administracji (MSWiA)</a:t>
          </a:r>
          <a:endParaRPr lang="pl-PL" sz="1700" b="1" kern="1200" dirty="0">
            <a:solidFill>
              <a:schemeClr val="accent2"/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smtClean="0">
              <a:solidFill>
                <a:schemeClr val="accent2"/>
              </a:solidFill>
              <a:latin typeface="Calibri" pitchFamily="34" charset="0"/>
            </a:rPr>
            <a:t>Departament Społeczeństwa Informacyjnego</a:t>
          </a:r>
          <a:endParaRPr lang="pl-PL" sz="1700" b="0" kern="1200" dirty="0">
            <a:solidFill>
              <a:schemeClr val="accent2"/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>
              <a:solidFill>
                <a:schemeClr val="accent2"/>
              </a:solidFill>
              <a:latin typeface="Calibri" pitchFamily="34" charset="0"/>
              <a:hlinkClick xmlns:r="http://schemas.openxmlformats.org/officeDocument/2006/relationships" r:id="rId2"/>
            </a:rPr>
            <a:t>www.mswia.gov.pl</a:t>
          </a:r>
          <a:r>
            <a:rPr lang="pl-PL" sz="1700" b="0" kern="1200" dirty="0" smtClean="0">
              <a:solidFill>
                <a:schemeClr val="accent2"/>
              </a:solidFill>
              <a:latin typeface="Calibri" pitchFamily="34" charset="0"/>
            </a:rPr>
            <a:t> </a:t>
          </a:r>
          <a:endParaRPr lang="pl-PL" sz="1700" b="0" kern="1200" dirty="0">
            <a:solidFill>
              <a:schemeClr val="accent2"/>
            </a:solidFill>
            <a:latin typeface="Calibri" pitchFamily="34" charset="0"/>
          </a:endParaRPr>
        </a:p>
      </dsp:txBody>
      <dsp:txXfrm rot="5400000">
        <a:off x="4510997" y="-1543962"/>
        <a:ext cx="1072753" cy="7082321"/>
      </dsp:txXfrm>
    </dsp:sp>
    <dsp:sp modelId="{DF3904AC-E727-49A2-B859-3FBDB027473E}">
      <dsp:nvSpPr>
        <dsp:cNvPr id="0" name=""/>
        <dsp:cNvSpPr/>
      </dsp:nvSpPr>
      <dsp:spPr>
        <a:xfrm rot="5400000">
          <a:off x="-63141" y="2965008"/>
          <a:ext cx="1650390" cy="1556060"/>
        </a:xfrm>
        <a:prstGeom prst="chevron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000" b="1" kern="1200" dirty="0" smtClean="0">
            <a:latin typeface="Calibri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atin typeface="Calibri" pitchFamily="34" charset="0"/>
            </a:rPr>
            <a:t>Wdrażająca</a:t>
          </a:r>
          <a:endParaRPr lang="pl-PL" sz="1800" b="1" kern="1200" dirty="0">
            <a:latin typeface="Calibri" pitchFamily="34" charset="0"/>
          </a:endParaRPr>
        </a:p>
      </dsp:txBody>
      <dsp:txXfrm rot="5400000">
        <a:off x="-63141" y="2965008"/>
        <a:ext cx="1650390" cy="1556060"/>
      </dsp:txXfrm>
    </dsp:sp>
    <dsp:sp modelId="{FCACEB7D-36AF-4EA2-83E1-25F4B275AC59}">
      <dsp:nvSpPr>
        <dsp:cNvPr id="0" name=""/>
        <dsp:cNvSpPr/>
      </dsp:nvSpPr>
      <dsp:spPr>
        <a:xfrm rot="5400000">
          <a:off x="4511956" y="-54043"/>
          <a:ext cx="1072753" cy="70165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1" kern="1200" smtClean="0">
              <a:solidFill>
                <a:schemeClr val="accent2"/>
              </a:solidFill>
              <a:latin typeface="Calibri" pitchFamily="34" charset="0"/>
            </a:rPr>
            <a:t>Władza Wdrażająca Programy Europejskie (WWPE)</a:t>
          </a:r>
          <a:endParaRPr lang="pl-PL" sz="1700" b="1" kern="1200" dirty="0">
            <a:solidFill>
              <a:schemeClr val="accent2"/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smtClean="0">
              <a:solidFill>
                <a:schemeClr val="accent2"/>
              </a:solidFill>
              <a:latin typeface="Calibri" pitchFamily="34" charset="0"/>
            </a:rPr>
            <a:t>Zespół ds. Informatyzacji</a:t>
          </a:r>
          <a:endParaRPr lang="pl-PL" sz="1700" b="0" kern="1200" dirty="0">
            <a:solidFill>
              <a:schemeClr val="accent2"/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kern="1200" dirty="0" smtClean="0">
              <a:solidFill>
                <a:schemeClr val="accent2"/>
              </a:solidFill>
              <a:latin typeface="Calibri" pitchFamily="34" charset="0"/>
              <a:hlinkClick xmlns:r="http://schemas.openxmlformats.org/officeDocument/2006/relationships" r:id="rId3"/>
            </a:rPr>
            <a:t>www.wwpe.gov.pl</a:t>
          </a:r>
          <a:r>
            <a:rPr lang="pl-PL" sz="1700" b="0" kern="1200" dirty="0" smtClean="0">
              <a:solidFill>
                <a:schemeClr val="accent2"/>
              </a:solidFill>
              <a:latin typeface="Calibri" pitchFamily="34" charset="0"/>
            </a:rPr>
            <a:t> </a:t>
          </a:r>
          <a:endParaRPr lang="pl-PL" sz="1700" b="0" kern="1200" dirty="0">
            <a:solidFill>
              <a:schemeClr val="accent2"/>
            </a:solidFill>
            <a:latin typeface="Calibri" pitchFamily="34" charset="0"/>
          </a:endParaRPr>
        </a:p>
      </dsp:txBody>
      <dsp:txXfrm rot="5400000">
        <a:off x="4511956" y="-54043"/>
        <a:ext cx="1072753" cy="7016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526762-44A8-4225-BCA0-A801B0891828}" type="datetimeFigureOut">
              <a:rPr lang="pl-PL"/>
              <a:pPr>
                <a:defRPr/>
              </a:pPr>
              <a:t>2010-07-28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241451-C491-4791-8EA7-1B814823E2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1928802"/>
            <a:ext cx="8143932" cy="2786082"/>
          </a:xfrm>
          <a:prstGeom prst="rect">
            <a:avLst/>
          </a:prstGeom>
        </p:spPr>
        <p:txBody>
          <a:bodyPr/>
          <a:lstStyle>
            <a:lvl1pPr algn="ctr">
              <a:defRPr cap="none" baseline="0">
                <a:solidFill>
                  <a:srgbClr val="005452"/>
                </a:solidFill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585779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accent2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357430"/>
            <a:ext cx="8247091" cy="42862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Calibri" pitchFamily="34" charset="0"/>
              </a:defRPr>
            </a:lvl1pPr>
            <a:lvl2pPr>
              <a:defRPr sz="2000">
                <a:solidFill>
                  <a:schemeClr val="accent2"/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accent2"/>
                </a:solidFill>
                <a:latin typeface="Calibri" pitchFamily="34" charset="0"/>
              </a:defRPr>
            </a:lvl3pPr>
            <a:lvl4pPr>
              <a:defRPr sz="1600">
                <a:solidFill>
                  <a:schemeClr val="accent2"/>
                </a:solidFill>
                <a:latin typeface="Calibri" pitchFamily="34" charset="0"/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10" descr="tło ppt wwpe poi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638"/>
            <a:ext cx="9144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5233988" y="5500688"/>
            <a:ext cx="36957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pl-PL" sz="1100" dirty="0">
                <a:solidFill>
                  <a:srgbClr val="4D4D4D"/>
                </a:solidFill>
                <a:cs typeface="+mn-cs"/>
              </a:rPr>
              <a:t>Władza Wdrażająca Programy Europejskie</a:t>
            </a:r>
          </a:p>
          <a:p>
            <a:pPr algn="r">
              <a:defRPr/>
            </a:pPr>
            <a:r>
              <a:rPr lang="pl-PL" sz="1100" dirty="0">
                <a:solidFill>
                  <a:srgbClr val="4D4D4D"/>
                </a:solidFill>
                <a:cs typeface="+mn-cs"/>
              </a:rPr>
              <a:t>ul. Wspólna 2/4, 00-926 Warszawa</a:t>
            </a:r>
          </a:p>
          <a:p>
            <a:pPr algn="r">
              <a:defRPr/>
            </a:pPr>
            <a:r>
              <a:rPr lang="pl-PL" sz="1100" dirty="0">
                <a:solidFill>
                  <a:srgbClr val="4D4D4D"/>
                </a:solidFill>
                <a:cs typeface="+mn-cs"/>
              </a:rPr>
              <a:t>tel.  22 461 87 39 faks 22 461 87 22</a:t>
            </a:r>
          </a:p>
          <a:p>
            <a:pPr algn="r">
              <a:defRPr/>
            </a:pPr>
            <a:r>
              <a:rPr lang="pl-PL" sz="1100" dirty="0" err="1">
                <a:solidFill>
                  <a:srgbClr val="4D4D4D"/>
                </a:solidFill>
                <a:cs typeface="+mn-cs"/>
              </a:rPr>
              <a:t>wwpe@wwpe.gov.pl</a:t>
            </a:r>
            <a:r>
              <a:rPr lang="pl-PL" sz="1100" dirty="0">
                <a:solidFill>
                  <a:srgbClr val="4D4D4D"/>
                </a:solidFill>
                <a:cs typeface="+mn-cs"/>
              </a:rPr>
              <a:t> </a:t>
            </a:r>
            <a:r>
              <a:rPr lang="pl-PL" sz="1100" b="1" dirty="0">
                <a:solidFill>
                  <a:srgbClr val="4D4D4D"/>
                </a:solidFill>
                <a:cs typeface="+mn-cs"/>
              </a:rPr>
              <a:t> </a:t>
            </a:r>
            <a:r>
              <a:rPr lang="pl-PL" sz="1100" dirty="0">
                <a:solidFill>
                  <a:srgbClr val="4D4D4D"/>
                </a:solidFill>
                <a:cs typeface="+mn-cs"/>
              </a:rPr>
              <a:t>www.wwpe.gov.pl</a:t>
            </a:r>
          </a:p>
          <a:p>
            <a:pPr>
              <a:defRPr/>
            </a:pPr>
            <a:endParaRPr lang="pl-PL" sz="900" dirty="0">
              <a:solidFill>
                <a:srgbClr val="4D4D4D"/>
              </a:solidFill>
              <a:cs typeface="+mn-cs"/>
            </a:endParaRPr>
          </a:p>
        </p:txBody>
      </p:sp>
      <p:pic>
        <p:nvPicPr>
          <p:cNvPr id="3076" name="Picture 7" descr="wwpwp logo Mk2 tekst"/>
          <p:cNvPicPr>
            <a:picLocks noChangeAspect="1" noChangeArrowheads="1"/>
          </p:cNvPicPr>
          <p:nvPr userDrawn="1"/>
        </p:nvPicPr>
        <p:blipFill>
          <a:blip r:embed="rId4" cstate="print"/>
          <a:srcRect r="74991"/>
          <a:stretch>
            <a:fillRect/>
          </a:stretch>
        </p:blipFill>
        <p:spPr bwMode="auto">
          <a:xfrm>
            <a:off x="2714625" y="5643563"/>
            <a:ext cx="9286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>
            <a:spLocks noChangeArrowheads="1"/>
          </p:cNvSpPr>
          <p:nvPr userDrawn="1"/>
        </p:nvSpPr>
        <p:spPr bwMode="auto">
          <a:xfrm rot="5400000">
            <a:off x="4286250" y="-4286250"/>
            <a:ext cx="571500" cy="9144000"/>
          </a:xfrm>
          <a:prstGeom prst="rect">
            <a:avLst/>
          </a:prstGeom>
          <a:solidFill>
            <a:srgbClr val="00A3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 rot="5400000">
            <a:off x="4500562" y="357188"/>
            <a:ext cx="142875" cy="9144000"/>
          </a:xfrm>
          <a:prstGeom prst="rect">
            <a:avLst/>
          </a:prstGeom>
          <a:solidFill>
            <a:srgbClr val="008D8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pic>
        <p:nvPicPr>
          <p:cNvPr id="3079" name="Obraz 10" descr="rocznicakolor02. kopia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1000125"/>
            <a:ext cx="19224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 descr="Z:\Grafika Identyfikacja WWW\Narodowa Strategia Spójności\ZNAKI_PROGRAMOW\FORMY_PODSTAWOWE\KOLOROWE\JPG\INNOWACYJNA_GOSPODARKA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19713"/>
            <a:ext cx="25749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 descr="Z:\Grafika Identyfikacja WWW\Nowe_Logo_PO_UE_14.07.2008\UE+EFRR_L-kolor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5626100"/>
            <a:ext cx="2143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+mn-lt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4D4D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8243888" y="6381750"/>
            <a:ext cx="649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AE715E6A-D06F-449D-B158-516F80845E22}" type="slidenum">
              <a:rPr lang="pl-PL">
                <a:solidFill>
                  <a:srgbClr val="003399"/>
                </a:solidFill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pl-PL" dirty="0">
              <a:solidFill>
                <a:srgbClr val="003399"/>
              </a:solidFill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 rot="5400000">
            <a:off x="4461668" y="-4461668"/>
            <a:ext cx="220663" cy="9144000"/>
          </a:xfrm>
          <a:prstGeom prst="rect">
            <a:avLst/>
          </a:prstGeom>
          <a:solidFill>
            <a:srgbClr val="00A3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 userDrawn="1"/>
        </p:nvSpPr>
        <p:spPr bwMode="auto">
          <a:xfrm rot="5400000">
            <a:off x="4098925" y="-3725862"/>
            <a:ext cx="946150" cy="9144000"/>
          </a:xfrm>
          <a:prstGeom prst="rect">
            <a:avLst/>
          </a:prstGeom>
          <a:solidFill>
            <a:srgbClr val="96D0D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sp>
        <p:nvSpPr>
          <p:cNvPr id="13" name="Rectangle 14"/>
          <p:cNvSpPr>
            <a:spLocks noChangeArrowheads="1"/>
          </p:cNvSpPr>
          <p:nvPr userDrawn="1"/>
        </p:nvSpPr>
        <p:spPr bwMode="auto">
          <a:xfrm rot="5400000">
            <a:off x="4517231" y="-3198018"/>
            <a:ext cx="109537" cy="9144000"/>
          </a:xfrm>
          <a:prstGeom prst="rect">
            <a:avLst/>
          </a:prstGeom>
          <a:solidFill>
            <a:srgbClr val="008D8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>
              <a:cs typeface="+mn-cs"/>
            </a:endParaRPr>
          </a:p>
        </p:txBody>
      </p:sp>
      <p:pic>
        <p:nvPicPr>
          <p:cNvPr id="4102" name="Obraz 15" descr="wwpe-jasny kontra kopia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500063"/>
            <a:ext cx="6429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Obraz 17" descr="rocznicajasny kontra kopia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500063"/>
            <a:ext cx="1698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C:\Users\kuba\Desktop\INNOWACYJNA_GOSPODARKA_NEG [Przekonwertowany]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428625"/>
            <a:ext cx="17859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1" descr="C:\Users\kuba\Desktop\UE+EFRR_L-mono. [Przekonwertowany]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38" y="571500"/>
            <a:ext cx="164306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400">
          <a:solidFill>
            <a:srgbClr val="4D4D4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Wykres_programu_Microsoft_Office_Excel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Wykres_programu_Microsoft_Office_Excel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hyperlink" Target="http://www.mrr.gov.pl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500063" y="1928813"/>
            <a:ext cx="8143875" cy="2786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pl-PL" sz="3200" smtClean="0"/>
              <a:t>eInclusion – przeciwdziałanie wykluczeniu cyfrowemu – od pomysłu do realizacji</a:t>
            </a:r>
            <a:br>
              <a:rPr lang="pl-PL" sz="3200" smtClean="0"/>
            </a:br>
            <a:r>
              <a:rPr lang="pl-PL" sz="3200" smtClean="0"/>
              <a:t/>
            </a:r>
            <a:br>
              <a:rPr lang="pl-PL" sz="3200" smtClean="0"/>
            </a:br>
            <a:r>
              <a:rPr lang="pl-PL" sz="3200" smtClean="0"/>
              <a:t>Działanie 8.3 PO Innowacyjna Gospodarka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KWALIFIKUJĄCE SIĘ PROJEKTY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2357438"/>
            <a:ext cx="8247062" cy="428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Projekty realizowane na terenie Polski</a:t>
            </a:r>
          </a:p>
          <a:p>
            <a:endParaRPr lang="pl-PL" sz="800" smtClean="0"/>
          </a:p>
          <a:p>
            <a:r>
              <a:rPr lang="pl-PL" smtClean="0"/>
              <a:t>Zakończenie realizacji wszystkich projektów (łącznie z finansowym rozliczeniem) </a:t>
            </a:r>
            <a:r>
              <a:rPr lang="pl-PL" b="1" smtClean="0"/>
              <a:t>max. do 31 grudnia 2015 r.</a:t>
            </a:r>
          </a:p>
          <a:p>
            <a:pPr lvl="1"/>
            <a:r>
              <a:rPr lang="pl-PL" smtClean="0"/>
              <a:t>szczegółowe terminy realizacji projektu zawarte w umowie o dofinansowanie.</a:t>
            </a:r>
          </a:p>
          <a:p>
            <a:endParaRPr lang="pl-PL" sz="800" smtClean="0"/>
          </a:p>
          <a:p>
            <a:r>
              <a:rPr lang="pl-PL" smtClean="0"/>
              <a:t>Pokrycie kosztów dostępu do usługi Internetu to </a:t>
            </a:r>
            <a:r>
              <a:rPr lang="pl-PL" b="1" smtClean="0"/>
              <a:t>max. 3 lata</a:t>
            </a:r>
            <a:r>
              <a:rPr lang="pl-PL" smtClean="0"/>
              <a:t>.</a:t>
            </a:r>
          </a:p>
          <a:p>
            <a:endParaRPr lang="pl-PL" sz="800" smtClean="0"/>
          </a:p>
          <a:p>
            <a:r>
              <a:rPr lang="pl-PL" smtClean="0"/>
              <a:t>Trwałość rezultatów projektu to </a:t>
            </a:r>
            <a:r>
              <a:rPr lang="pl-PL" b="1" smtClean="0"/>
              <a:t>5 lat</a:t>
            </a:r>
          </a:p>
          <a:p>
            <a:pPr lvl="1"/>
            <a:r>
              <a:rPr lang="pl-PL" smtClean="0"/>
              <a:t>od daty rzeczowego i finansowego zakończenia realizacji projektu,</a:t>
            </a:r>
          </a:p>
          <a:p>
            <a:pPr lvl="1"/>
            <a:r>
              <a:rPr lang="pl-PL" smtClean="0"/>
              <a:t>projekt nie może podlegać znaczącej modyfikacji.</a:t>
            </a:r>
          </a:p>
        </p:txBody>
      </p:sp>
      <p:pic>
        <p:nvPicPr>
          <p:cNvPr id="5" name="Picture 2" descr="C:\Users\akaluzna\Desktop\8.3 POIG - szkolenie MwI Białystok\jpg\wyklucz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428735"/>
            <a:ext cx="1571604" cy="161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PRZYKŁADOWE PROJEKTY</a:t>
            </a: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2357438"/>
            <a:ext cx="8247062" cy="428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koszty dostępu do Internetu (max. przez okres 3 lat), w tym:</a:t>
            </a:r>
          </a:p>
          <a:p>
            <a:endParaRPr lang="pl-PL" sz="2000" smtClean="0"/>
          </a:p>
          <a:p>
            <a:pPr lvl="2"/>
            <a:r>
              <a:rPr lang="pl-PL" smtClean="0"/>
              <a:t>dostarczenie, instalacja, serwisowanie sprzętu komputerowego</a:t>
            </a:r>
          </a:p>
          <a:p>
            <a:pPr lvl="2">
              <a:buFont typeface="Wingdings" pitchFamily="2" charset="2"/>
              <a:buNone/>
            </a:pPr>
            <a:r>
              <a:rPr lang="pl-PL" smtClean="0"/>
              <a:t>	i/lub oprogramowania</a:t>
            </a:r>
          </a:p>
          <a:p>
            <a:pPr lvl="1">
              <a:buFontTx/>
              <a:buNone/>
            </a:pPr>
            <a:endParaRPr lang="pl-PL" sz="2800" smtClean="0"/>
          </a:p>
          <a:p>
            <a:pPr lvl="2"/>
            <a:r>
              <a:rPr lang="pl-PL" smtClean="0"/>
              <a:t>obsługa komputera</a:t>
            </a:r>
          </a:p>
          <a:p>
            <a:pPr lvl="2"/>
            <a:r>
              <a:rPr lang="pl-PL" smtClean="0"/>
              <a:t>korzystanie z Internetu</a:t>
            </a:r>
          </a:p>
          <a:p>
            <a:pPr lvl="2">
              <a:buFont typeface="Wingdings" pitchFamily="2" charset="2"/>
              <a:buNone/>
            </a:pPr>
            <a:endParaRPr lang="pl-PL" smtClean="0"/>
          </a:p>
          <a:p>
            <a:pPr lvl="2"/>
            <a:r>
              <a:rPr lang="pl-PL" smtClean="0"/>
              <a:t>dofinansowanie kosztów operacyjnych oraz kosztów zatrudnienia i szkolenia pracowników, odpowiedzialnych za realizację działania</a:t>
            </a:r>
          </a:p>
          <a:p>
            <a:pPr lvl="2"/>
            <a:endParaRPr lang="pl-PL" sz="1200" smtClean="0"/>
          </a:p>
          <a:p>
            <a:pPr lvl="2"/>
            <a:r>
              <a:rPr lang="pl-PL" smtClean="0"/>
              <a:t>promocja projektu.</a:t>
            </a:r>
          </a:p>
        </p:txBody>
      </p:sp>
      <p:pic>
        <p:nvPicPr>
          <p:cNvPr id="12292" name="Picture 4" descr="C:\Users\akaluzna\Desktop\8.3 POIG - szkolenie MwI Białystok\jpg\compute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4286256"/>
            <a:ext cx="1219200" cy="122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Nawias klamrowy zamykający 8"/>
          <p:cNvSpPr/>
          <p:nvPr/>
        </p:nvSpPr>
        <p:spPr>
          <a:xfrm>
            <a:off x="3929063" y="4500563"/>
            <a:ext cx="214312" cy="500062"/>
          </a:xfrm>
          <a:prstGeom prst="rightBrace">
            <a:avLst>
              <a:gd name="adj1" fmla="val 40234"/>
              <a:gd name="adj2" fmla="val 50000"/>
            </a:avLst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143375" y="4500563"/>
            <a:ext cx="3892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kern="0" dirty="0">
                <a:solidFill>
                  <a:srgbClr val="333399"/>
                </a:solidFill>
                <a:latin typeface="Calibri" pitchFamily="34" charset="0"/>
                <a:cs typeface="+mn-cs"/>
              </a:rPr>
              <a:t>szkolenia dla grup docelowych projektu</a:t>
            </a:r>
            <a:endParaRPr lang="pl-PL" dirty="0"/>
          </a:p>
        </p:txBody>
      </p:sp>
      <p:pic>
        <p:nvPicPr>
          <p:cNvPr id="12297" name="Picture 9" descr="C:\Users\akaluzna\Desktop\8.3 POIG - szkolenie MwI Białystok\jpg\j04223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2928934"/>
            <a:ext cx="785818" cy="117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akaluzna\Desktop\8.3 POIG - szkolenie MwI Białystok\jpg\arton118-7fa5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715016"/>
            <a:ext cx="1240176" cy="101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PRZYKŁADOWE PROJEKTY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2357438"/>
            <a:ext cx="8215312" cy="4214812"/>
          </a:xfrm>
        </p:spPr>
        <p:txBody>
          <a:bodyPr/>
          <a:lstStyle/>
          <a:p>
            <a:pPr lvl="2">
              <a:defRPr/>
            </a:pPr>
            <a:r>
              <a:rPr lang="pl-PL" dirty="0" smtClean="0"/>
              <a:t>koszty działań koordynacyjnych zmniejszających problem wykluczenia cyfrowego, np. wyposażenie w sprzęt komputerowy i utrzymanie dostępu do Internetu w jednostkach podległych beneficjentowi, takie jak: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pl-PL" dirty="0" smtClean="0"/>
              <a:t>	biblioteki publiczne</a:t>
            </a:r>
          </a:p>
          <a:p>
            <a:pPr marL="0" lvl="2">
              <a:spcBef>
                <a:spcPts val="0"/>
              </a:spcBef>
              <a:buFont typeface="Wingdings" pitchFamily="2" charset="2"/>
              <a:buNone/>
              <a:defRPr/>
            </a:pPr>
            <a:endParaRPr lang="pl-PL" dirty="0" smtClean="0"/>
          </a:p>
          <a:p>
            <a:pPr lvl="2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pl-PL" dirty="0" smtClean="0"/>
              <a:t>	publiczne instytucje kultury</a:t>
            </a:r>
          </a:p>
          <a:p>
            <a:pPr lvl="2">
              <a:spcBef>
                <a:spcPts val="0"/>
              </a:spcBef>
              <a:buFont typeface="Wingdings" pitchFamily="2" charset="2"/>
              <a:buNone/>
              <a:defRPr/>
            </a:pPr>
            <a:endParaRPr lang="pl-PL" dirty="0" smtClean="0"/>
          </a:p>
          <a:p>
            <a:pPr lvl="2">
              <a:buFont typeface="Wingdings" pitchFamily="2" charset="2"/>
              <a:buNone/>
              <a:defRPr/>
            </a:pPr>
            <a:r>
              <a:rPr lang="pl-PL" dirty="0" smtClean="0"/>
              <a:t>	szkoły</a:t>
            </a:r>
          </a:p>
          <a:p>
            <a:pPr marL="0" lvl="2">
              <a:spcBef>
                <a:spcPts val="0"/>
              </a:spcBef>
              <a:buFont typeface="Wingdings" pitchFamily="2" charset="2"/>
              <a:buNone/>
              <a:defRPr/>
            </a:pPr>
            <a:endParaRPr lang="pl-PL" dirty="0" smtClean="0"/>
          </a:p>
          <a:p>
            <a:pPr lvl="2">
              <a:buFont typeface="Wingdings" pitchFamily="2" charset="2"/>
              <a:buNone/>
              <a:defRPr/>
            </a:pPr>
            <a:r>
              <a:rPr lang="pl-PL" dirty="0" smtClean="0"/>
              <a:t>	publiczne placówki opiekuńczo-wychowawcze</a:t>
            </a:r>
          </a:p>
          <a:p>
            <a:pPr marL="0" lvl="2">
              <a:spcBef>
                <a:spcPts val="0"/>
              </a:spcBef>
              <a:buFont typeface="Wingdings" pitchFamily="2" charset="2"/>
              <a:buNone/>
              <a:defRPr/>
            </a:pPr>
            <a:endParaRPr lang="pl-PL" dirty="0" smtClean="0"/>
          </a:p>
          <a:p>
            <a:pPr lvl="2">
              <a:buFont typeface="Wingdings" pitchFamily="2" charset="2"/>
              <a:buNone/>
              <a:defRPr/>
            </a:pPr>
            <a:r>
              <a:rPr lang="pl-PL" dirty="0" smtClean="0"/>
              <a:t>	publiczne domy pomocy społecznej</a:t>
            </a:r>
          </a:p>
          <a:p>
            <a:pPr lvl="2">
              <a:buFont typeface="Wingdings" pitchFamily="2" charset="2"/>
              <a:buNone/>
              <a:defRPr/>
            </a:pPr>
            <a:r>
              <a:rPr lang="pl-PL" dirty="0" smtClean="0"/>
              <a:t>	 </a:t>
            </a:r>
          </a:p>
          <a:p>
            <a:pPr>
              <a:defRPr/>
            </a:pPr>
            <a:endParaRPr lang="pl-PL" dirty="0"/>
          </a:p>
        </p:txBody>
      </p:sp>
      <p:pic>
        <p:nvPicPr>
          <p:cNvPr id="12291" name="Picture 3" descr="C:\Users\ageneja\AppData\Local\Microsoft\Windows\Temporary Internet Files\Content.IE5\L65I5KJB\MPj042768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1024952" cy="153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ageneja\AppData\Local\Microsoft\Windows\Temporary Internet Files\Content.IE5\L65I5KJB\MPj039614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1279785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Users\ageneja\AppData\Local\Microsoft\Windows\Temporary Internet Files\Content.IE5\V3ESMGIF\MPj042233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286388"/>
            <a:ext cx="1535425" cy="102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akaluzna\Desktop\8.3 POIG - szkolenie MwI Białystok\jpg\j0411768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500688" y="2349500"/>
            <a:ext cx="3643312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ytuł 1"/>
          <p:cNvSpPr>
            <a:spLocks noGrp="1"/>
          </p:cNvSpPr>
          <p:nvPr>
            <p:ph type="title"/>
          </p:nvPr>
        </p:nvSpPr>
        <p:spPr bwMode="auto">
          <a:xfrm>
            <a:off x="428625" y="1643063"/>
            <a:ext cx="8229600" cy="585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DOSTĘPNA WIELKOŚĆ DOFINANSOWANIA</a:t>
            </a:r>
          </a:p>
        </p:txBody>
      </p:sp>
      <p:graphicFrame>
        <p:nvGraphicFramePr>
          <p:cNvPr id="1026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214313" y="2312988"/>
          <a:ext cx="5715000" cy="4429125"/>
        </p:xfrm>
        <a:graphic>
          <a:graphicData uri="http://schemas.openxmlformats.org/presentationml/2006/ole">
            <p:oleObj spid="_x0000_s1026" name="Chart" r:id="rId4" imgW="5718544" imgH="4432176" progId="Excel.Chart.8">
              <p:embed/>
            </p:oleObj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995738" y="5300663"/>
            <a:ext cx="4505325" cy="1471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160" b="1" dirty="0">
                <a:solidFill>
                  <a:schemeClr val="accent2"/>
                </a:solidFill>
                <a:latin typeface="Calibri" pitchFamily="34" charset="0"/>
              </a:rPr>
              <a:t>Kwota środków w ramach II rundy aplikacyjnej = </a:t>
            </a:r>
            <a:r>
              <a:rPr lang="pl-PL" sz="2400" b="1" dirty="0">
                <a:solidFill>
                  <a:schemeClr val="accent2"/>
                </a:solidFill>
                <a:latin typeface="Calibri" pitchFamily="34" charset="0"/>
              </a:rPr>
              <a:t>178 229 658,73 PLN</a:t>
            </a:r>
            <a:r>
              <a:rPr lang="pl-PL" sz="2400" b="1" dirty="0">
                <a:solidFill>
                  <a:schemeClr val="accent2"/>
                </a:solidFill>
                <a:latin typeface="Calibri" pitchFamily="34" charset="0"/>
              </a:rPr>
              <a:t>*</a:t>
            </a:r>
          </a:p>
          <a:p>
            <a:pPr>
              <a:defRPr/>
            </a:pPr>
            <a:endParaRPr lang="pl-PL" sz="2400" b="1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defRPr/>
            </a:pPr>
            <a:r>
              <a:rPr lang="pl-PL" sz="1000" b="1" dirty="0">
                <a:solidFill>
                  <a:schemeClr val="accent2"/>
                </a:solidFill>
                <a:latin typeface="Calibri" pitchFamily="34" charset="0"/>
              </a:rPr>
              <a:t>* </a:t>
            </a:r>
            <a:r>
              <a:rPr lang="pl-PL" sz="1000" b="1" dirty="0">
                <a:solidFill>
                  <a:schemeClr val="accent2"/>
                </a:solidFill>
                <a:latin typeface="Calibri" pitchFamily="34" charset="0"/>
              </a:rPr>
              <a:t>do przeliczenia alokacji na PLN przyjęto kurs EUR z dnia 29.06.2010 r. tj. 1 EUR = 4,1603 PLN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Users\akaluzna\Desktop\8.3 POIG - szkolenie MwI Białystok\jpg\j0411768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500688" y="2428875"/>
            <a:ext cx="3643312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DOSTĘPNA WIELKOŚĆ DOFINANSOWANIA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29063" y="5500688"/>
            <a:ext cx="4286250" cy="107156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pl-PL" sz="2000" b="1" dirty="0" smtClean="0"/>
              <a:t>	Forma </a:t>
            </a:r>
            <a:r>
              <a:rPr lang="pl-PL" sz="2160" b="1" dirty="0" smtClean="0"/>
              <a:t>dofinansowania</a:t>
            </a:r>
            <a:r>
              <a:rPr lang="pl-PL" sz="2000" b="1" dirty="0" smtClean="0"/>
              <a:t>: </a:t>
            </a:r>
          </a:p>
          <a:p>
            <a:pPr lvl="1">
              <a:defRPr/>
            </a:pPr>
            <a:r>
              <a:rPr lang="pl-PL" dirty="0" smtClean="0"/>
              <a:t>zaliczka</a:t>
            </a:r>
          </a:p>
          <a:p>
            <a:pPr lvl="1">
              <a:defRPr/>
            </a:pPr>
            <a:r>
              <a:rPr lang="pl-PL" dirty="0" smtClean="0"/>
              <a:t>refundacja</a:t>
            </a:r>
          </a:p>
        </p:txBody>
      </p:sp>
      <p:graphicFrame>
        <p:nvGraphicFramePr>
          <p:cNvPr id="2050" name="Wykres 4"/>
          <p:cNvGraphicFramePr>
            <a:graphicFrameLocks/>
          </p:cNvGraphicFramePr>
          <p:nvPr/>
        </p:nvGraphicFramePr>
        <p:xfrm>
          <a:off x="214313" y="2286000"/>
          <a:ext cx="5286375" cy="4286250"/>
        </p:xfrm>
        <a:graphic>
          <a:graphicData uri="http://schemas.openxmlformats.org/presentationml/2006/ole">
            <p:oleObj spid="_x0000_s2050" r:id="rId4" imgW="5285690" imgH="428585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kaluzna\Desktop\8.3 POIG - szkolenie MwI Białystok\jpg\j041176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500688" y="2428875"/>
            <a:ext cx="3643312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ZAKAZ PODWÓJNEGO FINANSOWANIA</a:t>
            </a:r>
          </a:p>
        </p:txBody>
      </p:sp>
      <p:sp>
        <p:nvSpPr>
          <p:cNvPr id="17412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2357438"/>
            <a:ext cx="8247062" cy="428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całkowite lub częściowe zrefundowanie wydatku dwa razy ze środków publicznych - wspólnotowych lub krajowych.</a:t>
            </a:r>
          </a:p>
          <a:p>
            <a:endParaRPr lang="pl-PL" sz="1600" smtClean="0"/>
          </a:p>
          <a:p>
            <a:r>
              <a:rPr lang="pl-PL" smtClean="0"/>
              <a:t>Przykład:	</a:t>
            </a:r>
          </a:p>
          <a:p>
            <a:pPr lvl="1"/>
            <a:r>
              <a:rPr lang="pl-PL" smtClean="0"/>
              <a:t>zrefundowanie tego samego wydatku w ramach dwóch różnych projektów współfinansowanych ze środków funduszy strukturalnych</a:t>
            </a:r>
          </a:p>
          <a:p>
            <a:pPr>
              <a:buFont typeface="Wingdings" pitchFamily="2" charset="2"/>
              <a:buNone/>
            </a:pPr>
            <a:endParaRPr lang="pl-PL" smtClean="0"/>
          </a:p>
        </p:txBody>
      </p:sp>
      <p:pic>
        <p:nvPicPr>
          <p:cNvPr id="11273" name="Picture 9" descr="C:\Users\akaluzna\AppData\Local\Microsoft\Windows\Temporary Internet Files\Content.IE5\QY5NDIZP\MCj04325380000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57554" y="4643446"/>
            <a:ext cx="2102145" cy="207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4" name="Picture 10" descr="C:\Users\akaluzna\AppData\Local\Microsoft\Windows\Temporary Internet Files\Content.IE5\QY5NDIZP\MCj043630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5643563"/>
            <a:ext cx="7540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C:\Users\akaluzna\AppData\Local\Microsoft\Windows\Temporary Internet Files\Content.IE5\QY5NDIZP\MCj043630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4929188"/>
            <a:ext cx="7540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kaluzna\Desktop\8.3 POIG - szkolenie MwI Białystok\jpg\BlobServle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3286124"/>
            <a:ext cx="28830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CROSS-FINANCING</a:t>
            </a:r>
          </a:p>
        </p:txBody>
      </p:sp>
      <p:sp>
        <p:nvSpPr>
          <p:cNvPr id="18436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2357438"/>
            <a:ext cx="8247062" cy="428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pl-PL" smtClean="0"/>
              <a:t>Pozwala w projekcie finansowanym z PO IG (ze środków EFRR), zrealizować działania miękkie kwalifikujące się z EFS, które nie znajdują się w katalogu kosztów kwalifikowalnych EFRR.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endParaRPr lang="pl-PL" sz="1400" smtClean="0"/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pl-PL" smtClean="0"/>
              <a:t>Korzystanie z cross financing </a:t>
            </a:r>
            <a:r>
              <a:rPr lang="pl-PL" smtClean="0">
                <a:sym typeface="Wingdings" pitchFamily="2" charset="2"/>
              </a:rPr>
              <a:t> </a:t>
            </a:r>
          </a:p>
          <a:p>
            <a:pPr marL="742950" lvl="2" indent="-342900">
              <a:buClr>
                <a:schemeClr val="hlink"/>
              </a:buClr>
            </a:pPr>
            <a:r>
              <a:rPr lang="pl-PL" smtClean="0"/>
              <a:t>zaznaczone we wniosku o dofinansowanie</a:t>
            </a:r>
            <a:endParaRPr lang="pl-PL" sz="2600" smtClean="0"/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endParaRPr lang="pl-PL" sz="800" smtClean="0"/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pl-PL" smtClean="0"/>
              <a:t>Maksymalna wielkość cross-financing </a:t>
            </a:r>
          </a:p>
          <a:p>
            <a:pPr marL="742950" lvl="2" indent="-342900">
              <a:buClr>
                <a:schemeClr val="hlink"/>
              </a:buClr>
            </a:pPr>
            <a:r>
              <a:rPr lang="pl-PL" smtClean="0"/>
              <a:t>= </a:t>
            </a:r>
            <a:r>
              <a:rPr lang="pl-PL" b="1" smtClean="0"/>
              <a:t>10% </a:t>
            </a:r>
            <a:r>
              <a:rPr lang="pl-PL" smtClean="0"/>
              <a:t>wydatków kwalifikujących się  w ramach </a:t>
            </a:r>
          </a:p>
          <a:p>
            <a:pPr marL="742950" lvl="2" indent="-342900">
              <a:buClr>
                <a:schemeClr val="hlink"/>
              </a:buClr>
              <a:buFont typeface="Wingdings" pitchFamily="2" charset="2"/>
              <a:buNone/>
            </a:pPr>
            <a:r>
              <a:rPr lang="pl-PL" smtClean="0"/>
              <a:t>		projektu.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endParaRPr lang="pl-PL" sz="1200" smtClean="0"/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pl-PL" smtClean="0"/>
              <a:t>Dofinansowaniem objęte są koszty uczestnictwa w niezbędnych szkoleniach wykorzystywanych </a:t>
            </a:r>
            <a:r>
              <a:rPr lang="pl-PL" u="sng" smtClean="0"/>
              <a:t>wyłącznie</a:t>
            </a:r>
            <a:r>
              <a:rPr lang="pl-PL" smtClean="0"/>
              <a:t> w celu realizacji projektu:</a:t>
            </a:r>
          </a:p>
          <a:p>
            <a:pPr marL="742950" lvl="2" indent="-342900">
              <a:buClr>
                <a:schemeClr val="hlink"/>
              </a:buClr>
            </a:pPr>
            <a:r>
              <a:rPr lang="pl-PL" smtClean="0"/>
              <a:t>szkolenia dla beneficjentów i grup docelowych.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 bwMode="auto">
          <a:xfrm>
            <a:off x="500063" y="1643063"/>
            <a:ext cx="8229600" cy="585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WYDATKI KWALIFIKOWALNE</a:t>
            </a: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2357438"/>
            <a:ext cx="8247062" cy="428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Katalog wydatków kwalifikowalnych:</a:t>
            </a:r>
          </a:p>
          <a:p>
            <a:endParaRPr lang="pl-PL" smtClean="0"/>
          </a:p>
          <a:p>
            <a:pPr lvl="1" algn="ctr">
              <a:buFontTx/>
              <a:buNone/>
            </a:pPr>
            <a:r>
              <a:rPr lang="pl-PL" i="1" smtClean="0"/>
              <a:t>Wytyczne w zakresie wydatków kwalifikowalnych w ramach Programu Operacyjnego Innowacyjna Gospodarka, 2007-2013</a:t>
            </a:r>
          </a:p>
          <a:p>
            <a:pPr lvl="1">
              <a:buFontTx/>
              <a:buNone/>
            </a:pPr>
            <a:endParaRPr lang="pl-PL" smtClean="0">
              <a:hlinkClick r:id="rId2"/>
            </a:endParaRPr>
          </a:p>
          <a:p>
            <a:pPr lvl="1" algn="ctr">
              <a:buFontTx/>
              <a:buNone/>
            </a:pPr>
            <a:r>
              <a:rPr lang="pl-PL" smtClean="0">
                <a:hlinkClick r:id="rId2"/>
              </a:rPr>
              <a:t>www.mrr.gov.pl</a:t>
            </a:r>
            <a:r>
              <a:rPr lang="pl-PL" smtClean="0"/>
              <a:t> / Obowiązujące wytyczne MRR</a:t>
            </a:r>
          </a:p>
          <a:p>
            <a:pPr lvl="1"/>
            <a:endParaRPr lang="pl-PL" smtClean="0"/>
          </a:p>
        </p:txBody>
      </p:sp>
      <p:pic>
        <p:nvPicPr>
          <p:cNvPr id="19460" name="Picture 2" descr="C:\Users\akaluzna\Pictures\Microsoft Clip Organizer\j042502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300538"/>
            <a:ext cx="1928812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2214563"/>
            <a:ext cx="9144000" cy="388143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algn="ctr">
              <a:buClr>
                <a:schemeClr val="hlink"/>
              </a:buClr>
              <a:buFontTx/>
              <a:buNone/>
              <a:defRPr/>
            </a:pPr>
            <a:endParaRPr lang="pl-PL" dirty="0" smtClean="0">
              <a:ea typeface="+mn-ea"/>
              <a:cs typeface="+mn-cs"/>
            </a:endParaRPr>
          </a:p>
          <a:p>
            <a:pPr marL="342900" lvl="2" indent="-342900">
              <a:buClr>
                <a:schemeClr val="hlink"/>
              </a:buClr>
              <a:defRPr/>
            </a:pPr>
            <a:r>
              <a:rPr lang="pl-PL" sz="2000" dirty="0" smtClean="0">
                <a:ea typeface="+mn-ea"/>
                <a:cs typeface="+mn-cs"/>
              </a:rPr>
              <a:t>rozpoczyna się z dniem </a:t>
            </a:r>
            <a:r>
              <a:rPr lang="pl-PL" sz="2000" b="1" dirty="0" smtClean="0">
                <a:ea typeface="+mn-ea"/>
                <a:cs typeface="+mn-cs"/>
              </a:rPr>
              <a:t>1 stycznia 2007 r. </a:t>
            </a:r>
          </a:p>
          <a:p>
            <a:pPr marL="342900" lvl="2" indent="-342900">
              <a:buClr>
                <a:schemeClr val="hlink"/>
              </a:buClr>
              <a:defRPr/>
            </a:pPr>
            <a:endParaRPr lang="pl-PL" sz="2000" dirty="0" smtClean="0">
              <a:ea typeface="+mn-ea"/>
              <a:cs typeface="+mn-cs"/>
            </a:endParaRPr>
          </a:p>
          <a:p>
            <a:pPr marL="342900" lvl="2" indent="-342900">
              <a:buClr>
                <a:schemeClr val="hlink"/>
              </a:buClr>
              <a:defRPr/>
            </a:pPr>
            <a:r>
              <a:rPr lang="pl-PL" sz="2000" dirty="0" smtClean="0">
                <a:ea typeface="+mn-ea"/>
                <a:cs typeface="+mn-cs"/>
              </a:rPr>
              <a:t>w Umowie o dofinansowanie jest określona data początkowa i końcowa kwalifikowalności wydatków dla projektu,</a:t>
            </a:r>
          </a:p>
          <a:p>
            <a:pPr marL="342900" lvl="2" indent="-342900">
              <a:buClr>
                <a:schemeClr val="hlink"/>
              </a:buClr>
              <a:defRPr/>
            </a:pPr>
            <a:endParaRPr lang="pl-PL" sz="2000" dirty="0" smtClean="0">
              <a:ea typeface="+mn-ea"/>
              <a:cs typeface="+mn-cs"/>
            </a:endParaRPr>
          </a:p>
          <a:p>
            <a:pPr marL="342900" lvl="2" indent="-342900">
              <a:buClr>
                <a:schemeClr val="hlink"/>
              </a:buClr>
              <a:defRPr/>
            </a:pPr>
            <a:r>
              <a:rPr lang="pl-PL" sz="2000" dirty="0" smtClean="0">
                <a:ea typeface="+mn-ea"/>
                <a:cs typeface="+mn-cs"/>
              </a:rPr>
              <a:t>data końcowa projektu może zostać zmieniona, tzn. wydłużona na pisemny wniosek Beneficjenta </a:t>
            </a:r>
            <a:r>
              <a:rPr lang="pl-PL" sz="2000" dirty="0" smtClean="0">
                <a:ea typeface="+mn-ea"/>
                <a:cs typeface="+mn-cs"/>
                <a:sym typeface="Wingdings" pitchFamily="2" charset="2"/>
              </a:rPr>
              <a:t> aneks do umowy.</a:t>
            </a:r>
          </a:p>
          <a:p>
            <a:pPr marL="342900" lvl="2" indent="-342900">
              <a:buClr>
                <a:schemeClr val="hlink"/>
              </a:buClr>
              <a:defRPr/>
            </a:pPr>
            <a:endParaRPr lang="pl-PL" sz="2000" dirty="0" smtClean="0">
              <a:ea typeface="+mn-ea"/>
              <a:cs typeface="+mn-cs"/>
              <a:sym typeface="Wingdings" pitchFamily="2" charset="2"/>
            </a:endParaRPr>
          </a:p>
          <a:p>
            <a:pPr>
              <a:defRPr/>
            </a:pPr>
            <a:endParaRPr lang="pl-PL" sz="20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pl-PL" sz="2000" b="1" dirty="0" smtClean="0"/>
              <a:t>Okres kwalifikowalności projektu nie może wykroczyć poza 31 grudnia 2015 r.</a:t>
            </a:r>
          </a:p>
          <a:p>
            <a:pPr>
              <a:defRPr/>
            </a:pPr>
            <a:endParaRPr lang="pl-PL" sz="2000" b="1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 lvl="1">
              <a:buFontTx/>
              <a:buNone/>
              <a:defRPr/>
            </a:pPr>
            <a:endParaRPr lang="pl-PL" sz="2400" i="1" dirty="0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20483" name="Tytuł 1"/>
          <p:cNvSpPr>
            <a:spLocks noGrp="1"/>
          </p:cNvSpPr>
          <p:nvPr>
            <p:ph type="title"/>
          </p:nvPr>
        </p:nvSpPr>
        <p:spPr bwMode="auto">
          <a:xfrm>
            <a:off x="500063" y="1643063"/>
            <a:ext cx="8229600" cy="585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</a:pPr>
            <a:r>
              <a:rPr lang="pl-PL" smtClean="0"/>
              <a:t>Okres kwalifikowalności wydatków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kaluzna\Desktop\8.3 POIG - szkolenie MwI Białystok\jpg\j0430727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429125" y="1714500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ISTOTNE DOKUMENTY KONKURSOWE</a:t>
            </a:r>
          </a:p>
        </p:txBody>
      </p:sp>
      <p:sp>
        <p:nvSpPr>
          <p:cNvPr id="21508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2357438"/>
            <a:ext cx="8247062" cy="428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Program Operacyjny Innowacyjna Gospodarka</a:t>
            </a:r>
          </a:p>
          <a:p>
            <a:r>
              <a:rPr lang="pl-PL" smtClean="0"/>
              <a:t>Szczegółowy opis priorytetów Programu Operacyjnego Innowacyjna Gospodarka, 2007-2013</a:t>
            </a:r>
          </a:p>
          <a:p>
            <a:r>
              <a:rPr lang="pl-PL" smtClean="0"/>
              <a:t>Przewodnik po kryteriach wyboru finansowanych operacji</a:t>
            </a:r>
          </a:p>
          <a:p>
            <a:r>
              <a:rPr lang="pl-PL" smtClean="0"/>
              <a:t>Regulamin przeprowadzania konkursu</a:t>
            </a:r>
          </a:p>
          <a:p>
            <a:r>
              <a:rPr lang="pl-PL" smtClean="0"/>
              <a:t>Instrukcja wypełniania wniosku o dofinansowanie</a:t>
            </a:r>
          </a:p>
          <a:p>
            <a:endParaRPr lang="pl-PL" smtClean="0"/>
          </a:p>
          <a:p>
            <a:r>
              <a:rPr lang="pl-PL" smtClean="0"/>
              <a:t>wytyczne MRR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ctrTitle"/>
          </p:nvPr>
        </p:nvSpPr>
        <p:spPr bwMode="auto">
          <a:xfrm>
            <a:off x="714375" y="2071688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3200" smtClean="0"/>
              <a:t>Działanie 8.3 PO IG</a:t>
            </a:r>
          </a:p>
        </p:txBody>
      </p:sp>
      <p:sp>
        <p:nvSpPr>
          <p:cNvPr id="6147" name="Podtytuł 2"/>
          <p:cNvSpPr>
            <a:spLocks noGrp="1"/>
          </p:cNvSpPr>
          <p:nvPr>
            <p:ph type="subTitle" idx="1"/>
          </p:nvPr>
        </p:nvSpPr>
        <p:spPr bwMode="auto">
          <a:xfrm>
            <a:off x="642938" y="2857500"/>
            <a:ext cx="7858125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Przeciwdziałanie wykluczeniu cyfrowemu – eInclusion </a:t>
            </a:r>
          </a:p>
        </p:txBody>
      </p:sp>
      <p:pic>
        <p:nvPicPr>
          <p:cNvPr id="6148" name="Picture 2" descr="C:\Users\akaluzna\Desktop\8.3 POIG - szkolenie MwI Białystok\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4214813"/>
            <a:ext cx="2695575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:\Users\mniewiadomska\AppData\Local\Microsoft\Windows\Temporary Internet Files\Content.IE5\8DZGGZ8B\MPj042218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357430"/>
            <a:ext cx="228601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2214563"/>
            <a:ext cx="9144000" cy="3881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pl-PL" smtClean="0"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smtClean="0">
                <a:ea typeface="Verdana" pitchFamily="34" charset="0"/>
                <a:cs typeface="Verdana" pitchFamily="34" charset="0"/>
              </a:rPr>
              <a:t>trybu dokonywania płatności i rozliczeń,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smtClean="0">
                <a:ea typeface="Verdana" pitchFamily="34" charset="0"/>
                <a:cs typeface="Verdana" pitchFamily="34" charset="0"/>
              </a:rPr>
              <a:t>informacji i promocji,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pl-PL" smtClean="0">
                <a:ea typeface="Verdana" pitchFamily="34" charset="0"/>
                <a:cs typeface="Verdana" pitchFamily="34" charset="0"/>
              </a:rPr>
              <a:t>procedury odwoławczej dla wszystkich programów </a:t>
            </a:r>
          </a:p>
          <a:p>
            <a:pPr lvl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smtClean="0">
                <a:ea typeface="Verdana" pitchFamily="34" charset="0"/>
                <a:cs typeface="Verdana" pitchFamily="34" charset="0"/>
              </a:rPr>
              <a:t>     operacyjnych,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smtClean="0">
                <a:ea typeface="Verdana" pitchFamily="34" charset="0"/>
                <a:cs typeface="Verdana" pitchFamily="34" charset="0"/>
              </a:rPr>
              <a:t>wyboru projektów w trybie konkursowym;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smtClean="0">
                <a:ea typeface="Verdana" pitchFamily="34" charset="0"/>
                <a:cs typeface="Verdana" pitchFamily="34" charset="0"/>
              </a:rPr>
              <a:t>Sprawozdawczości,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smtClean="0">
                <a:ea typeface="Verdana" pitchFamily="34" charset="0"/>
                <a:cs typeface="Verdana" pitchFamily="34" charset="0"/>
              </a:rPr>
              <a:t>wybranych zagadnień związanych z przygotowaniem projektów inwestycyjnych, w tym projektów generujących dochód,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smtClean="0">
                <a:ea typeface="Verdana" pitchFamily="34" charset="0"/>
                <a:cs typeface="Verdana" pitchFamily="34" charset="0"/>
              </a:rPr>
              <a:t>kwalifikowania wydatków w ramach PO IG, 2007-2013,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pl-PL" smtClean="0">
                <a:ea typeface="Verdana" pitchFamily="34" charset="0"/>
                <a:cs typeface="Verdana" pitchFamily="34" charset="0"/>
              </a:rPr>
              <a:t>procesu kontroli dla Instytucji Pośredniczących i Wdrażających dla PO IG, </a:t>
            </a:r>
            <a:br>
              <a:rPr lang="pl-PL" smtClean="0">
                <a:ea typeface="Verdana" pitchFamily="34" charset="0"/>
                <a:cs typeface="Verdana" pitchFamily="34" charset="0"/>
              </a:rPr>
            </a:br>
            <a:r>
              <a:rPr lang="pl-PL" smtClean="0">
                <a:ea typeface="Verdana" pitchFamily="34" charset="0"/>
                <a:cs typeface="Verdana" pitchFamily="34" charset="0"/>
              </a:rPr>
              <a:t>2007-2013.</a:t>
            </a:r>
          </a:p>
          <a:p>
            <a:pPr>
              <a:lnSpc>
                <a:spcPct val="90000"/>
              </a:lnSpc>
            </a:pPr>
            <a:endParaRPr lang="pl-PL" sz="2000" b="1" smtClean="0"/>
          </a:p>
          <a:p>
            <a:endParaRPr lang="pl-PL" sz="2000" b="1" smtClean="0">
              <a:solidFill>
                <a:srgbClr val="000066"/>
              </a:solidFill>
              <a:latin typeface="Arial Narrow" pitchFamily="34" charset="0"/>
            </a:endParaRPr>
          </a:p>
          <a:p>
            <a:pPr lvl="1">
              <a:buFontTx/>
              <a:buNone/>
            </a:pPr>
            <a:endParaRPr lang="pl-PL" sz="2400" i="1" smtClean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22532" name="Tytuł 1"/>
          <p:cNvSpPr>
            <a:spLocks noGrp="1"/>
          </p:cNvSpPr>
          <p:nvPr>
            <p:ph type="title"/>
          </p:nvPr>
        </p:nvSpPr>
        <p:spPr bwMode="auto">
          <a:xfrm>
            <a:off x="285750" y="1643063"/>
            <a:ext cx="8229600" cy="5857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pl-PL" smtClean="0"/>
              <a:t>Wytyczne w zakresie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3504" y="2143116"/>
            <a:ext cx="321467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555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PRZYDATNE LINKI</a:t>
            </a:r>
          </a:p>
        </p:txBody>
      </p:sp>
      <p:sp>
        <p:nvSpPr>
          <p:cNvPr id="23556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2357438"/>
            <a:ext cx="8247062" cy="428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  <a:p>
            <a:r>
              <a:rPr lang="pl-PL" smtClean="0"/>
              <a:t>www.wwpe.gov.pl</a:t>
            </a:r>
          </a:p>
          <a:p>
            <a:endParaRPr lang="pl-PL" smtClean="0"/>
          </a:p>
          <a:p>
            <a:r>
              <a:rPr lang="pl-PL" smtClean="0"/>
              <a:t>www.poig.gov.pl</a:t>
            </a:r>
          </a:p>
          <a:p>
            <a:endParaRPr lang="pl-PL" smtClean="0"/>
          </a:p>
          <a:p>
            <a:r>
              <a:rPr lang="pl-PL" smtClean="0"/>
              <a:t>www.mswia.gov.pl</a:t>
            </a:r>
          </a:p>
          <a:p>
            <a:endParaRPr lang="pl-PL" smtClean="0"/>
          </a:p>
          <a:p>
            <a:r>
              <a:rPr lang="pl-PL" smtClean="0"/>
              <a:t>www.mrr.gov.pl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C:\Users\akaluzna\AppData\Local\Microsoft\Windows\Temporary Internet Files\Content.IE5\3DS7K4XJ\MPj04393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619498"/>
            <a:ext cx="4857752" cy="323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ytuł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l-PL" smtClean="0"/>
              <a:t>Władza Wdrażająca Programy Europejskie</a:t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Zespół ds. Informatyzacji</a:t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poig@wwpe.gov.pl </a:t>
            </a:r>
            <a:br>
              <a:rPr lang="pl-PL" smtClean="0"/>
            </a:br>
            <a:r>
              <a:rPr lang="pl-PL" smtClean="0"/>
              <a:t>poig-pytania@wwpe.gov.pl  </a:t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www.wwpe.gov.pl </a:t>
            </a:r>
            <a:br>
              <a:rPr lang="pl-PL" smtClean="0"/>
            </a:br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ctrTitle"/>
          </p:nvPr>
        </p:nvSpPr>
        <p:spPr bwMode="auto">
          <a:xfrm>
            <a:off x="1371600" y="328612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4000" smtClean="0"/>
              <a:t>Dziękujemy</a:t>
            </a:r>
            <a:br>
              <a:rPr lang="pl-PL" sz="4000" smtClean="0"/>
            </a:br>
            <a:r>
              <a:rPr lang="pl-PL" sz="4000" smtClean="0"/>
              <a:t>za uwagę</a:t>
            </a:r>
          </a:p>
        </p:txBody>
      </p:sp>
      <p:pic>
        <p:nvPicPr>
          <p:cNvPr id="12290" name="Picture 2" descr="C:\Users\akaluzna\Desktop\8.3 POIG - szkolenie MwI Białystok\jpg\world-telecom-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269557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kaluzna\Downloads\PARP-logo_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143375"/>
            <a:ext cx="20002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UMIEJSCOWIENIE DZIAŁANIA 8.3 W POIG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468313" y="2357438"/>
          <a:ext cx="8247062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3" name="Picture 7" descr="wwpwp logo Mk2 tekst"/>
          <p:cNvPicPr>
            <a:picLocks noChangeAspect="1" noChangeArrowheads="1"/>
          </p:cNvPicPr>
          <p:nvPr/>
        </p:nvPicPr>
        <p:blipFill>
          <a:blip r:embed="rId8" cstate="print"/>
          <a:srcRect r="74991"/>
          <a:stretch>
            <a:fillRect/>
          </a:stretch>
        </p:blipFill>
        <p:spPr bwMode="auto">
          <a:xfrm>
            <a:off x="7000875" y="4071938"/>
            <a:ext cx="12557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2"/>
          <p:cNvSpPr>
            <a:spLocks noChangeAspect="1" noChangeArrowheads="1"/>
          </p:cNvSpPr>
          <p:nvPr/>
        </p:nvSpPr>
        <p:spPr bwMode="auto">
          <a:xfrm>
            <a:off x="7000875" y="4000500"/>
            <a:ext cx="12557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SYNERGIA PRIORYTETÓW VII - VIII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468313" y="2357438"/>
          <a:ext cx="8247062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trzałka w dół 6"/>
          <p:cNvSpPr/>
          <p:nvPr/>
        </p:nvSpPr>
        <p:spPr>
          <a:xfrm>
            <a:off x="6643688" y="5072063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2286000" y="5286375"/>
            <a:ext cx="285750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198" name="pole tekstowe 8"/>
          <p:cNvSpPr txBox="1">
            <a:spLocks noChangeArrowheads="1"/>
          </p:cNvSpPr>
          <p:nvPr/>
        </p:nvSpPr>
        <p:spPr bwMode="auto">
          <a:xfrm>
            <a:off x="3786188" y="385762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chemeClr val="accent2"/>
                </a:solidFill>
                <a:latin typeface="Calibri" pitchFamily="34" charset="0"/>
              </a:rPr>
              <a:t>Budowa Społeczeństwa Informacyjnego </a:t>
            </a:r>
          </a:p>
        </p:txBody>
      </p:sp>
      <p:sp>
        <p:nvSpPr>
          <p:cNvPr id="10" name="Strzałka w lewo, w prawo i w górę 9"/>
          <p:cNvSpPr/>
          <p:nvPr/>
        </p:nvSpPr>
        <p:spPr>
          <a:xfrm>
            <a:off x="3786188" y="4929188"/>
            <a:ext cx="1571625" cy="1214437"/>
          </a:xfrm>
          <a:prstGeom prst="leftRightUpArrow">
            <a:avLst>
              <a:gd name="adj1" fmla="val 18414"/>
              <a:gd name="adj2" fmla="val 1718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kaluzna\Pictures\Microsoft Clip Organizer\j040190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00563" y="2714625"/>
            <a:ext cx="4430712" cy="2952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219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DZIAŁANIE 8.3</a:t>
            </a:r>
          </a:p>
        </p:txBody>
      </p:sp>
      <p:sp>
        <p:nvSpPr>
          <p:cNvPr id="9220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2357438"/>
            <a:ext cx="8247062" cy="428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000" b="1" smtClean="0"/>
          </a:p>
          <a:p>
            <a:r>
              <a:rPr lang="pl-PL" sz="2000" b="1" smtClean="0"/>
              <a:t>Cel działania:</a:t>
            </a:r>
          </a:p>
          <a:p>
            <a:pPr algn="just">
              <a:buFont typeface="Wingdings" pitchFamily="2" charset="2"/>
              <a:buNone/>
            </a:pPr>
            <a:r>
              <a:rPr lang="pl-PL" sz="2000" smtClean="0"/>
              <a:t>	Zapewnienie dostępu do Internetu dla osób zagrożonych wykluczeniem cyfrowym z powodu trudnej sytuacji materialnej lub niepełnosprawności.</a:t>
            </a:r>
          </a:p>
          <a:p>
            <a:endParaRPr lang="pl-PL" sz="2000" smtClean="0"/>
          </a:p>
          <a:p>
            <a:endParaRPr lang="pl-PL" sz="2000" smtClean="0"/>
          </a:p>
          <a:p>
            <a:r>
              <a:rPr lang="pl-PL" sz="2000" b="1" smtClean="0"/>
              <a:t>Opis działania:</a:t>
            </a:r>
          </a:p>
          <a:p>
            <a:pPr algn="just">
              <a:buFont typeface="Wingdings" pitchFamily="2" charset="2"/>
              <a:buNone/>
            </a:pPr>
            <a:r>
              <a:rPr lang="pl-PL" sz="2000" smtClean="0"/>
              <a:t>	finansowanie dostępu do Internetu oraz niezbędnych szkoleń osobom o niskich dochodach, które są zagrożone wykluczeniem cyfrowym</a:t>
            </a:r>
          </a:p>
          <a:p>
            <a:pPr lvl="1" algn="just"/>
            <a:r>
              <a:rPr lang="pl-PL" b="1" smtClean="0"/>
              <a:t>min. 30 gospodarstw domowych </a:t>
            </a:r>
            <a:r>
              <a:rPr lang="pl-PL" smtClean="0"/>
              <a:t>uzyska dostęp do Internetu</a:t>
            </a:r>
          </a:p>
          <a:p>
            <a:endParaRPr lang="pl-PL" b="1" smtClean="0"/>
          </a:p>
          <a:p>
            <a:pPr>
              <a:buFont typeface="Wingdings" pitchFamily="2" charset="2"/>
              <a:buNone/>
            </a:pPr>
            <a:r>
              <a:rPr lang="pl-PL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geneja\Desktop\POLSKA_mapa_woj_z_powiata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138" y="2857500"/>
            <a:ext cx="3573462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BENEFICJENCI DZIAŁANIA 8.3</a:t>
            </a:r>
          </a:p>
        </p:txBody>
      </p:sp>
      <p:sp>
        <p:nvSpPr>
          <p:cNvPr id="10244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2357438"/>
            <a:ext cx="8247062" cy="428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  <a:p>
            <a:r>
              <a:rPr lang="pl-PL" smtClean="0"/>
              <a:t>Jednostki samorządu terytorialnego (JST)</a:t>
            </a:r>
          </a:p>
          <a:p>
            <a:endParaRPr lang="pl-PL" smtClean="0"/>
          </a:p>
          <a:p>
            <a:endParaRPr lang="pl-PL" smtClean="0"/>
          </a:p>
          <a:p>
            <a:r>
              <a:rPr lang="pl-PL" smtClean="0"/>
              <a:t>Konsorcja JST</a:t>
            </a:r>
          </a:p>
          <a:p>
            <a:endParaRPr lang="pl-PL" smtClean="0"/>
          </a:p>
          <a:p>
            <a:endParaRPr lang="pl-PL" smtClean="0"/>
          </a:p>
          <a:p>
            <a:r>
              <a:rPr lang="pl-PL" smtClean="0"/>
              <a:t>Konsorcja JST z organizacjami pozarządowymi</a:t>
            </a:r>
          </a:p>
          <a:p>
            <a:pPr lvl="1"/>
            <a:endParaRPr lang="pl-PL" smtClean="0"/>
          </a:p>
        </p:txBody>
      </p:sp>
      <p:sp>
        <p:nvSpPr>
          <p:cNvPr id="10245" name="pole tekstowe 4"/>
          <p:cNvSpPr txBox="1">
            <a:spLocks noChangeArrowheads="1"/>
          </p:cNvSpPr>
          <p:nvPr/>
        </p:nvSpPr>
        <p:spPr bwMode="auto">
          <a:xfrm>
            <a:off x="6643688" y="6286500"/>
            <a:ext cx="18589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>
                <a:solidFill>
                  <a:schemeClr val="accent2"/>
                </a:solidFill>
                <a:latin typeface="Calibri" pitchFamily="34" charset="0"/>
              </a:rPr>
              <a:t>Źródło:  www.berlin.polemb.net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GRUPY DOCELOWE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 bwMode="auto">
          <a:xfrm>
            <a:off x="468313" y="2357438"/>
            <a:ext cx="8247062" cy="428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000" b="1" smtClean="0"/>
              <a:t>gospodarstwa domowe </a:t>
            </a:r>
          </a:p>
          <a:p>
            <a:pPr lvl="1"/>
            <a:r>
              <a:rPr lang="pl-PL" smtClean="0"/>
              <a:t>kryterium dochodowe</a:t>
            </a:r>
          </a:p>
          <a:p>
            <a:pPr lvl="2"/>
            <a:r>
              <a:rPr lang="pl-PL" smtClean="0"/>
              <a:t>system pomocy społecznej</a:t>
            </a:r>
          </a:p>
          <a:p>
            <a:pPr lvl="2"/>
            <a:r>
              <a:rPr lang="pl-PL" smtClean="0"/>
              <a:t>system świadczeń rodzinnych</a:t>
            </a:r>
          </a:p>
          <a:p>
            <a:pPr lvl="1"/>
            <a:endParaRPr lang="pl-PL" smtClean="0"/>
          </a:p>
          <a:p>
            <a:r>
              <a:rPr lang="pl-PL" sz="2000" b="1" smtClean="0"/>
              <a:t>dzieci i młodzież ucząca się</a:t>
            </a:r>
            <a:endParaRPr lang="pl-PL" sz="2000" smtClean="0"/>
          </a:p>
          <a:p>
            <a:pPr lvl="1"/>
            <a:r>
              <a:rPr lang="pl-PL" smtClean="0"/>
              <a:t>rodziny w trudnej sytuacji materialnej i społecznej</a:t>
            </a:r>
          </a:p>
          <a:p>
            <a:pPr lvl="1"/>
            <a:r>
              <a:rPr lang="pl-PL" smtClean="0"/>
              <a:t>kryterium dochodowe</a:t>
            </a:r>
          </a:p>
          <a:p>
            <a:endParaRPr lang="pl-PL" sz="2000" smtClean="0"/>
          </a:p>
          <a:p>
            <a:r>
              <a:rPr lang="pl-PL" sz="2000" b="1" smtClean="0"/>
              <a:t>osoby niepełnosprawne</a:t>
            </a:r>
          </a:p>
          <a:p>
            <a:pPr lvl="1"/>
            <a:r>
              <a:rPr lang="pl-PL" smtClean="0"/>
              <a:t>kryterium: stopień niepełnosprawności</a:t>
            </a:r>
          </a:p>
          <a:p>
            <a:endParaRPr lang="pl-PL" smtClean="0"/>
          </a:p>
        </p:txBody>
      </p:sp>
      <p:pic>
        <p:nvPicPr>
          <p:cNvPr id="4" name="Picture 8" descr="C:\Users\akaluzna\Desktop\8.3 POIG - szkolenie MwI Białystok\kid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43702" y="1428737"/>
            <a:ext cx="2164984" cy="325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akaluzna\Desktop\8.3 POIG - szkolenie MwI Białystok\dis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8" y="4572008"/>
            <a:ext cx="228599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ageneja\AppData\Local\Microsoft\Windows\Temporary Internet Files\Content.IE5\L65I5KJB\MPj03961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112840"/>
            <a:ext cx="2513778" cy="224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GRUPY DOCELOWE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357438"/>
            <a:ext cx="8247062" cy="4286250"/>
          </a:xfrm>
        </p:spPr>
        <p:txBody>
          <a:bodyPr/>
          <a:lstStyle/>
          <a:p>
            <a:pPr>
              <a:defRPr/>
            </a:pPr>
            <a:r>
              <a:rPr lang="pl-PL" sz="2000" b="1" dirty="0" smtClean="0"/>
              <a:t>rodziny zastępcze </a:t>
            </a:r>
          </a:p>
          <a:p>
            <a:pPr>
              <a:defRPr/>
            </a:pPr>
            <a:r>
              <a:rPr lang="pl-PL" sz="2000" b="1" dirty="0" smtClean="0"/>
              <a:t>jednostki podległe beneficjentowi  </a:t>
            </a:r>
          </a:p>
          <a:p>
            <a:pPr marL="741600">
              <a:buClr>
                <a:schemeClr val="accent2"/>
              </a:buClr>
              <a:buFont typeface="Calibri" pitchFamily="34" charset="0"/>
              <a:buChar char="–"/>
              <a:defRPr/>
            </a:pPr>
            <a:r>
              <a:rPr lang="pl-PL" sz="2000" dirty="0" smtClean="0"/>
              <a:t>biblioteki publiczne</a:t>
            </a:r>
          </a:p>
          <a:p>
            <a:pPr marL="741600">
              <a:buClr>
                <a:schemeClr val="accent2"/>
              </a:buClr>
              <a:buFont typeface="Calibri" pitchFamily="34" charset="0"/>
              <a:buChar char="–"/>
              <a:defRPr/>
            </a:pPr>
            <a:r>
              <a:rPr lang="pl-PL" sz="2000" dirty="0" smtClean="0"/>
              <a:t>instytucje kultury</a:t>
            </a:r>
          </a:p>
          <a:p>
            <a:pPr marL="741600">
              <a:buClr>
                <a:schemeClr val="accent2"/>
              </a:buClr>
              <a:buFont typeface="Calibri" pitchFamily="34" charset="0"/>
              <a:buChar char="–"/>
              <a:defRPr/>
            </a:pPr>
            <a:r>
              <a:rPr lang="pl-PL" sz="2000" dirty="0" smtClean="0"/>
              <a:t>szkoły</a:t>
            </a:r>
          </a:p>
          <a:p>
            <a:pPr marL="741600">
              <a:buClr>
                <a:schemeClr val="accent2"/>
              </a:buClr>
              <a:buFont typeface="Calibri" pitchFamily="34" charset="0"/>
              <a:buChar char="–"/>
              <a:defRPr/>
            </a:pPr>
            <a:r>
              <a:rPr lang="pl-PL" sz="2000" dirty="0" smtClean="0"/>
              <a:t>publiczne placówki opiekuńczo-wychowawcze</a:t>
            </a:r>
          </a:p>
          <a:p>
            <a:pPr marL="741600">
              <a:buClr>
                <a:schemeClr val="accent2"/>
              </a:buClr>
              <a:buFont typeface="Calibri" pitchFamily="34" charset="0"/>
              <a:buChar char="–"/>
              <a:defRPr/>
            </a:pPr>
            <a:r>
              <a:rPr lang="pl-PL" sz="2000" dirty="0" smtClean="0"/>
              <a:t>publiczne domy pomocy społecznej</a:t>
            </a:r>
          </a:p>
          <a:p>
            <a:pPr marL="741600">
              <a:buClr>
                <a:schemeClr val="accent2"/>
              </a:buClr>
              <a:buFont typeface="Calibri" pitchFamily="34" charset="0"/>
              <a:buChar char="–"/>
              <a:defRPr/>
            </a:pPr>
            <a:r>
              <a:rPr lang="pl-PL" sz="2000" dirty="0" smtClean="0"/>
              <a:t>kryterium: w ramach działań koordynacyjnych</a:t>
            </a:r>
          </a:p>
          <a:p>
            <a:pPr marL="741600"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2000" dirty="0" smtClean="0"/>
              <a:t>      prowadzonych przez beneficjenta</a:t>
            </a:r>
          </a:p>
          <a:p>
            <a:pPr marL="741600">
              <a:buClr>
                <a:schemeClr val="accent2"/>
              </a:buClr>
              <a:buFont typeface="Calibri" pitchFamily="34" charset="0"/>
              <a:buChar char="–"/>
              <a:defRPr/>
            </a:pPr>
            <a:endParaRPr lang="pl-PL" sz="2000" dirty="0" smtClean="0"/>
          </a:p>
          <a:p>
            <a:pPr>
              <a:buClrTx/>
              <a:buFont typeface="Calibri" pitchFamily="34" charset="0"/>
              <a:buChar char="—"/>
              <a:defRPr/>
            </a:pPr>
            <a:endParaRPr lang="pl-PL" sz="2000" b="1" dirty="0" smtClean="0"/>
          </a:p>
          <a:p>
            <a:pPr>
              <a:defRPr/>
            </a:pPr>
            <a:endParaRPr lang="pl-PL" sz="2000" b="1" dirty="0" smtClean="0"/>
          </a:p>
        </p:txBody>
      </p:sp>
      <p:pic>
        <p:nvPicPr>
          <p:cNvPr id="14" name="Picture 3" descr="C:\Users\ageneja\AppData\Local\Microsoft\Windows\Temporary Internet Files\Content.IE5\L65I5KJB\MPj042768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536050"/>
            <a:ext cx="1667894" cy="250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 bwMode="auto">
          <a:xfrm>
            <a:off x="468313" y="1628775"/>
            <a:ext cx="8229600" cy="5857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INSTYTUCJE ZANGAŻOWANE W DZIAŁANIE 8.3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85720" y="2214554"/>
          <a:ext cx="8572559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yw pakiet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</Template>
  <TotalTime>2634</TotalTime>
  <Words>693</Words>
  <Application>Microsoft Office PowerPoint</Application>
  <PresentationFormat>Pokaz na ekranie (4:3)</PresentationFormat>
  <Paragraphs>201</Paragraphs>
  <Slides>23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Wingdings</vt:lpstr>
      <vt:lpstr>Verdana</vt:lpstr>
      <vt:lpstr>Arial Narrow</vt:lpstr>
      <vt:lpstr>szablon</vt:lpstr>
      <vt:lpstr>Projekt niestandardowy</vt:lpstr>
      <vt:lpstr>Microsoft Office Excel Chart</vt:lpstr>
      <vt:lpstr>eInclusion – przeciwdziałanie wykluczeniu cyfrowemu – od pomysłu do realizacji  Działanie 8.3 PO Innowacyjna Gospodarka</vt:lpstr>
      <vt:lpstr>Działanie 8.3 PO IG</vt:lpstr>
      <vt:lpstr>UMIEJSCOWIENIE DZIAŁANIA 8.3 W POIG</vt:lpstr>
      <vt:lpstr>SYNERGIA PRIORYTETÓW VII - VIII</vt:lpstr>
      <vt:lpstr>DZIAŁANIE 8.3</vt:lpstr>
      <vt:lpstr>BENEFICJENCI DZIAŁANIA 8.3</vt:lpstr>
      <vt:lpstr>GRUPY DOCELOWE</vt:lpstr>
      <vt:lpstr>GRUPY DOCELOWE</vt:lpstr>
      <vt:lpstr>INSTYTUCJE ZANGAŻOWANE W DZIAŁANIE 8.3</vt:lpstr>
      <vt:lpstr>KWALIFIKUJĄCE SIĘ PROJEKTY</vt:lpstr>
      <vt:lpstr>PRZYKŁADOWE PROJEKTY</vt:lpstr>
      <vt:lpstr>PRZYKŁADOWE PROJEKTY</vt:lpstr>
      <vt:lpstr>DOSTĘPNA WIELKOŚĆ DOFINANSOWANIA</vt:lpstr>
      <vt:lpstr>DOSTĘPNA WIELKOŚĆ DOFINANSOWANIA</vt:lpstr>
      <vt:lpstr>ZAKAZ PODWÓJNEGO FINANSOWANIA</vt:lpstr>
      <vt:lpstr>CROSS-FINANCING</vt:lpstr>
      <vt:lpstr>WYDATKI KWALIFIKOWALNE</vt:lpstr>
      <vt:lpstr>Okres kwalifikowalności wydatków</vt:lpstr>
      <vt:lpstr>ISTOTNE DOKUMENTY KONKURSOWE</vt:lpstr>
      <vt:lpstr>Wytyczne w zakresie </vt:lpstr>
      <vt:lpstr>PRZYDATNE LINKI</vt:lpstr>
      <vt:lpstr>Władza Wdrażająca Programy Europejskie  Zespół ds. Informatyzacji  poig@wwpe.gov.pl  poig-pytania@wwpe.gov.pl    www.wwpe.gov.pl  </vt:lpstr>
      <vt:lpstr>Dziękujemy za uwagę</vt:lpstr>
    </vt:vector>
  </TitlesOfParts>
  <Company>MERITUS Sp. z 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kuba</dc:creator>
  <cp:lastModifiedBy>Mariusz Dąbrowski</cp:lastModifiedBy>
  <cp:revision>272</cp:revision>
  <dcterms:created xsi:type="dcterms:W3CDTF">2009-01-13T13:58:49Z</dcterms:created>
  <dcterms:modified xsi:type="dcterms:W3CDTF">2010-07-28T10:01:54Z</dcterms:modified>
</cp:coreProperties>
</file>