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9"/>
  </p:notesMasterIdLst>
  <p:handoutMasterIdLst>
    <p:handoutMasterId r:id="rId20"/>
  </p:handoutMasterIdLst>
  <p:sldIdLst>
    <p:sldId id="263" r:id="rId3"/>
    <p:sldId id="319" r:id="rId4"/>
    <p:sldId id="313" r:id="rId5"/>
    <p:sldId id="378" r:id="rId6"/>
    <p:sldId id="335" r:id="rId7"/>
    <p:sldId id="355" r:id="rId8"/>
    <p:sldId id="357" r:id="rId9"/>
    <p:sldId id="347" r:id="rId10"/>
    <p:sldId id="377" r:id="rId11"/>
    <p:sldId id="374" r:id="rId12"/>
    <p:sldId id="375" r:id="rId13"/>
    <p:sldId id="376" r:id="rId14"/>
    <p:sldId id="365" r:id="rId15"/>
    <p:sldId id="363" r:id="rId16"/>
    <p:sldId id="341" r:id="rId17"/>
    <p:sldId id="361" r:id="rId18"/>
  </p:sldIdLst>
  <p:sldSz cx="9144000" cy="6858000" type="screen4x3"/>
  <p:notesSz cx="6623050" cy="981075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D89"/>
    <a:srgbClr val="F4FAA4"/>
    <a:srgbClr val="C8F9AD"/>
    <a:srgbClr val="8DF347"/>
    <a:srgbClr val="49BC10"/>
    <a:srgbClr val="CCCC00"/>
    <a:srgbClr val="CC3300"/>
    <a:srgbClr val="96D0D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05" autoAdjust="0"/>
    <p:restoredTop sz="79279" autoAdjust="0"/>
  </p:normalViewPr>
  <p:slideViewPr>
    <p:cSldViewPr>
      <p:cViewPr varScale="1">
        <p:scale>
          <a:sx n="78" d="100"/>
          <a:sy n="78" d="100"/>
        </p:scale>
        <p:origin x="-11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2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66" y="-108"/>
      </p:cViewPr>
      <p:guideLst>
        <p:guide orient="horz" pos="3091"/>
        <p:guide pos="208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06/relationships/legacyDocTextInfo" Target="legacyDocTextInfo.bin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1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9" tIns="44924" rIns="89849" bIns="44924" numCol="1" anchor="t" anchorCtr="0" compatLnSpc="1">
            <a:prstTxWarp prst="textNoShape">
              <a:avLst/>
            </a:prstTxWarp>
          </a:bodyPr>
          <a:lstStyle>
            <a:lvl1pPr defTabSz="8985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49675" y="0"/>
            <a:ext cx="2871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9" tIns="44924" rIns="89849" bIns="44924" numCol="1" anchor="t" anchorCtr="0" compatLnSpc="1">
            <a:prstTxWarp prst="textNoShape">
              <a:avLst/>
            </a:prstTxWarp>
          </a:bodyPr>
          <a:lstStyle>
            <a:lvl1pPr algn="r" defTabSz="8985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8625"/>
            <a:ext cx="2871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9" tIns="44924" rIns="89849" bIns="44924" numCol="1" anchor="b" anchorCtr="0" compatLnSpc="1">
            <a:prstTxWarp prst="textNoShape">
              <a:avLst/>
            </a:prstTxWarp>
          </a:bodyPr>
          <a:lstStyle>
            <a:lvl1pPr defTabSz="8985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49675" y="9318625"/>
            <a:ext cx="2871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9" tIns="44924" rIns="89849" bIns="44924" numCol="1" anchor="b" anchorCtr="0" compatLnSpc="1">
            <a:prstTxWarp prst="textNoShape">
              <a:avLst/>
            </a:prstTxWarp>
          </a:bodyPr>
          <a:lstStyle>
            <a:lvl1pPr algn="r" defTabSz="898525">
              <a:defRPr sz="1200">
                <a:latin typeface="Arial" charset="0"/>
              </a:defRPr>
            </a:lvl1pPr>
          </a:lstStyle>
          <a:p>
            <a:pPr>
              <a:defRPr/>
            </a:pPr>
            <a:fld id="{A71A8803-97CD-4E86-A722-4FC1D0BD5B9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1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9" tIns="44924" rIns="89849" bIns="44924" numCol="1" anchor="t" anchorCtr="0" compatLnSpc="1">
            <a:prstTxWarp prst="textNoShape">
              <a:avLst/>
            </a:prstTxWarp>
          </a:bodyPr>
          <a:lstStyle>
            <a:lvl1pPr defTabSz="8985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49675" y="0"/>
            <a:ext cx="2871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9" tIns="44924" rIns="89849" bIns="44924" numCol="1" anchor="t" anchorCtr="0" compatLnSpc="1">
            <a:prstTxWarp prst="textNoShape">
              <a:avLst/>
            </a:prstTxWarp>
          </a:bodyPr>
          <a:lstStyle>
            <a:lvl1pPr algn="r" defTabSz="8985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8838" y="735013"/>
            <a:ext cx="4906962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1988" y="4659313"/>
            <a:ext cx="5299075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9" tIns="44924" rIns="89849" bIns="449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8625"/>
            <a:ext cx="2871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9" tIns="44924" rIns="89849" bIns="44924" numCol="1" anchor="b" anchorCtr="0" compatLnSpc="1">
            <a:prstTxWarp prst="textNoShape">
              <a:avLst/>
            </a:prstTxWarp>
          </a:bodyPr>
          <a:lstStyle>
            <a:lvl1pPr defTabSz="8985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49675" y="9318625"/>
            <a:ext cx="2871788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9" tIns="44924" rIns="89849" bIns="44924" numCol="1" anchor="b" anchorCtr="0" compatLnSpc="1">
            <a:prstTxWarp prst="textNoShape">
              <a:avLst/>
            </a:prstTxWarp>
          </a:bodyPr>
          <a:lstStyle>
            <a:lvl1pPr algn="r" defTabSz="898525">
              <a:defRPr sz="1200">
                <a:latin typeface="Arial" charset="0"/>
              </a:defRPr>
            </a:lvl1pPr>
          </a:lstStyle>
          <a:p>
            <a:pPr>
              <a:defRPr/>
            </a:pPr>
            <a:fld id="{7E6D94D2-B310-48CE-8B89-3D0F0B4F32A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4F5B5-2911-42D8-BDB6-EFDBE66DF1BC}" type="slidenum">
              <a:rPr lang="pl-PL" smtClean="0"/>
              <a:pPr/>
              <a:t>1</a:t>
            </a:fld>
            <a:endParaRPr lang="pl-PL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72E22-366F-4C5E-BB8C-616F999AD77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D9866-CFCB-42EC-B171-550D27B7781E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4EF2D-9B26-4A8F-918A-6D00EEE67A9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793D2-81D1-4F52-824A-ADB788A4C745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AE2C2-01CF-4711-B6A0-D3A5F791F66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0C9EF-AF35-44C7-AA3B-8948844CF588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lvl="0"/>
            <a:endParaRPr lang="pl-PL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C49BC-B1BB-4FC4-B549-F9A5465F59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C1547-854B-47B9-8DA2-4BB2898C3282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ytuł, tekst i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wykresu 3"/>
          <p:cNvSpPr>
            <a:spLocks noGrp="1"/>
          </p:cNvSpPr>
          <p:nvPr>
            <p:ph type="chart"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/>
          <a:p>
            <a:pPr lvl="0"/>
            <a:endParaRPr lang="pl-PL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B2A48-B252-4458-B77B-8FAC85ACF2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7A1CC-E956-48DF-AEE2-5EED36351984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lvl="0"/>
            <a:endParaRPr lang="pl-PL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1AA3A-3D2D-4993-9DC4-472A492D037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70D46-7243-4EC3-91F6-50938A59BBDB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4C7A5-A8DC-40BA-9CDF-D4E0082AC3B5}" type="datetime1">
              <a:rPr lang="pl-PL"/>
              <a:pPr>
                <a:defRPr/>
              </a:pPr>
              <a:t>2010-07-28</a:t>
            </a:fld>
            <a:r>
              <a:rPr lang="pl-PL"/>
              <a:t>6 maja 2008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69BCD-2B61-44C7-9564-3E942B04B6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A6EDA-19E0-48B3-9994-29E8A19580B0}" type="datetime1">
              <a:rPr lang="pl-PL"/>
              <a:pPr>
                <a:defRPr/>
              </a:pPr>
              <a:t>2010-07-28</a:t>
            </a:fld>
            <a:r>
              <a:rPr lang="pl-PL"/>
              <a:t>6 maja 2008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1787E-899E-4AA7-A91F-B3B68D364A6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9EE35-36E5-4597-B077-618F7F58045F}" type="datetime1">
              <a:rPr lang="pl-PL"/>
              <a:pPr>
                <a:defRPr/>
              </a:pPr>
              <a:t>2010-07-28</a:t>
            </a:fld>
            <a:r>
              <a:rPr lang="pl-PL"/>
              <a:t>6 maja 2008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38A0E-74A2-4F7F-9BB1-301F70B6447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220BE-9570-4045-A425-3B1266BC372D}" type="datetime1">
              <a:rPr lang="pl-PL"/>
              <a:pPr>
                <a:defRPr/>
              </a:pPr>
              <a:t>2010-07-28</a:t>
            </a:fld>
            <a:r>
              <a:rPr lang="pl-PL"/>
              <a:t>6 maja 2008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AED05-C92B-4625-A271-BC844F85E17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428D6-8205-490C-87A0-E69FF4F2A38B}" type="datetime1">
              <a:rPr lang="pl-PL"/>
              <a:pPr>
                <a:defRPr/>
              </a:pPr>
              <a:t>2010-07-28</a:t>
            </a:fld>
            <a:r>
              <a:rPr lang="pl-PL"/>
              <a:t>6 maja 2008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BADC8-41A7-4F4B-8C38-A1096DB287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85A1C-F8A7-45D6-966C-EE868C090B3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6738D-3006-45BE-A37B-6542AE97FC41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B7FA1-C13F-40D8-8EFA-76D86744CD3C}" type="datetime1">
              <a:rPr lang="pl-PL"/>
              <a:pPr>
                <a:defRPr/>
              </a:pPr>
              <a:t>2010-07-28</a:t>
            </a:fld>
            <a:r>
              <a:rPr lang="pl-PL"/>
              <a:t>6 maja 2008 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F236C-85A0-4371-9A7C-6D5B6E3C548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2A944-2ABD-4493-BFEC-D14EC26AAFCB}" type="datetime1">
              <a:rPr lang="pl-PL"/>
              <a:pPr>
                <a:defRPr/>
              </a:pPr>
              <a:t>2010-07-28</a:t>
            </a:fld>
            <a:r>
              <a:rPr lang="pl-PL"/>
              <a:t>6 maja 2008 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B9A02-E63B-471A-9DEF-566E1EC3315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B067B-0BC1-4CDA-8ACB-A5C32340B7D5}" type="datetime1">
              <a:rPr lang="pl-PL"/>
              <a:pPr>
                <a:defRPr/>
              </a:pPr>
              <a:t>2010-07-28</a:t>
            </a:fld>
            <a:r>
              <a:rPr lang="pl-PL"/>
              <a:t>6 maja 2008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5F7C2-6304-4024-8D4C-628DDC0260F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7D443-9058-4804-BD38-E12B4EB80F81}" type="datetime1">
              <a:rPr lang="pl-PL"/>
              <a:pPr>
                <a:defRPr/>
              </a:pPr>
              <a:t>2010-07-28</a:t>
            </a:fld>
            <a:r>
              <a:rPr lang="pl-PL"/>
              <a:t>6 maja 2008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0AFB4-A244-4F6E-8276-0D401ADC886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B702E-6C64-4A8C-A89D-3305D7130EBD}" type="datetime1">
              <a:rPr lang="pl-PL"/>
              <a:pPr>
                <a:defRPr/>
              </a:pPr>
              <a:t>2010-07-28</a:t>
            </a:fld>
            <a:r>
              <a:rPr lang="pl-PL"/>
              <a:t>6 maja 2008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A2836-BD19-4A5C-8597-50102C90B66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0CF43-3696-4819-8B1D-5AB5A2AD24F2}" type="datetime1">
              <a:rPr lang="pl-PL"/>
              <a:pPr>
                <a:defRPr/>
              </a:pPr>
              <a:t>2010-07-28</a:t>
            </a:fld>
            <a:r>
              <a:rPr lang="pl-PL"/>
              <a:t>6 maja 2008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56AD5-497C-4CFE-82AC-21372B2456F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343EE-C924-4788-A872-45A8383EC26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1BEE2-0E95-4B10-8419-3634207A444C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DE5D5-9612-4C3B-B4EA-F286201EAC3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6F62E-0A38-4881-984A-2CE7E4B1139E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267AA-6720-477B-B54F-577AFB82895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C3105-2DC2-4701-8094-103AD38EC4C3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577C1-2B37-4A62-A434-F437F93016E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87FF9-73DD-417F-879C-9C3A75D764FA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E61AD-5910-4814-9A2C-B2A17A0AA35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F3215-3BCD-4A25-85C5-F5C83570D765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EB0C0-85E2-491A-A6C6-F9D7E020E3B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365C5-86ED-4EC0-86F1-7B1A33B12456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4CF15-F57C-49A7-92AE-FDD87F18F4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04FCB-5CB1-47C5-BEF6-F364F21D134B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EU-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812088" y="549275"/>
            <a:ext cx="812800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3" descr="znak UE-new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156325" y="260350"/>
            <a:ext cx="26638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pic>
        <p:nvPicPr>
          <p:cNvPr id="2053" name="Picture 11" descr="INNOWACYJNA_GOSPODARKA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0"/>
            <a:ext cx="341947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2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-14288" y="6391275"/>
            <a:ext cx="91582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14288" y="6388100"/>
            <a:ext cx="900113" cy="476250"/>
          </a:xfrm>
          <a:prstGeom prst="rect">
            <a:avLst/>
          </a:prstGeom>
          <a:solidFill>
            <a:srgbClr val="96D0D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A9427203-39C0-4EC0-892D-43BC022C06D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2051050" y="6381750"/>
            <a:ext cx="4079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1400">
                <a:solidFill>
                  <a:schemeClr val="bg1"/>
                </a:solidFill>
              </a:rPr>
              <a:t>Ministerstwo Spraw Wewnętrznych i Administracji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2413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8FBB3044-E39F-4452-B7B6-8F499D72123A}" type="datetime1">
              <a:rPr lang="pl-PL"/>
              <a:pPr>
                <a:defRPr/>
              </a:pPr>
              <a:t>2010-07-28</a:t>
            </a:fld>
            <a:r>
              <a:rPr lang="pl-PL"/>
              <a:t>6 maja 2008  6 sierpnia 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AA09197B-D6B4-4012-89C7-32922E0DC661}" type="datetime1">
              <a:rPr lang="pl-PL"/>
              <a:pPr>
                <a:defRPr/>
              </a:pPr>
              <a:t>2010-07-28</a:t>
            </a:fld>
            <a:r>
              <a:rPr lang="pl-PL"/>
              <a:t>6 maja 2008 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182A314-B0D1-4113-9220-00499E21DA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wpe.gov.pl/" TargetMode="External"/><Relationship Id="rId2" Type="http://schemas.openxmlformats.org/officeDocument/2006/relationships/hyperlink" Target="http://www.mswia.gov.p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8D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INNOWACYJNA_GOSPODAR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25" y="142875"/>
            <a:ext cx="4432300" cy="2157413"/>
          </a:xfrm>
          <a:prstGeom prst="rect">
            <a:avLst/>
          </a:prstGeom>
          <a:solidFill>
            <a:srgbClr val="008D89">
              <a:alpha val="27843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4099" name="Prostokąt 2"/>
          <p:cNvSpPr>
            <a:spLocks noChangeArrowheads="1"/>
          </p:cNvSpPr>
          <p:nvPr/>
        </p:nvSpPr>
        <p:spPr bwMode="auto">
          <a:xfrm>
            <a:off x="428625" y="2428875"/>
            <a:ext cx="8215313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>
                <a:solidFill>
                  <a:schemeClr val="bg1"/>
                </a:solidFill>
                <a:latin typeface="Times New Roman" pitchFamily="18" charset="0"/>
              </a:rPr>
              <a:t>Działanie 8.3</a:t>
            </a:r>
            <a:r>
              <a:rPr lang="pl-PL" i="1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  <a:p>
            <a:pPr algn="ctr"/>
            <a:endParaRPr lang="pl-PL" i="1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pl-PL" i="1">
                <a:solidFill>
                  <a:schemeClr val="bg1"/>
                </a:solidFill>
                <a:latin typeface="Times New Roman" pitchFamily="18" charset="0"/>
              </a:rPr>
              <a:t>Program Operacyjny </a:t>
            </a:r>
          </a:p>
          <a:p>
            <a:pPr algn="ctr"/>
            <a:r>
              <a:rPr lang="pl-PL" i="1">
                <a:solidFill>
                  <a:schemeClr val="bg1"/>
                </a:solidFill>
                <a:latin typeface="Times New Roman" pitchFamily="18" charset="0"/>
              </a:rPr>
              <a:t>Innowacyjna Gospodarka</a:t>
            </a:r>
          </a:p>
          <a:p>
            <a:pPr algn="ctr"/>
            <a:r>
              <a:rPr lang="pl-PL" i="1">
                <a:solidFill>
                  <a:schemeClr val="bg1"/>
                </a:solidFill>
                <a:latin typeface="Times New Roman" pitchFamily="18" charset="0"/>
              </a:rPr>
              <a:t> Przeciwdziałanie wykluczeniu cyfrowemu – eInclusion</a:t>
            </a:r>
          </a:p>
          <a:p>
            <a:pPr algn="ctr"/>
            <a:endParaRPr lang="pl-PL">
              <a:solidFill>
                <a:schemeClr val="bg1"/>
              </a:solidFill>
            </a:endParaRPr>
          </a:p>
        </p:txBody>
      </p:sp>
      <p:sp>
        <p:nvSpPr>
          <p:cNvPr id="4100" name="Prostokąt 3"/>
          <p:cNvSpPr>
            <a:spLocks noChangeArrowheads="1"/>
          </p:cNvSpPr>
          <p:nvPr/>
        </p:nvSpPr>
        <p:spPr bwMode="auto">
          <a:xfrm>
            <a:off x="428625" y="4286250"/>
            <a:ext cx="8143875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endParaRPr lang="pl-PL" sz="2400">
              <a:solidFill>
                <a:srgbClr val="FFFF00"/>
              </a:solidFill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pl-PL" sz="2400">
              <a:solidFill>
                <a:srgbClr val="FFFF00"/>
              </a:solidFill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pl-PL" sz="2400">
                <a:solidFill>
                  <a:srgbClr val="FFFF00"/>
                </a:solidFill>
                <a:latin typeface="Times New Roman" pitchFamily="18" charset="0"/>
              </a:rPr>
              <a:t>Ministerstwo Spraw Wewnętrznych i Administracji</a:t>
            </a:r>
          </a:p>
          <a:p>
            <a:pPr algn="ctr">
              <a:lnSpc>
                <a:spcPct val="90000"/>
              </a:lnSpc>
            </a:pPr>
            <a:r>
              <a:rPr lang="pl-PL" sz="2400">
                <a:solidFill>
                  <a:srgbClr val="FFFF00"/>
                </a:solidFill>
                <a:latin typeface="Times New Roman" pitchFamily="18" charset="0"/>
              </a:rPr>
              <a:t>Departament Społeczeństwa Informacyjnego</a:t>
            </a:r>
          </a:p>
          <a:p>
            <a:pPr algn="ctr">
              <a:lnSpc>
                <a:spcPct val="90000"/>
              </a:lnSpc>
            </a:pPr>
            <a:endParaRPr lang="pl-PL" sz="2400">
              <a:solidFill>
                <a:srgbClr val="FFFF00"/>
              </a:solidFill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pl-PL" sz="2400">
                <a:solidFill>
                  <a:srgbClr val="FFFF00"/>
                </a:solidFill>
                <a:latin typeface="Times New Roman" pitchFamily="18" charset="0"/>
              </a:rPr>
              <a:t>28 lipca 2010 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C11DF7FA-F1DA-445D-965C-8142DF09181C}" type="slidenum">
              <a:rPr lang="pl-PL" smtClean="0"/>
              <a:pPr/>
              <a:t>10</a:t>
            </a:fld>
            <a:endParaRPr lang="pl-PL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r>
              <a:rPr lang="pl-PL" sz="2400" b="1" smtClean="0">
                <a:solidFill>
                  <a:srgbClr val="008D89"/>
                </a:solidFill>
                <a:latin typeface="Times New Roman" pitchFamily="18" charset="0"/>
              </a:rPr>
              <a:t>Przykłady kosztów kwalifikowalnych dla działania 8.3 PO IG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endParaRPr lang="pl-PL" sz="900" b="1" smtClean="0">
              <a:solidFill>
                <a:srgbClr val="008D89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SzPct val="80000"/>
            </a:pPr>
            <a:r>
              <a:rPr lang="pl-PL" sz="2000" smtClean="0">
                <a:latin typeface="Times New Roman" pitchFamily="18" charset="0"/>
              </a:rPr>
              <a:t>koszty usług doradczych w przygotowaniu projektu oraz jego realizacji, zapewnienie wsparcia technicznego;</a:t>
            </a:r>
          </a:p>
          <a:p>
            <a:pPr>
              <a:lnSpc>
                <a:spcPct val="80000"/>
              </a:lnSpc>
              <a:buSzPct val="80000"/>
            </a:pPr>
            <a:r>
              <a:rPr lang="pl-PL" sz="2000" smtClean="0">
                <a:latin typeface="Times New Roman" pitchFamily="18" charset="0"/>
              </a:rPr>
              <a:t>zakup sprzętu teleinformatycznego;</a:t>
            </a:r>
          </a:p>
          <a:p>
            <a:pPr>
              <a:lnSpc>
                <a:spcPct val="80000"/>
              </a:lnSpc>
              <a:buSzPct val="80000"/>
            </a:pPr>
            <a:r>
              <a:rPr lang="pl-PL" sz="2000" smtClean="0">
                <a:latin typeface="Times New Roman" pitchFamily="18" charset="0"/>
              </a:rPr>
              <a:t>zakup narzędzi warstwy sprzętowej i programowej, niezbędnych dla zapewnienia bezpieczeństwa przesyłanych informacji, identyfikacji osób;</a:t>
            </a:r>
          </a:p>
          <a:p>
            <a:pPr>
              <a:lnSpc>
                <a:spcPct val="80000"/>
              </a:lnSpc>
              <a:buSzPct val="80000"/>
            </a:pPr>
            <a:r>
              <a:rPr lang="pl-PL" sz="2000" smtClean="0">
                <a:latin typeface="Times New Roman" pitchFamily="18" charset="0"/>
              </a:rPr>
              <a:t>koszty stworzenia i utrzymania domen (platform) i portali, usług zapewnienia dostępu do sieci Internet, usługi hostingu, kolokacji i innych;</a:t>
            </a:r>
          </a:p>
          <a:p>
            <a:pPr>
              <a:lnSpc>
                <a:spcPct val="80000"/>
              </a:lnSpc>
              <a:buSzPct val="80000"/>
            </a:pPr>
            <a:r>
              <a:rPr lang="pl-PL" sz="2000" smtClean="0">
                <a:latin typeface="Times New Roman" pitchFamily="18" charset="0"/>
              </a:rPr>
              <a:t>koszty stworzenia i zakupu oprogramowania, wraz z zakupem, rozszerzeniem i aktualizacją licencji;</a:t>
            </a:r>
          </a:p>
          <a:p>
            <a:pPr>
              <a:lnSpc>
                <a:spcPct val="80000"/>
              </a:lnSpc>
              <a:buSzPct val="80000"/>
            </a:pPr>
            <a:r>
              <a:rPr lang="pl-PL" sz="2000" smtClean="0">
                <a:latin typeface="Times New Roman" pitchFamily="18" charset="0"/>
              </a:rPr>
              <a:t>wydatki na modernizację i aktualizację oprogramowania;</a:t>
            </a:r>
          </a:p>
          <a:p>
            <a:pPr>
              <a:lnSpc>
                <a:spcPct val="80000"/>
              </a:lnSpc>
              <a:buSzPct val="80000"/>
            </a:pPr>
            <a:r>
              <a:rPr lang="pl-PL" sz="2000" smtClean="0">
                <a:latin typeface="Times New Roman" pitchFamily="18" charset="0"/>
              </a:rPr>
              <a:t>wydatki na szkolenia;</a:t>
            </a:r>
          </a:p>
          <a:p>
            <a:pPr>
              <a:lnSpc>
                <a:spcPct val="80000"/>
              </a:lnSpc>
              <a:buSzPct val="80000"/>
            </a:pPr>
            <a:r>
              <a:rPr lang="pl-PL" sz="2000" smtClean="0">
                <a:latin typeface="Times New Roman" pitchFamily="18" charset="0"/>
              </a:rPr>
              <a:t>wydatki na pokrycie kosztów prac instalacyjnych, konfiguracyjnych </a:t>
            </a:r>
            <a:br>
              <a:rPr lang="pl-PL" sz="2000" smtClean="0">
                <a:latin typeface="Times New Roman" pitchFamily="18" charset="0"/>
              </a:rPr>
            </a:br>
            <a:r>
              <a:rPr lang="pl-PL" sz="2000" smtClean="0">
                <a:latin typeface="Times New Roman" pitchFamily="18" charset="0"/>
              </a:rPr>
              <a:t>i optymalizacyjnych; </a:t>
            </a:r>
          </a:p>
          <a:p>
            <a:pPr>
              <a:lnSpc>
                <a:spcPct val="80000"/>
              </a:lnSpc>
              <a:buSzPct val="80000"/>
            </a:pPr>
            <a:r>
              <a:rPr lang="pl-PL" sz="2000" smtClean="0">
                <a:latin typeface="Times New Roman" pitchFamily="18" charset="0"/>
              </a:rPr>
              <a:t>wydatki na opiekę serwisową posprzedażną sprzętu i oprogramowania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20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80E5-2C70-402A-B3FE-C4F33EE691F0}" type="slidenum">
              <a:rPr lang="pl-PL" smtClean="0"/>
              <a:pPr/>
              <a:t>11</a:t>
            </a:fld>
            <a:endParaRPr lang="pl-PL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r>
              <a:rPr lang="pl-PL" sz="2400" b="1" smtClean="0">
                <a:solidFill>
                  <a:srgbClr val="008D89"/>
                </a:solidFill>
                <a:latin typeface="Times New Roman" pitchFamily="18" charset="0"/>
              </a:rPr>
              <a:t>Przykłady kosztów kwalifikowalnych dla działania 8.3 PO IG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endParaRPr lang="pl-PL" sz="2400" b="1" smtClean="0">
              <a:solidFill>
                <a:srgbClr val="008D89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•"/>
            </a:pPr>
            <a:r>
              <a:rPr lang="pl-PL" sz="2000" smtClean="0">
                <a:latin typeface="Times New Roman" pitchFamily="18" charset="0"/>
              </a:rPr>
              <a:t>koszty robót budowlanych mających na celu budowę, remont lub adaptację pomieszczeń dla celów instalacji sprzętu objętego projektem z wyłączeniem pomieszczeń należących do użytkowników końcowych;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•"/>
            </a:pPr>
            <a:r>
              <a:rPr lang="pl-PL" sz="2000" smtClean="0">
                <a:latin typeface="Times New Roman" pitchFamily="18" charset="0"/>
              </a:rPr>
              <a:t>wydatki na zakup lub dzierżawę gruntu niezbędnego do instalacji infrastruktury niezbędnej do realizacji projektu;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•"/>
            </a:pPr>
            <a:r>
              <a:rPr lang="pl-PL" sz="2000" smtClean="0">
                <a:latin typeface="Times New Roman" pitchFamily="18" charset="0"/>
              </a:rPr>
              <a:t>koszty budowy i instalacji infrastruktury niezbędnej do realizacji projektu, bezpośrednio związanej z udostępnieniem Internetu;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•"/>
            </a:pPr>
            <a:r>
              <a:rPr lang="pl-PL" sz="2000" smtClean="0">
                <a:latin typeface="Times New Roman" pitchFamily="18" charset="0"/>
              </a:rPr>
              <a:t>koszty porad prawnych, opłaty notarialne;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•"/>
            </a:pPr>
            <a:r>
              <a:rPr lang="pl-PL" sz="2000" smtClean="0">
                <a:latin typeface="Times New Roman" pitchFamily="18" charset="0"/>
              </a:rPr>
              <a:t>koszty audytu i księgowości w okresie realizacji projektu;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•"/>
            </a:pPr>
            <a:r>
              <a:rPr lang="pl-PL" sz="2000" smtClean="0">
                <a:latin typeface="Times New Roman" pitchFamily="18" charset="0"/>
              </a:rPr>
              <a:t> wynagrodzenia wraz z pozapłacowymi kosztami pracy osób zaangażowanych w realizację projektu;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l-PL" sz="20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674BC-4003-4C70-96E3-281D3FCC2639}" type="slidenum">
              <a:rPr lang="pl-PL" smtClean="0"/>
              <a:pPr/>
              <a:t>12</a:t>
            </a:fld>
            <a:endParaRPr lang="pl-PL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r>
              <a:rPr lang="pl-PL" sz="2400" b="1" smtClean="0">
                <a:solidFill>
                  <a:srgbClr val="008D89"/>
                </a:solidFill>
                <a:latin typeface="Times New Roman" pitchFamily="18" charset="0"/>
              </a:rPr>
              <a:t>Przykłady kosztów kwalifikowalnych dla działania 8.3 PO IG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endParaRPr lang="pl-PL" sz="2400" smtClean="0">
              <a:solidFill>
                <a:srgbClr val="008D89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•"/>
            </a:pPr>
            <a:r>
              <a:rPr lang="pl-PL" sz="1800" smtClean="0">
                <a:latin typeface="Times New Roman" pitchFamily="18" charset="0"/>
              </a:rPr>
              <a:t>amortyzacja środków trwałych, wartości niematerialnych i prawnych oraz nieruchomości zabudowanych wykorzystywanych w realizacji projektu; 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•"/>
            </a:pPr>
            <a:r>
              <a:rPr lang="pl-PL" sz="1800" smtClean="0">
                <a:latin typeface="Times New Roman" pitchFamily="18" charset="0"/>
              </a:rPr>
              <a:t>wkład niepieniężny w formie dóbr lub usług wniesionych do projektu przez beneficjenta;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•"/>
            </a:pPr>
            <a:r>
              <a:rPr lang="pl-PL" sz="1800" smtClean="0">
                <a:latin typeface="Times New Roman" pitchFamily="18" charset="0"/>
              </a:rPr>
              <a:t>wydatki na obsługę instrumentów zabezpieczających realizację umowy o dofinansowanie; 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•"/>
            </a:pPr>
            <a:r>
              <a:rPr lang="pl-PL" sz="1800" smtClean="0">
                <a:latin typeface="Times New Roman" pitchFamily="18" charset="0"/>
              </a:rPr>
              <a:t>podatek VAT, który nie może zostać odzyskany przez beneficjenta w oparciu o obowiązujące przepisy krajowe;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•"/>
            </a:pPr>
            <a:r>
              <a:rPr lang="pl-PL" sz="1800" smtClean="0">
                <a:latin typeface="Times New Roman" pitchFamily="18" charset="0"/>
              </a:rPr>
              <a:t>koszy ogólne w wysokości nie przekraczającej 20% całkowitych wydatków kwalifikowanych projektu;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•"/>
            </a:pPr>
            <a:r>
              <a:rPr lang="pl-PL" sz="1800" smtClean="0">
                <a:latin typeface="Times New Roman" pitchFamily="18" charset="0"/>
              </a:rPr>
              <a:t>koszty monitoringu, w tym m.in. kosztów hotelu, transportu, diet;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•"/>
            </a:pPr>
            <a:r>
              <a:rPr lang="pl-PL" sz="1800" smtClean="0">
                <a:latin typeface="Times New Roman" pitchFamily="18" charset="0"/>
              </a:rPr>
              <a:t>koszty promocji projektu.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l-PL" sz="18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52A3474E-8B78-4207-9C6F-F01FCE0AB015}" type="slidenum">
              <a:rPr lang="pl-PL" smtClean="0"/>
              <a:pPr/>
              <a:t>13</a:t>
            </a:fld>
            <a:endParaRPr lang="pl-PL" smtClean="0"/>
          </a:p>
        </p:txBody>
      </p:sp>
      <p:sp>
        <p:nvSpPr>
          <p:cNvPr id="15363" name="Symbol zastępczy numeru slajdu 3"/>
          <p:cNvSpPr txBox="1">
            <a:spLocks noGrp="1"/>
          </p:cNvSpPr>
          <p:nvPr/>
        </p:nvSpPr>
        <p:spPr bwMode="auto">
          <a:xfrm>
            <a:off x="-14288" y="6388100"/>
            <a:ext cx="900113" cy="476250"/>
          </a:xfrm>
          <a:prstGeom prst="rect">
            <a:avLst/>
          </a:prstGeom>
          <a:solidFill>
            <a:srgbClr val="96D0D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8E38DFF-88DE-42AD-8BC8-344B354DCDFF}" type="slidenum">
              <a:rPr lang="pl-PL" sz="1400">
                <a:solidFill>
                  <a:schemeClr val="bg1"/>
                </a:solidFill>
              </a:rPr>
              <a:pPr algn="r"/>
              <a:t>13</a:t>
            </a:fld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mtClean="0"/>
              <a:t> 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pl-PL" sz="1800" smtClean="0">
                <a:latin typeface="Times New Roman" pitchFamily="18" charset="0"/>
              </a:rPr>
              <a:t>29 czerwca 2009 r. – ogłoszenie o konkursie</a:t>
            </a:r>
          </a:p>
          <a:p>
            <a:pPr algn="ctr">
              <a:buFontTx/>
              <a:buNone/>
            </a:pPr>
            <a:r>
              <a:rPr lang="pl-PL" sz="1800" smtClean="0">
                <a:latin typeface="Times New Roman" pitchFamily="18" charset="0"/>
              </a:rPr>
              <a:t>13 lipca 2009 r. – nabór wniosków</a:t>
            </a:r>
          </a:p>
          <a:p>
            <a:pPr algn="ctr">
              <a:buFontTx/>
              <a:buNone/>
            </a:pPr>
            <a:r>
              <a:rPr lang="pl-PL" sz="1800" smtClean="0">
                <a:latin typeface="Times New Roman" pitchFamily="18" charset="0"/>
              </a:rPr>
              <a:t>15 października 2009 r. – termin zakończenia naboru projektów</a:t>
            </a:r>
          </a:p>
          <a:p>
            <a:pPr algn="ctr"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pl-PL" sz="1800" b="1" smtClean="0">
                <a:latin typeface="Times New Roman" pitchFamily="18" charset="0"/>
              </a:rPr>
              <a:t>W rundzie aplikacyjnej zakończonej 15 X 2009 roku wpłynęło:</a:t>
            </a:r>
          </a:p>
          <a:p>
            <a:pPr algn="ctr">
              <a:buFontTx/>
              <a:buNone/>
            </a:pPr>
            <a:r>
              <a:rPr lang="pl-PL" sz="1800" b="1" smtClean="0">
                <a:latin typeface="Times New Roman" pitchFamily="18" charset="0"/>
              </a:rPr>
              <a:t>108 wniosków</a:t>
            </a:r>
          </a:p>
          <a:p>
            <a:pPr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pl-PL" sz="1800" smtClean="0">
                <a:latin typeface="Times New Roman" pitchFamily="18" charset="0"/>
              </a:rPr>
              <a:t>Kwota środków na dofinansowanie projektów w tej rundzie konkursu: </a:t>
            </a:r>
          </a:p>
          <a:p>
            <a:pPr>
              <a:buFontTx/>
              <a:buNone/>
            </a:pPr>
            <a:endParaRPr lang="pl-PL" sz="1800" b="1" smtClean="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pl-PL" sz="1800" b="1" smtClean="0">
                <a:latin typeface="Times New Roman" pitchFamily="18" charset="0"/>
              </a:rPr>
              <a:t>43 206 027,50 EURO</a:t>
            </a:r>
            <a:endParaRPr lang="pl-PL" sz="1800" smtClean="0">
              <a:latin typeface="Times New Roman" pitchFamily="18" charset="0"/>
            </a:endParaRPr>
          </a:p>
          <a:p>
            <a:pPr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sz="1800" smtClean="0">
                <a:latin typeface="Times New Roman" pitchFamily="18" charset="0"/>
              </a:rPr>
              <a:t> </a:t>
            </a:r>
            <a:endParaRPr lang="pl-PL" sz="1800" b="1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pl-PL" sz="1600" smtClean="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1412875"/>
            <a:ext cx="8229600" cy="1016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pl-PL" sz="2400" kern="0" dirty="0">
                <a:solidFill>
                  <a:schemeClr val="hlink"/>
                </a:solidFill>
                <a:latin typeface="Times New Roman" pitchFamily="18" charset="0"/>
                <a:ea typeface="+mj-ea"/>
                <a:cs typeface="+mj-cs"/>
              </a:rPr>
              <a:t>Nabór wniosków dla Działania 8.3 PO IG w 2009 roku </a:t>
            </a:r>
            <a:br>
              <a:rPr lang="pl-PL" sz="2400" kern="0" dirty="0">
                <a:solidFill>
                  <a:schemeClr val="hlink"/>
                </a:solidFill>
                <a:latin typeface="Times New Roman" pitchFamily="18" charset="0"/>
                <a:ea typeface="+mj-ea"/>
                <a:cs typeface="+mj-cs"/>
              </a:rPr>
            </a:br>
            <a:endParaRPr lang="pl-PL" sz="2400" kern="0" dirty="0">
              <a:solidFill>
                <a:schemeClr val="hlink"/>
              </a:solidFill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A9249A82-BA2F-49D3-8C0C-B208F8236C70}" type="slidenum">
              <a:rPr lang="pl-PL" smtClean="0"/>
              <a:pPr/>
              <a:t>14</a:t>
            </a:fld>
            <a:endParaRPr lang="pl-PL" smtClean="0"/>
          </a:p>
        </p:txBody>
      </p:sp>
      <p:sp>
        <p:nvSpPr>
          <p:cNvPr id="16387" name="Symbol zastępczy numeru slajdu 3"/>
          <p:cNvSpPr txBox="1">
            <a:spLocks noGrp="1"/>
          </p:cNvSpPr>
          <p:nvPr/>
        </p:nvSpPr>
        <p:spPr bwMode="auto">
          <a:xfrm>
            <a:off x="-14288" y="6388100"/>
            <a:ext cx="900113" cy="476250"/>
          </a:xfrm>
          <a:prstGeom prst="rect">
            <a:avLst/>
          </a:prstGeom>
          <a:solidFill>
            <a:srgbClr val="96D0D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F935886-06D4-4A6D-82A3-5CD204C4EE03}" type="slidenum">
              <a:rPr lang="pl-PL" sz="1400">
                <a:solidFill>
                  <a:schemeClr val="bg1"/>
                </a:solidFill>
              </a:rPr>
              <a:pPr algn="r"/>
              <a:t>14</a:t>
            </a:fld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mtClean="0"/>
              <a:t>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pl-PL" sz="1800" smtClean="0">
                <a:latin typeface="Times New Roman" pitchFamily="18" charset="0"/>
              </a:rPr>
              <a:t>I runda</a:t>
            </a:r>
          </a:p>
          <a:p>
            <a:pPr algn="ctr">
              <a:buFontTx/>
              <a:buNone/>
            </a:pPr>
            <a:r>
              <a:rPr lang="pl-PL" sz="1800" smtClean="0">
                <a:latin typeface="Times New Roman" pitchFamily="18" charset="0"/>
              </a:rPr>
              <a:t>18 stycznia 2010 r. – ogłoszenie o konkursie</a:t>
            </a:r>
          </a:p>
          <a:p>
            <a:pPr algn="ctr">
              <a:buFontTx/>
              <a:buNone/>
            </a:pPr>
            <a:r>
              <a:rPr lang="pl-PL" sz="1800" b="1" smtClean="0">
                <a:latin typeface="Times New Roman" pitchFamily="18" charset="0"/>
              </a:rPr>
              <a:t>1 lutego 2010 r. – nabór wniosków</a:t>
            </a:r>
          </a:p>
          <a:p>
            <a:pPr algn="ctr">
              <a:buFontTx/>
              <a:buNone/>
            </a:pPr>
            <a:r>
              <a:rPr lang="pl-PL" sz="1800" smtClean="0">
                <a:latin typeface="Times New Roman" pitchFamily="18" charset="0"/>
              </a:rPr>
              <a:t>30 kwietnia 2010 r. – termin zakończenia naboru projektów</a:t>
            </a:r>
          </a:p>
          <a:p>
            <a:pPr algn="ctr">
              <a:buFontTx/>
              <a:buNone/>
            </a:pPr>
            <a:r>
              <a:rPr lang="pl-PL" sz="1800" smtClean="0">
                <a:latin typeface="Times New Roman" pitchFamily="18" charset="0"/>
              </a:rPr>
              <a:t>II runda</a:t>
            </a:r>
          </a:p>
          <a:p>
            <a:pPr algn="ctr">
              <a:buFontTx/>
              <a:buNone/>
            </a:pPr>
            <a:r>
              <a:rPr lang="pl-PL" sz="1800" smtClean="0">
                <a:latin typeface="Times New Roman" pitchFamily="18" charset="0"/>
              </a:rPr>
              <a:t>19 lipca 2010 r. – ogłoszenie o konkursie</a:t>
            </a:r>
          </a:p>
          <a:p>
            <a:pPr algn="ctr">
              <a:buFontTx/>
              <a:buNone/>
            </a:pPr>
            <a:r>
              <a:rPr lang="pl-PL" sz="1800" b="1" smtClean="0">
                <a:latin typeface="Times New Roman" pitchFamily="18" charset="0"/>
              </a:rPr>
              <a:t>2 sierpnia 2010 r. – nabór wniosków</a:t>
            </a:r>
          </a:p>
          <a:p>
            <a:pPr algn="ctr">
              <a:buFontTx/>
              <a:buNone/>
            </a:pPr>
            <a:r>
              <a:rPr lang="pl-PL" sz="1800" smtClean="0">
                <a:latin typeface="Times New Roman" pitchFamily="18" charset="0"/>
              </a:rPr>
              <a:t>29 października 2010 r. – termin zakończenia naboru projektów</a:t>
            </a:r>
          </a:p>
          <a:p>
            <a:pPr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pl-PL" sz="1800" smtClean="0">
                <a:latin typeface="Times New Roman" pitchFamily="18" charset="0"/>
              </a:rPr>
              <a:t>Kwota środków na dofinansowanie projektów w każdej rundzie konkursu: </a:t>
            </a:r>
            <a:endParaRPr lang="pl-PL" sz="1800" b="1" smtClean="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pl-PL" sz="1800" b="1" smtClean="0">
                <a:latin typeface="Times New Roman" pitchFamily="18" charset="0"/>
              </a:rPr>
              <a:t>43 206 027,50 EURO</a:t>
            </a:r>
            <a:endParaRPr lang="pl-PL" sz="1800" smtClean="0">
              <a:latin typeface="Times New Roman" pitchFamily="18" charset="0"/>
            </a:endParaRPr>
          </a:p>
          <a:p>
            <a:pPr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sz="1800" smtClean="0">
                <a:latin typeface="Times New Roman" pitchFamily="18" charset="0"/>
              </a:rPr>
              <a:t> </a:t>
            </a:r>
            <a:endParaRPr lang="pl-PL" sz="1800" b="1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pl-PL" sz="1600" smtClean="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1412875"/>
            <a:ext cx="8229600" cy="1016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pl-PL" sz="2400" kern="0" dirty="0">
                <a:solidFill>
                  <a:schemeClr val="hlink"/>
                </a:solidFill>
                <a:latin typeface="Times New Roman" pitchFamily="18" charset="0"/>
                <a:ea typeface="+mj-ea"/>
                <a:cs typeface="+mj-cs"/>
              </a:rPr>
              <a:t>Nabór wniosków dla Działania 8.3 PO IG w 2010 roku </a:t>
            </a:r>
            <a:br>
              <a:rPr lang="pl-PL" sz="2400" kern="0" dirty="0">
                <a:solidFill>
                  <a:schemeClr val="hlink"/>
                </a:solidFill>
                <a:latin typeface="Times New Roman" pitchFamily="18" charset="0"/>
                <a:ea typeface="+mj-ea"/>
                <a:cs typeface="+mj-cs"/>
              </a:rPr>
            </a:br>
            <a:endParaRPr lang="pl-PL" sz="2400" kern="0" dirty="0">
              <a:solidFill>
                <a:schemeClr val="hlink"/>
              </a:solidFill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8FE6D453-77FD-4DD3-9EDA-67337EB47A1B}" type="slidenum">
              <a:rPr lang="pl-PL" smtClean="0"/>
              <a:pPr/>
              <a:t>15</a:t>
            </a:fld>
            <a:endParaRPr lang="pl-PL" smtClean="0"/>
          </a:p>
        </p:txBody>
      </p:sp>
      <p:sp>
        <p:nvSpPr>
          <p:cNvPr id="17411" name="Symbol zastępczy numeru slajdu 3"/>
          <p:cNvSpPr txBox="1">
            <a:spLocks noGrp="1"/>
          </p:cNvSpPr>
          <p:nvPr/>
        </p:nvSpPr>
        <p:spPr bwMode="auto">
          <a:xfrm>
            <a:off x="-14288" y="6388100"/>
            <a:ext cx="900113" cy="476250"/>
          </a:xfrm>
          <a:prstGeom prst="rect">
            <a:avLst/>
          </a:prstGeom>
          <a:solidFill>
            <a:srgbClr val="96D0D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437D163-D4C1-46AB-A225-D8E4660D8E85}" type="slidenum">
              <a:rPr lang="pl-PL" sz="1400">
                <a:solidFill>
                  <a:schemeClr val="bg1"/>
                </a:solidFill>
              </a:rPr>
              <a:pPr algn="r"/>
              <a:t>15</a:t>
            </a:fld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mtClean="0"/>
              <a:t> 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pl-PL" sz="2000" smtClean="0">
                <a:latin typeface="Times New Roman" pitchFamily="18" charset="0"/>
              </a:rPr>
              <a:t>dodatkowe informacje:</a:t>
            </a:r>
          </a:p>
          <a:p>
            <a:pPr algn="ctr" eaLnBrk="1" hangingPunct="1">
              <a:buFontTx/>
              <a:buNone/>
            </a:pPr>
            <a:r>
              <a:rPr lang="pl-PL" sz="2000" b="1" u="sng" smtClean="0">
                <a:latin typeface="Times New Roman" pitchFamily="18" charset="0"/>
              </a:rPr>
              <a:t>Instytucja Pośrednicząca</a:t>
            </a:r>
            <a:r>
              <a:rPr lang="pl-PL" sz="2000" u="sng" smtClean="0">
                <a:latin typeface="Times New Roman" pitchFamily="18" charset="0"/>
              </a:rPr>
              <a:t>: </a:t>
            </a:r>
          </a:p>
          <a:p>
            <a:pPr algn="ctr" eaLnBrk="1" hangingPunct="1">
              <a:buFontTx/>
              <a:buNone/>
            </a:pPr>
            <a:r>
              <a:rPr lang="pl-PL" sz="2000" smtClean="0">
                <a:latin typeface="Times New Roman" pitchFamily="18" charset="0"/>
              </a:rPr>
              <a:t>Departament Społeczeństwa Informacyjnego MSWiA</a:t>
            </a:r>
          </a:p>
          <a:p>
            <a:pPr algn="ctr" eaLnBrk="1" hangingPunct="1">
              <a:buFontTx/>
              <a:buNone/>
            </a:pPr>
            <a:r>
              <a:rPr lang="pl-PL" sz="2000" smtClean="0">
                <a:latin typeface="Times New Roman" pitchFamily="18" charset="0"/>
              </a:rPr>
              <a:t>ul. Domaniewska 36/38, 02-067 Warszawa, </a:t>
            </a:r>
          </a:p>
          <a:p>
            <a:pPr algn="ctr" eaLnBrk="1" hangingPunct="1">
              <a:buFontTx/>
              <a:buNone/>
            </a:pPr>
            <a:r>
              <a:rPr lang="pl-PL" sz="2000" smtClean="0">
                <a:latin typeface="Times New Roman" pitchFamily="18" charset="0"/>
              </a:rPr>
              <a:t>tel. (022) 601 43 18, faks (022) 601 43 15</a:t>
            </a:r>
          </a:p>
          <a:p>
            <a:pPr algn="ctr" eaLnBrk="1" hangingPunct="1">
              <a:buFontTx/>
              <a:buNone/>
            </a:pPr>
            <a:r>
              <a:rPr lang="pl-PL" sz="2000" smtClean="0">
                <a:solidFill>
                  <a:srgbClr val="008D89"/>
                </a:solidFill>
                <a:latin typeface="Times New Roman" pitchFamily="18" charset="0"/>
              </a:rPr>
              <a:t> </a:t>
            </a:r>
            <a:r>
              <a:rPr lang="pl-PL" sz="2800" u="sng" smtClean="0">
                <a:solidFill>
                  <a:srgbClr val="008D89"/>
                </a:solidFill>
                <a:latin typeface="Times New Roman" pitchFamily="18" charset="0"/>
              </a:rPr>
              <a:t>www.mswia.gov.pl </a:t>
            </a:r>
          </a:p>
          <a:p>
            <a:pPr algn="ctr" eaLnBrk="1" hangingPunct="1">
              <a:buFontTx/>
              <a:buNone/>
            </a:pPr>
            <a:r>
              <a:rPr lang="pl-PL" sz="2000" smtClean="0">
                <a:solidFill>
                  <a:srgbClr val="008D89"/>
                </a:solidFill>
                <a:latin typeface="Times New Roman" pitchFamily="18" charset="0"/>
              </a:rPr>
              <a:t>poig@mswia.gov.pl</a:t>
            </a:r>
            <a:endParaRPr lang="pl-PL" sz="2000" smtClean="0"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pl-PL" sz="2000" b="1" u="sng" smtClean="0">
                <a:latin typeface="Times New Roman" pitchFamily="18" charset="0"/>
              </a:rPr>
              <a:t>Instytucja Wdrażająca</a:t>
            </a:r>
            <a:r>
              <a:rPr lang="pl-PL" sz="2000" u="sng" smtClean="0">
                <a:latin typeface="Times New Roman" pitchFamily="18" charset="0"/>
              </a:rPr>
              <a:t>: </a:t>
            </a:r>
          </a:p>
          <a:p>
            <a:pPr algn="ctr" eaLnBrk="1" hangingPunct="1">
              <a:buFontTx/>
              <a:buNone/>
            </a:pPr>
            <a:r>
              <a:rPr lang="pl-PL" sz="2000" smtClean="0">
                <a:latin typeface="Times New Roman" pitchFamily="18" charset="0"/>
              </a:rPr>
              <a:t>Władza Wdrażająca Programy Europejskie, </a:t>
            </a:r>
          </a:p>
          <a:p>
            <a:pPr algn="ctr" eaLnBrk="1" hangingPunct="1">
              <a:buFontTx/>
              <a:buNone/>
            </a:pPr>
            <a:r>
              <a:rPr lang="pl-PL" sz="2000" smtClean="0">
                <a:latin typeface="Times New Roman" pitchFamily="18" charset="0"/>
              </a:rPr>
              <a:t>ul. Wspólna 2/4, 00-926 Warszawa, tel. (022) 461 87 39, faks (022) 461 87 22</a:t>
            </a:r>
          </a:p>
          <a:p>
            <a:pPr algn="ctr" eaLnBrk="1" hangingPunct="1">
              <a:buFontTx/>
              <a:buNone/>
            </a:pPr>
            <a:r>
              <a:rPr lang="pl-PL" sz="2000" b="1" u="sng" smtClean="0">
                <a:solidFill>
                  <a:srgbClr val="008D89"/>
                </a:solidFill>
                <a:latin typeface="Times New Roman" pitchFamily="18" charset="0"/>
              </a:rPr>
              <a:t>www.wwpe.gov.pl </a:t>
            </a:r>
          </a:p>
          <a:p>
            <a:pPr algn="ctr" eaLnBrk="1" hangingPunct="1">
              <a:buFontTx/>
              <a:buNone/>
            </a:pPr>
            <a:r>
              <a:rPr lang="pl-PL" sz="1800" smtClean="0">
                <a:solidFill>
                  <a:srgbClr val="008D89"/>
                </a:solidFill>
                <a:latin typeface="Times New Roman" pitchFamily="18" charset="0"/>
              </a:rPr>
              <a:t>poig@wwpe.gov.pl</a:t>
            </a:r>
          </a:p>
          <a:p>
            <a:pPr algn="ctr" eaLnBrk="1" hangingPunct="1">
              <a:buFontTx/>
              <a:buNone/>
            </a:pPr>
            <a:endParaRPr lang="pl-PL" sz="20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pl-PL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6B396331-BCAF-4964-9BCA-EA81B1039D23}" type="slidenum">
              <a:rPr lang="pl-PL" smtClean="0"/>
              <a:pPr/>
              <a:t>16</a:t>
            </a:fld>
            <a:endParaRPr lang="pl-PL" smtClean="0"/>
          </a:p>
        </p:txBody>
      </p:sp>
      <p:sp>
        <p:nvSpPr>
          <p:cNvPr id="18435" name="Symbol zastępczy numeru slajdu 3"/>
          <p:cNvSpPr txBox="1">
            <a:spLocks noGrp="1"/>
          </p:cNvSpPr>
          <p:nvPr/>
        </p:nvSpPr>
        <p:spPr bwMode="auto">
          <a:xfrm>
            <a:off x="-14288" y="6388100"/>
            <a:ext cx="900113" cy="476250"/>
          </a:xfrm>
          <a:prstGeom prst="rect">
            <a:avLst/>
          </a:prstGeom>
          <a:solidFill>
            <a:srgbClr val="96D0D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B705C5A-AD74-448D-B575-912A06ED3A5A}" type="slidenum">
              <a:rPr lang="pl-PL" sz="1400">
                <a:solidFill>
                  <a:schemeClr val="bg1"/>
                </a:solidFill>
              </a:rPr>
              <a:pPr algn="r"/>
              <a:t>16</a:t>
            </a:fld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mtClean="0"/>
              <a:t> 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pl-PL" smtClean="0"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pl-PL" smtClean="0">
                <a:latin typeface="Times New Roman" pitchFamily="18" charset="0"/>
              </a:rPr>
              <a:t>Dziękuję za uwagę</a:t>
            </a:r>
          </a:p>
          <a:p>
            <a:pPr algn="ctr" eaLnBrk="1" hangingPunct="1">
              <a:buFontTx/>
              <a:buNone/>
            </a:pPr>
            <a:endParaRPr lang="pl-PL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pl-PL" sz="2000" smtClean="0">
                <a:latin typeface="Times New Roman" pitchFamily="18" charset="0"/>
              </a:rPr>
              <a:t>Kontakt:</a:t>
            </a:r>
          </a:p>
          <a:p>
            <a:pPr eaLnBrk="1" hangingPunct="1">
              <a:buFontTx/>
              <a:buNone/>
            </a:pPr>
            <a:r>
              <a:rPr lang="pl-PL" sz="2000" smtClean="0">
                <a:latin typeface="Times New Roman" pitchFamily="18" charset="0"/>
              </a:rPr>
              <a:t>E-mail: 	poig@mswia.gov.pl</a:t>
            </a:r>
          </a:p>
          <a:p>
            <a:pPr eaLnBrk="1" hangingPunct="1">
              <a:buFontTx/>
              <a:buNone/>
            </a:pPr>
            <a:r>
              <a:rPr lang="pl-PL" sz="2800" smtClean="0">
                <a:latin typeface="Times New Roman" pitchFamily="18" charset="0"/>
                <a:hlinkClick r:id="rId2"/>
              </a:rPr>
              <a:t>www.mswia.gov.pl</a:t>
            </a:r>
            <a:endParaRPr lang="pl-PL" sz="28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pl-PL" sz="2000" smtClean="0"/>
          </a:p>
          <a:p>
            <a:pPr eaLnBrk="1" hangingPunct="1">
              <a:buFontTx/>
              <a:buNone/>
            </a:pPr>
            <a:r>
              <a:rPr lang="pl-PL" sz="2000" smtClean="0"/>
              <a:t>Informacje dotyczące projektów: </a:t>
            </a:r>
            <a:r>
              <a:rPr lang="pl-PL" sz="2800" smtClean="0">
                <a:latin typeface="Times New Roman" pitchFamily="18" charset="0"/>
                <a:cs typeface="Times New Roman" pitchFamily="18" charset="0"/>
                <a:hlinkClick r:id="rId3"/>
              </a:rPr>
              <a:t>www.wwpe.gov.pl</a:t>
            </a:r>
            <a:endParaRPr lang="pl-P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pl-PL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6C510A0C-A4FB-461C-8F19-24EBB7E3AA5B}" type="slidenum">
              <a:rPr lang="pl-PL" smtClean="0"/>
              <a:pPr/>
              <a:t>2</a:t>
            </a:fld>
            <a:endParaRPr lang="pl-PL" smtClean="0"/>
          </a:p>
        </p:txBody>
      </p:sp>
      <p:sp>
        <p:nvSpPr>
          <p:cNvPr id="5123" name="Symbol zastępczy numeru slajdu 3"/>
          <p:cNvSpPr txBox="1">
            <a:spLocks noGrp="1"/>
          </p:cNvSpPr>
          <p:nvPr/>
        </p:nvSpPr>
        <p:spPr bwMode="auto">
          <a:xfrm>
            <a:off x="-14288" y="6388100"/>
            <a:ext cx="900113" cy="476250"/>
          </a:xfrm>
          <a:prstGeom prst="rect">
            <a:avLst/>
          </a:prstGeom>
          <a:solidFill>
            <a:srgbClr val="96D0D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1F10A04-09C3-4CE7-ACE2-3EECFAB241D9}" type="slidenum">
              <a:rPr lang="pl-PL" sz="1400">
                <a:solidFill>
                  <a:schemeClr val="bg1"/>
                </a:solidFill>
              </a:rPr>
              <a:pPr algn="r"/>
              <a:t>2</a:t>
            </a:fld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57338"/>
            <a:ext cx="8229600" cy="9350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2800" smtClean="0">
                <a:latin typeface="Times New Roman" pitchFamily="18" charset="0"/>
              </a:rPr>
              <a:t>8. oś priorytetowa PO IG – </a:t>
            </a:r>
            <a:br>
              <a:rPr lang="pl-PL" sz="2800" smtClean="0">
                <a:latin typeface="Times New Roman" pitchFamily="18" charset="0"/>
              </a:rPr>
            </a:br>
            <a:r>
              <a:rPr lang="pl-PL" sz="2800" smtClean="0">
                <a:solidFill>
                  <a:srgbClr val="CC3300"/>
                </a:solidFill>
                <a:latin typeface="Times New Roman" pitchFamily="18" charset="0"/>
              </a:rPr>
              <a:t>„</a:t>
            </a:r>
            <a:r>
              <a:rPr lang="pl-PL" sz="2800" i="1" smtClean="0">
                <a:solidFill>
                  <a:srgbClr val="CC3300"/>
                </a:solidFill>
                <a:latin typeface="Times New Roman" pitchFamily="18" charset="0"/>
              </a:rPr>
              <a:t>Społeczeństwo informacyjne – zwiększanie innowacyjności gospodarki”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97200"/>
            <a:ext cx="8229600" cy="24479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pl-PL" sz="2200" smtClean="0">
                <a:latin typeface="Times New Roman" pitchFamily="18" charset="0"/>
              </a:rPr>
              <a:t>Głównym celem 8. osi priorytetowej</a:t>
            </a:r>
            <a:r>
              <a:rPr lang="pl-PL" sz="2200" i="1" smtClean="0">
                <a:latin typeface="Times New Roman" pitchFamily="18" charset="0"/>
              </a:rPr>
              <a:t> PO IG </a:t>
            </a:r>
            <a:r>
              <a:rPr lang="pl-PL" sz="2200" smtClean="0">
                <a:latin typeface="Times New Roman" pitchFamily="18" charset="0"/>
              </a:rPr>
              <a:t>jest stymulowanie rozwoju gospodarki elektronicznej poprzez: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pl-PL" sz="22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200" smtClean="0">
                <a:latin typeface="Times New Roman" pitchFamily="18" charset="0"/>
              </a:rPr>
              <a:t>- wspieranie tworzenia nowych e-Usług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200" smtClean="0">
                <a:latin typeface="Times New Roman" pitchFamily="18" charset="0"/>
              </a:rPr>
              <a:t>- wspieranie innowacyjnych rozwiązań  elektronicznego biznesu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200" smtClean="0">
                <a:latin typeface="Times New Roman" pitchFamily="18" charset="0"/>
              </a:rPr>
              <a:t>- zmniejszanie technologicznych, ekonomicznych i mentalnych barier wykorzystywania e-Usług w społeczeństwie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pl-PL" sz="2400" smtClean="0">
              <a:latin typeface="Times New Roman" pitchFamily="18" charset="0"/>
            </a:endParaRPr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 rot="10800000" flipV="1">
            <a:off x="2627313" y="5578475"/>
            <a:ext cx="44656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/>
              <a:t>Ministerstwo Spraw Wewnętrznych i Administracji </a:t>
            </a:r>
          </a:p>
          <a:p>
            <a:r>
              <a:rPr lang="pl-PL" sz="1400"/>
              <a:t>Departament Społeczeństwa Informacyjnego</a:t>
            </a:r>
          </a:p>
          <a:p>
            <a:r>
              <a:rPr lang="pl-PL" sz="1400"/>
              <a:t>Wydział Funduszy Strukturalnych </a:t>
            </a:r>
          </a:p>
        </p:txBody>
      </p:sp>
      <p:pic>
        <p:nvPicPr>
          <p:cNvPr id="5127" name="Picture 5" descr="logo MSWiA ver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5445125"/>
            <a:ext cx="8318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B8A89065-3288-469F-85AF-C14BD1EA7BB9}" type="slidenum">
              <a:rPr lang="pl-PL" smtClean="0"/>
              <a:pPr/>
              <a:t>3</a:t>
            </a:fld>
            <a:endParaRPr lang="pl-PL" smtClean="0"/>
          </a:p>
        </p:txBody>
      </p:sp>
      <p:sp>
        <p:nvSpPr>
          <p:cNvPr id="1038" name="Symbol zastępczy numeru slajdu 3"/>
          <p:cNvSpPr txBox="1">
            <a:spLocks noGrp="1"/>
          </p:cNvSpPr>
          <p:nvPr/>
        </p:nvSpPr>
        <p:spPr bwMode="auto">
          <a:xfrm>
            <a:off x="-14288" y="6388100"/>
            <a:ext cx="900113" cy="476250"/>
          </a:xfrm>
          <a:prstGeom prst="rect">
            <a:avLst/>
          </a:prstGeom>
          <a:solidFill>
            <a:srgbClr val="96D0D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11A40F9-3F7E-4C1B-8A78-22D0B2653ACC}" type="slidenum">
              <a:rPr lang="pl-PL" sz="1400">
                <a:solidFill>
                  <a:schemeClr val="bg1"/>
                </a:solidFill>
              </a:rPr>
              <a:pPr algn="r"/>
              <a:t>3</a:t>
            </a:fld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10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41438"/>
            <a:ext cx="8229600" cy="5032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2400" smtClean="0">
                <a:solidFill>
                  <a:schemeClr val="accent2"/>
                </a:solidFill>
                <a:latin typeface="Times New Roman" pitchFamily="18" charset="0"/>
              </a:rPr>
              <a:t>8. oś priorytetowa PO IG</a:t>
            </a:r>
          </a:p>
        </p:txBody>
      </p:sp>
      <p:graphicFrame>
        <p:nvGraphicFramePr>
          <p:cNvPr id="1026" name="Organization Chart 8"/>
          <p:cNvGraphicFramePr>
            <a:graphicFrameLocks/>
          </p:cNvGraphicFramePr>
          <p:nvPr>
            <p:ph idx="1"/>
          </p:nvPr>
        </p:nvGraphicFramePr>
        <p:xfrm>
          <a:off x="971550" y="2114550"/>
          <a:ext cx="7345363" cy="4040188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FEFE6294-25D3-4547-84A9-E6018C8DC2A7}" type="slidenum">
              <a:rPr lang="pl-PL" smtClean="0"/>
              <a:pPr/>
              <a:t>4</a:t>
            </a:fld>
            <a:endParaRPr lang="pl-PL" smtClean="0"/>
          </a:p>
        </p:txBody>
      </p:sp>
      <p:sp>
        <p:nvSpPr>
          <p:cNvPr id="6147" name="Symbol zastępczy numeru slajdu 3"/>
          <p:cNvSpPr txBox="1">
            <a:spLocks noGrp="1"/>
          </p:cNvSpPr>
          <p:nvPr/>
        </p:nvSpPr>
        <p:spPr bwMode="auto">
          <a:xfrm>
            <a:off x="-14288" y="6388100"/>
            <a:ext cx="900113" cy="476250"/>
          </a:xfrm>
          <a:prstGeom prst="rect">
            <a:avLst/>
          </a:prstGeom>
          <a:solidFill>
            <a:srgbClr val="96D0D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075560B-D27D-4A52-8673-61D72A9E04DC}" type="slidenum">
              <a:rPr lang="pl-PL" sz="1400">
                <a:solidFill>
                  <a:schemeClr val="bg1"/>
                </a:solidFill>
              </a:rPr>
              <a:pPr algn="r"/>
              <a:t>4</a:t>
            </a:fld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12875"/>
            <a:ext cx="8229600" cy="5032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2400" smtClean="0">
                <a:latin typeface="Times New Roman" pitchFamily="18" charset="0"/>
              </a:rPr>
              <a:t>Działanie 8.3 PO IG</a:t>
            </a:r>
            <a:br>
              <a:rPr lang="pl-PL" sz="2400" smtClean="0">
                <a:latin typeface="Times New Roman" pitchFamily="18" charset="0"/>
              </a:rPr>
            </a:br>
            <a:r>
              <a:rPr lang="pl-PL" sz="2400" i="1" smtClean="0">
                <a:solidFill>
                  <a:schemeClr val="accent2"/>
                </a:solidFill>
                <a:latin typeface="Times New Roman" pitchFamily="18" charset="0"/>
              </a:rPr>
              <a:t>Przeciwdziałanie wykluczeniu cyfrowemu – eInclusion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3662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pl-PL" sz="2000" smtClean="0">
                <a:latin typeface="Times New Roman" pitchFamily="18" charset="0"/>
              </a:rPr>
              <a:t>Budżet Działania 8.3 na lata 2007 - 2013 wynosi: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pl-PL" sz="2000" b="1" smtClean="0">
                <a:latin typeface="Times New Roman" pitchFamily="18" charset="0"/>
              </a:rPr>
              <a:t>364  411 765,00 EURO</a:t>
            </a:r>
            <a:r>
              <a:rPr lang="pl-PL" sz="2000" smtClean="0">
                <a:latin typeface="Times New Roman" pitchFamily="18" charset="0"/>
              </a:rPr>
              <a:t>.</a:t>
            </a:r>
            <a:endParaRPr lang="pl-PL" sz="1800" b="1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Tx/>
              <a:buNone/>
            </a:pPr>
            <a:endParaRPr lang="pl-PL" sz="14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Tx/>
              <a:buNone/>
            </a:pPr>
            <a:r>
              <a:rPr lang="pl-PL" sz="1800" smtClean="0">
                <a:latin typeface="Times New Roman" pitchFamily="18" charset="0"/>
                <a:cs typeface="Times New Roman" pitchFamily="18" charset="0"/>
              </a:rPr>
              <a:t>Dokumenty źródłowe: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</a:pPr>
            <a:r>
              <a:rPr lang="pl-PL" sz="1800" b="1" i="1" smtClean="0">
                <a:latin typeface="Times New Roman" pitchFamily="18" charset="0"/>
                <a:cs typeface="Times New Roman" pitchFamily="18" charset="0"/>
              </a:rPr>
              <a:t>Program Operacyjny Innowacyjna Gospodarka, 2007-2013</a:t>
            </a:r>
            <a:r>
              <a:rPr lang="pl-PL" sz="1800" i="1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</a:pPr>
            <a:r>
              <a:rPr lang="pl-PL" sz="1800" b="1" i="1" smtClean="0">
                <a:latin typeface="Times New Roman" pitchFamily="18" charset="0"/>
                <a:cs typeface="Times New Roman" pitchFamily="18" charset="0"/>
              </a:rPr>
              <a:t>Szczegółowy opis priorytetów Programu Operacyjnego Innowacyjna Gospodarka, 2007-2013</a:t>
            </a:r>
            <a:r>
              <a:rPr lang="pl-PL" sz="1800" i="1" smtClean="0">
                <a:latin typeface="Times New Roman" pitchFamily="18" charset="0"/>
                <a:cs typeface="Times New Roman" pitchFamily="18" charset="0"/>
              </a:rPr>
              <a:t> (zmiany zatwierdzono 12 czerwca oraz 23 grudnia 2009 roku: dotyczą one głównie takich zagadnień jak: poszerzenie grupy docelowej o rodziny zastępcze, poszerzenie zakresu działań Beneficjenta o działania koordynacyjne, wprowadzenie projektu systemowego, zmiana podmiotu realizującego projekt systemowy z WWPE na UKE);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</a:pPr>
            <a:r>
              <a:rPr lang="pl-PL" sz="18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800" b="1" i="1" smtClean="0">
                <a:latin typeface="Times New Roman" pitchFamily="18" charset="0"/>
                <a:cs typeface="Times New Roman" pitchFamily="18" charset="0"/>
              </a:rPr>
              <a:t>Wytyczne w zakresie kwalifikowania wydatków w ramach Programu Operacyjnego Innowacyjna Gospodarka, 2007-2013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Tx/>
              <a:buNone/>
            </a:pPr>
            <a:endParaRPr lang="pl-PL" sz="1600" i="1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r>
              <a:rPr lang="pl-PL" sz="900" smtClean="0">
                <a:latin typeface="Times New Roman" pitchFamily="18" charset="0"/>
              </a:rPr>
              <a:t>     	</a:t>
            </a:r>
            <a:endParaRPr lang="pl-PL" sz="9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l-PL" sz="900" b="1" i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l-PL" sz="900" b="1" i="1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endParaRPr lang="pl-PL" sz="9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endParaRPr lang="pl-PL" sz="8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pl-PL" sz="6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pl-PL" sz="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D4D34078-42CD-43C0-A2EE-0AAAED184545}" type="slidenum">
              <a:rPr lang="pl-PL" smtClean="0"/>
              <a:pPr/>
              <a:t>5</a:t>
            </a:fld>
            <a:endParaRPr lang="pl-PL" smtClean="0"/>
          </a:p>
        </p:txBody>
      </p:sp>
      <p:sp>
        <p:nvSpPr>
          <p:cNvPr id="7171" name="Symbol zastępczy numeru slajdu 3"/>
          <p:cNvSpPr txBox="1">
            <a:spLocks noGrp="1"/>
          </p:cNvSpPr>
          <p:nvPr/>
        </p:nvSpPr>
        <p:spPr bwMode="auto">
          <a:xfrm>
            <a:off x="-14288" y="6388100"/>
            <a:ext cx="900113" cy="476250"/>
          </a:xfrm>
          <a:prstGeom prst="rect">
            <a:avLst/>
          </a:prstGeom>
          <a:solidFill>
            <a:srgbClr val="96D0D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926B8E5-78FD-4DA5-849A-5A0DE1797564}" type="slidenum">
              <a:rPr lang="pl-PL" sz="1400">
                <a:solidFill>
                  <a:schemeClr val="bg1"/>
                </a:solidFill>
              </a:rPr>
              <a:pPr algn="r"/>
              <a:t>5</a:t>
            </a:fld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12875"/>
            <a:ext cx="8229600" cy="5032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2400" smtClean="0">
                <a:latin typeface="Times New Roman" pitchFamily="18" charset="0"/>
              </a:rPr>
              <a:t>Działanie 8.3 PO IG – </a:t>
            </a:r>
            <a:br>
              <a:rPr lang="pl-PL" sz="2400" smtClean="0">
                <a:latin typeface="Times New Roman" pitchFamily="18" charset="0"/>
              </a:rPr>
            </a:br>
            <a:r>
              <a:rPr lang="pl-PL" sz="2400" i="1" smtClean="0">
                <a:solidFill>
                  <a:schemeClr val="accent2"/>
                </a:solidFill>
                <a:latin typeface="Times New Roman" pitchFamily="18" charset="0"/>
              </a:rPr>
              <a:t>Przeciwdziałanie wykluczeniu cyfrowemu – eInclusion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36623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pl-PL" sz="2000" smtClean="0">
                <a:latin typeface="Times New Roman" pitchFamily="18" charset="0"/>
              </a:rPr>
              <a:t>Celem działania jest zapewnienie dostępu do Internetu dla osób zagrożonych wykluczeniem cyfrowym z powodu trudnej sytuacji materialnej lub niepełnosprawności.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pl-PL" sz="200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pl-PL" sz="2000" b="1" smtClean="0">
                <a:latin typeface="Times New Roman" pitchFamily="18" charset="0"/>
              </a:rPr>
              <a:t>Wsparcie w formie dotacji przekazanej JST lub konsorcjom JST i organizacji pozarządowych</a:t>
            </a:r>
            <a:r>
              <a:rPr lang="pl-PL" sz="2000" smtClean="0">
                <a:latin typeface="Times New Roman" pitchFamily="18" charset="0"/>
              </a:rPr>
              <a:t>, które będą odpowiedzialne za kompleksową realizację zadań związanych z udzieleniem wsparcia uprawnionym użytkownikom końcowym.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pl-PL" sz="200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pl-PL" sz="2000" smtClean="0">
                <a:latin typeface="Times New Roman" pitchFamily="18" charset="0"/>
              </a:rPr>
              <a:t>Instytucją Wdrażającą Działanie 8.3 jest </a:t>
            </a:r>
            <a:r>
              <a:rPr lang="pl-PL" sz="2000" b="1" smtClean="0">
                <a:latin typeface="Times New Roman" pitchFamily="18" charset="0"/>
              </a:rPr>
              <a:t>Władza Wdrażająca Programy Europejskie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Tx/>
              <a:buNone/>
            </a:pPr>
            <a:endParaRPr lang="pl-PL" sz="1600" i="1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r>
              <a:rPr lang="pl-PL" sz="900" smtClean="0">
                <a:latin typeface="Times New Roman" pitchFamily="18" charset="0"/>
              </a:rPr>
              <a:t>     	</a:t>
            </a:r>
            <a:endParaRPr lang="pl-PL" sz="9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l-PL" sz="900" b="1" i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l-PL" sz="900" b="1" i="1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endParaRPr lang="pl-PL" sz="9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endParaRPr lang="pl-PL" sz="8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pl-PL" sz="6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pl-PL" sz="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6D5421E2-696C-4CB8-9BA9-E30C9FE48DF8}" type="slidenum">
              <a:rPr lang="pl-PL" smtClean="0"/>
              <a:pPr/>
              <a:t>6</a:t>
            </a:fld>
            <a:endParaRPr lang="pl-PL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 </a:t>
            </a:r>
          </a:p>
        </p:txBody>
      </p:sp>
      <p:sp>
        <p:nvSpPr>
          <p:cNvPr id="5" name="Prostokąt 4"/>
          <p:cNvSpPr/>
          <p:nvPr/>
        </p:nvSpPr>
        <p:spPr>
          <a:xfrm>
            <a:off x="857250" y="5429250"/>
            <a:ext cx="3500438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pl-PL" sz="2000" smtClean="0">
                <a:solidFill>
                  <a:schemeClr val="accent2"/>
                </a:solidFill>
                <a:latin typeface="Times New Roman" pitchFamily="18" charset="0"/>
              </a:rPr>
              <a:t>Działanie 8.3</a:t>
            </a:r>
            <a:r>
              <a:rPr lang="pl-PL" sz="2000" b="1" smtClean="0">
                <a:latin typeface="Times New Roman" pitchFamily="18" charset="0"/>
              </a:rPr>
              <a:t>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 sz="2000" b="1" i="1" smtClean="0">
                <a:solidFill>
                  <a:schemeClr val="accent2"/>
                </a:solidFill>
                <a:latin typeface="Times New Roman" pitchFamily="18" charset="0"/>
              </a:rPr>
              <a:t>Przeciwdziałanie wykluczeniu cyfrowemu – eInclusion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2000" i="1" smtClean="0">
              <a:solidFill>
                <a:schemeClr val="accent2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sz="2000" b="1" smtClean="0">
                <a:latin typeface="Times New Roman" pitchFamily="18" charset="0"/>
              </a:rPr>
              <a:t>Kto może być w grupie docelowej Działania 8.3: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000" b="1" smtClean="0">
                <a:latin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–"/>
            </a:pPr>
            <a:r>
              <a:rPr lang="pl-PL" sz="2000" b="1" smtClean="0">
                <a:latin typeface="Times New Roman" pitchFamily="18" charset="0"/>
              </a:rPr>
              <a:t>gospodarstwa domowe </a:t>
            </a:r>
            <a:r>
              <a:rPr lang="pl-PL" sz="2000" smtClean="0">
                <a:latin typeface="Times New Roman" pitchFamily="18" charset="0"/>
              </a:rPr>
              <a:t>spełniające kryterium dochodowe uprawniające do otrzymywania pomocy w ramach systemu świadczeń rodzinnych, pomocy społecznej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–"/>
            </a:pPr>
            <a:r>
              <a:rPr lang="pl-PL" sz="2000" b="1" smtClean="0">
                <a:latin typeface="Times New Roman" pitchFamily="18" charset="0"/>
              </a:rPr>
              <a:t>dzieci i młodzież ucząca </a:t>
            </a:r>
            <a:r>
              <a:rPr lang="pl-PL" sz="2000" smtClean="0">
                <a:latin typeface="Times New Roman" pitchFamily="18" charset="0"/>
              </a:rPr>
              <a:t>się z rodzin w trudnej sytuacji materialnej </a:t>
            </a:r>
            <a:br>
              <a:rPr lang="pl-PL" sz="2000" smtClean="0">
                <a:latin typeface="Times New Roman" pitchFamily="18" charset="0"/>
              </a:rPr>
            </a:br>
            <a:r>
              <a:rPr lang="pl-PL" sz="2000" smtClean="0">
                <a:latin typeface="Times New Roman" pitchFamily="18" charset="0"/>
              </a:rPr>
              <a:t>i społecznej uprawniającej do uzyskania stypendiów socjalnych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–"/>
            </a:pPr>
            <a:r>
              <a:rPr lang="pl-PL" sz="2000" b="1" smtClean="0">
                <a:latin typeface="Times New Roman" pitchFamily="18" charset="0"/>
              </a:rPr>
              <a:t>osoby niepełnosprawne </a:t>
            </a:r>
            <a:r>
              <a:rPr lang="pl-PL" sz="2000" smtClean="0">
                <a:latin typeface="Times New Roman" pitchFamily="18" charset="0"/>
              </a:rPr>
              <a:t>ze znacznym lub umiarkowanym stopniem  niepełnosprawności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–"/>
            </a:pPr>
            <a:r>
              <a:rPr lang="pl-PL" sz="2000" b="1" smtClean="0">
                <a:latin typeface="Times New Roman" pitchFamily="18" charset="0"/>
              </a:rPr>
              <a:t>rodziny zastępcze</a:t>
            </a:r>
            <a:endParaRPr lang="pl-PL" sz="2000" b="1" i="1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–"/>
            </a:pPr>
            <a:endParaRPr lang="pl-PL" sz="200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Arial" charset="0"/>
              <a:buChar char="–"/>
            </a:pPr>
            <a:endParaRPr lang="pl-PL" sz="200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l-PL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DC71CF61-C853-40DB-BEAD-04187D8628F4}" type="slidenum">
              <a:rPr lang="pl-PL" smtClean="0"/>
              <a:pPr/>
              <a:t>7</a:t>
            </a:fld>
            <a:endParaRPr lang="pl-PL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57338"/>
            <a:ext cx="8229600" cy="7191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z="2400" b="1" smtClean="0">
                <a:solidFill>
                  <a:srgbClr val="008D89"/>
                </a:solidFill>
                <a:latin typeface="Times New Roman" pitchFamily="18" charset="0"/>
              </a:rPr>
              <a:t>Możliwości finansowania w ramach Działania 8.3:</a:t>
            </a:r>
            <a:br>
              <a:rPr lang="pl-PL" sz="2400" b="1" smtClean="0">
                <a:solidFill>
                  <a:srgbClr val="008D89"/>
                </a:solidFill>
                <a:latin typeface="Times New Roman" pitchFamily="18" charset="0"/>
              </a:rPr>
            </a:br>
            <a:endParaRPr lang="pl-PL" sz="2400" b="1" smtClean="0">
              <a:solidFill>
                <a:srgbClr val="008D89"/>
              </a:solidFill>
              <a:latin typeface="Times New Roman" pitchFamily="18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094163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endParaRPr lang="pl-PL" sz="1800" b="1" smtClean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Tx/>
              <a:buNone/>
            </a:pPr>
            <a:r>
              <a:rPr lang="pl-PL" sz="1800" smtClean="0">
                <a:latin typeface="Times New Roman" pitchFamily="18" charset="0"/>
              </a:rPr>
              <a:t>W ramach projektu jednostki samorządu terytorialnego mogą otrzymać dofinansowanie </a:t>
            </a:r>
          </a:p>
          <a:p>
            <a:pPr algn="ctr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Tx/>
              <a:buNone/>
            </a:pPr>
            <a:endParaRPr lang="pl-PL" sz="1800" b="1" smtClean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Tx/>
              <a:buNone/>
            </a:pPr>
            <a:r>
              <a:rPr lang="pl-PL" sz="2000" b="1" u="sng" smtClean="0">
                <a:latin typeface="Times New Roman" pitchFamily="18" charset="0"/>
              </a:rPr>
              <a:t>działań koordynacyjnych </a:t>
            </a:r>
          </a:p>
          <a:p>
            <a:pPr algn="ctr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Tx/>
              <a:buNone/>
            </a:pPr>
            <a:r>
              <a:rPr lang="pl-PL" sz="1800" smtClean="0">
                <a:latin typeface="Times New Roman" pitchFamily="18" charset="0"/>
              </a:rPr>
              <a:t>prowadzonych przez instytucje publiczne</a:t>
            </a:r>
          </a:p>
          <a:p>
            <a:pPr algn="ctr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Tx/>
              <a:buNone/>
            </a:pPr>
            <a:r>
              <a:rPr lang="pl-PL" sz="1800" smtClean="0">
                <a:latin typeface="Times New Roman" pitchFamily="18" charset="0"/>
              </a:rPr>
              <a:t>	Pozwala to na wyposażenie w sprzęt komputerowy i dostęp do Internetu </a:t>
            </a:r>
          </a:p>
          <a:p>
            <a:pPr algn="ctr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Tx/>
              <a:buNone/>
            </a:pPr>
            <a:r>
              <a:rPr lang="pl-PL" sz="1800" smtClean="0">
                <a:latin typeface="Times New Roman" pitchFamily="18" charset="0"/>
              </a:rPr>
              <a:t>(</a:t>
            </a:r>
            <a:r>
              <a:rPr lang="pl-PL" sz="1800" u="sng" smtClean="0">
                <a:latin typeface="Times New Roman" pitchFamily="18" charset="0"/>
              </a:rPr>
              <a:t>oprócz minimum 30 gospodarstw domowych</a:t>
            </a:r>
            <a:r>
              <a:rPr lang="pl-PL" sz="1800" smtClean="0">
                <a:latin typeface="Times New Roman" pitchFamily="18" charset="0"/>
              </a:rPr>
              <a:t>) - jako dodatkowy komponent projektu -jednostek podległych beneficjentowi np.: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Tx/>
              <a:buNone/>
            </a:pPr>
            <a:endParaRPr lang="pl-PL" sz="18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</a:pPr>
            <a:r>
              <a:rPr lang="pl-PL" sz="1800" smtClean="0">
                <a:latin typeface="Times New Roman" pitchFamily="18" charset="0"/>
              </a:rPr>
              <a:t>bibliotek publicznych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</a:pPr>
            <a:r>
              <a:rPr lang="pl-PL" sz="1800" smtClean="0">
                <a:latin typeface="Times New Roman" pitchFamily="18" charset="0"/>
              </a:rPr>
              <a:t>publicznych instytucji kultury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</a:pPr>
            <a:r>
              <a:rPr lang="pl-PL" sz="1800" smtClean="0">
                <a:latin typeface="Times New Roman" pitchFamily="18" charset="0"/>
              </a:rPr>
              <a:t>szkół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</a:pPr>
            <a:r>
              <a:rPr lang="pl-PL" sz="1800" smtClean="0">
                <a:latin typeface="Times New Roman" pitchFamily="18" charset="0"/>
              </a:rPr>
              <a:t>publicznych placówek opiekuńczo-wychowawczych 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</a:pPr>
            <a:r>
              <a:rPr lang="pl-PL" sz="1800" smtClean="0">
                <a:latin typeface="Times New Roman" pitchFamily="18" charset="0"/>
              </a:rPr>
              <a:t>domów pomocy społecznej</a:t>
            </a:r>
          </a:p>
          <a:p>
            <a:pPr algn="just"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endParaRPr lang="pl-PL" sz="20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pl-PL" sz="20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BB90A223-D10F-492A-B32F-A239FD11CF5B}" type="slidenum">
              <a:rPr lang="pl-PL" smtClean="0"/>
              <a:pPr/>
              <a:t>8</a:t>
            </a:fld>
            <a:endParaRPr lang="pl-PL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pl-PL" sz="2800" smtClean="0">
                <a:solidFill>
                  <a:srgbClr val="008D89"/>
                </a:solidFill>
                <a:latin typeface="Times New Roman" pitchFamily="18" charset="0"/>
              </a:rPr>
              <a:t>Działanie 8.3 – źródła finansowania</a:t>
            </a:r>
          </a:p>
          <a:p>
            <a:pPr>
              <a:buFontTx/>
              <a:buNone/>
            </a:pPr>
            <a:endParaRPr lang="pl-PL" sz="2800" smtClean="0">
              <a:solidFill>
                <a:srgbClr val="008D89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pl-PL" sz="1600" smtClean="0">
                <a:latin typeface="Times New Roman" pitchFamily="18" charset="0"/>
              </a:rPr>
              <a:t> 						</a:t>
            </a:r>
          </a:p>
          <a:p>
            <a:endParaRPr lang="pl-PL" sz="1600" smtClean="0">
              <a:latin typeface="Times New Roman" pitchFamily="18" charset="0"/>
            </a:endParaRPr>
          </a:p>
          <a:p>
            <a:endParaRPr lang="pl-PL" sz="1600" smtClean="0">
              <a:latin typeface="Times New Roman" pitchFamily="18" charset="0"/>
            </a:endParaRPr>
          </a:p>
          <a:p>
            <a:endParaRPr lang="pl-PL" sz="1600" smtClean="0">
              <a:latin typeface="Times New Roman" pitchFamily="18" charset="0"/>
            </a:endParaRPr>
          </a:p>
          <a:p>
            <a:endParaRPr lang="pl-PL" sz="1600" smtClean="0">
              <a:latin typeface="Times New Roman" pitchFamily="18" charset="0"/>
            </a:endParaRPr>
          </a:p>
          <a:p>
            <a:endParaRPr lang="pl-PL" sz="1600" smtClean="0">
              <a:latin typeface="Times New Roman" pitchFamily="18" charset="0"/>
            </a:endParaRPr>
          </a:p>
          <a:p>
            <a:endParaRPr lang="pl-PL" sz="1600" smtClean="0">
              <a:latin typeface="Times New Roman" pitchFamily="18" charset="0"/>
            </a:endParaRPr>
          </a:p>
        </p:txBody>
      </p:sp>
      <p:sp>
        <p:nvSpPr>
          <p:cNvPr id="10245" name="AutoShape 4"/>
          <p:cNvSpPr>
            <a:spLocks noChangeArrowheads="1"/>
          </p:cNvSpPr>
          <p:nvPr/>
        </p:nvSpPr>
        <p:spPr bwMode="auto">
          <a:xfrm>
            <a:off x="2571750" y="2500313"/>
            <a:ext cx="457200" cy="1066800"/>
          </a:xfrm>
          <a:prstGeom prst="down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10246" name="AutoShape 5"/>
          <p:cNvSpPr>
            <a:spLocks noChangeArrowheads="1"/>
          </p:cNvSpPr>
          <p:nvPr/>
        </p:nvSpPr>
        <p:spPr bwMode="auto">
          <a:xfrm>
            <a:off x="6877050" y="2420938"/>
            <a:ext cx="457200" cy="1066800"/>
          </a:xfrm>
          <a:prstGeom prst="down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468313" y="3860800"/>
            <a:ext cx="4876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sz="1600" b="1">
                <a:solidFill>
                  <a:schemeClr val="accent2"/>
                </a:solidFill>
                <a:latin typeface="Times New Roman" pitchFamily="18" charset="0"/>
              </a:rPr>
              <a:t>Wkład ze środków UE</a:t>
            </a:r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5857875" y="3857625"/>
            <a:ext cx="2667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l-PL" sz="1600" b="1">
                <a:solidFill>
                  <a:schemeClr val="accent2"/>
                </a:solidFill>
                <a:latin typeface="Times New Roman" pitchFamily="18" charset="0"/>
              </a:rPr>
              <a:t>Wkład własny beneficjenta</a:t>
            </a:r>
          </a:p>
        </p:txBody>
      </p:sp>
      <p:sp>
        <p:nvSpPr>
          <p:cNvPr id="10249" name="Rectangle 8"/>
          <p:cNvSpPr>
            <a:spLocks noChangeArrowheads="1"/>
          </p:cNvSpPr>
          <p:nvPr/>
        </p:nvSpPr>
        <p:spPr bwMode="auto">
          <a:xfrm>
            <a:off x="468313" y="5275263"/>
            <a:ext cx="82073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pl-PL" sz="1800">
                <a:latin typeface="Times New Roman" pitchFamily="18" charset="0"/>
              </a:rPr>
              <a:t>W ramach Działania 8.3 </a:t>
            </a:r>
            <a:r>
              <a:rPr lang="pl-PL" sz="1800" b="1">
                <a:latin typeface="Times New Roman" pitchFamily="18" charset="0"/>
              </a:rPr>
              <a:t>Wnioskodawca</a:t>
            </a:r>
            <a:r>
              <a:rPr lang="pl-PL" sz="1800">
                <a:latin typeface="Times New Roman" pitchFamily="18" charset="0"/>
              </a:rPr>
              <a:t> może ubiegać się o wsparcie maksymalnie w wysokości </a:t>
            </a:r>
            <a:r>
              <a:rPr lang="pl-PL" sz="1800" b="1">
                <a:latin typeface="Times New Roman" pitchFamily="18" charset="0"/>
              </a:rPr>
              <a:t>85%</a:t>
            </a:r>
            <a:r>
              <a:rPr lang="pl-PL" sz="1800">
                <a:latin typeface="Times New Roman" pitchFamily="18" charset="0"/>
              </a:rPr>
              <a:t> kwalifikujących się wydatków. Pozostała część (w wysokości co najmniej </a:t>
            </a:r>
            <a:r>
              <a:rPr lang="pl-PL" sz="1800" b="1">
                <a:latin typeface="Times New Roman" pitchFamily="18" charset="0"/>
              </a:rPr>
              <a:t>15%</a:t>
            </a:r>
            <a:r>
              <a:rPr lang="pl-PL" sz="1800">
                <a:latin typeface="Times New Roman" pitchFamily="18" charset="0"/>
              </a:rPr>
              <a:t>) musi zostać pokryta ze środków własnych Wnioskodawcy.</a:t>
            </a:r>
          </a:p>
        </p:txBody>
      </p:sp>
      <p:sp>
        <p:nvSpPr>
          <p:cNvPr id="10250" name="pole tekstowe 9"/>
          <p:cNvSpPr txBox="1">
            <a:spLocks noChangeArrowheads="1"/>
          </p:cNvSpPr>
          <p:nvPr/>
        </p:nvSpPr>
        <p:spPr bwMode="auto">
          <a:xfrm>
            <a:off x="571500" y="3357563"/>
            <a:ext cx="1428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85%</a:t>
            </a:r>
          </a:p>
        </p:txBody>
      </p:sp>
      <p:sp>
        <p:nvSpPr>
          <p:cNvPr id="10251" name="pole tekstowe 10"/>
          <p:cNvSpPr txBox="1">
            <a:spLocks noChangeArrowheads="1"/>
          </p:cNvSpPr>
          <p:nvPr/>
        </p:nvSpPr>
        <p:spPr bwMode="auto">
          <a:xfrm>
            <a:off x="5857875" y="3357563"/>
            <a:ext cx="1071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15%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13A1E089-4DC9-4FDE-B545-E6806A1179B3}" type="slidenum">
              <a:rPr lang="pl-PL" smtClean="0"/>
              <a:pPr/>
              <a:t>9</a:t>
            </a:fld>
            <a:endParaRPr lang="pl-PL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57338"/>
            <a:ext cx="8229600" cy="7191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z="2400" b="1" smtClean="0">
                <a:solidFill>
                  <a:srgbClr val="008D89"/>
                </a:solidFill>
                <a:latin typeface="Times New Roman" pitchFamily="18" charset="0"/>
              </a:rPr>
              <a:t>Komponenty projektu finansowane w ramach Działania 8.3:</a:t>
            </a:r>
            <a:br>
              <a:rPr lang="pl-PL" sz="2400" b="1" smtClean="0">
                <a:solidFill>
                  <a:srgbClr val="008D89"/>
                </a:solidFill>
                <a:latin typeface="Times New Roman" pitchFamily="18" charset="0"/>
              </a:rPr>
            </a:br>
            <a:endParaRPr lang="pl-PL" sz="2400" b="1" smtClean="0">
              <a:solidFill>
                <a:srgbClr val="008D89"/>
              </a:solidFill>
              <a:latin typeface="Times New Roman" pitchFamily="18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094163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endParaRPr lang="pl-PL" sz="18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–"/>
            </a:pPr>
            <a:r>
              <a:rPr lang="pl-PL" sz="2000" smtClean="0">
                <a:latin typeface="Times New Roman" pitchFamily="18" charset="0"/>
              </a:rPr>
              <a:t>całkowite lub częściowe pokrycie kosztów dostępu do Internetu </a:t>
            </a:r>
            <a:br>
              <a:rPr lang="pl-PL" sz="2000" smtClean="0">
                <a:latin typeface="Times New Roman" pitchFamily="18" charset="0"/>
              </a:rPr>
            </a:br>
            <a:endParaRPr lang="pl-PL" sz="20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–"/>
            </a:pPr>
            <a:r>
              <a:rPr lang="pl-PL" sz="2000" smtClean="0">
                <a:latin typeface="Times New Roman" pitchFamily="18" charset="0"/>
              </a:rPr>
              <a:t>dostarczenie, instalacja oraz serwisowanie sprzętu komputerowego i/lub niezbędnego oprogramowania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endParaRPr lang="pl-PL" sz="20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–"/>
            </a:pPr>
            <a:r>
              <a:rPr lang="pl-PL" sz="2000" smtClean="0">
                <a:latin typeface="Times New Roman" pitchFamily="18" charset="0"/>
              </a:rPr>
              <a:t>szkolenia  z zakresu obsługi komputera oraz korzystania z Internetu dla użytkowników końcowych projektu,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–"/>
            </a:pPr>
            <a:endParaRPr lang="pl-PL" sz="20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–"/>
            </a:pPr>
            <a:r>
              <a:rPr lang="pl-PL" sz="2000" smtClean="0">
                <a:latin typeface="Times New Roman" pitchFamily="18" charset="0"/>
              </a:rPr>
              <a:t>koszty operacyjne oraz koszty zatrudnienia i szkolenia pracowników JST i/lub organizacji pozarządowej zaangażowanych w projekt</a:t>
            </a:r>
          </a:p>
          <a:p>
            <a:pPr algn="just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–"/>
            </a:pPr>
            <a:endParaRPr lang="pl-PL" sz="2000" smtClean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–"/>
            </a:pPr>
            <a:r>
              <a:rPr lang="pl-PL" sz="2000" smtClean="0">
                <a:latin typeface="Times New Roman" pitchFamily="18" charset="0"/>
              </a:rPr>
              <a:t>promocja projektu na obszarze objętym projektem</a:t>
            </a:r>
          </a:p>
          <a:p>
            <a:pPr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Char char="–"/>
            </a:pPr>
            <a:endParaRPr lang="pl-PL" sz="180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450"/>
              </a:spcBef>
              <a:buClr>
                <a:srgbClr val="333399"/>
              </a:buClr>
              <a:buFont typeface="Times New Roman" pitchFamily="18" charset="0"/>
              <a:buNone/>
            </a:pPr>
            <a:endParaRPr lang="pl-PL" sz="200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pl-PL" sz="20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3162</TotalTime>
  <Words>979</Words>
  <Application>Microsoft Office PowerPoint</Application>
  <PresentationFormat>Pokaz na ekranie (4:3)</PresentationFormat>
  <Paragraphs>212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Projekt domyślny</vt:lpstr>
      <vt:lpstr>Projekt niestandardowy</vt:lpstr>
      <vt:lpstr>Slajd 1</vt:lpstr>
      <vt:lpstr>8. oś priorytetowa PO IG –  „Społeczeństwo informacyjne – zwiększanie innowacyjności gospodarki”</vt:lpstr>
      <vt:lpstr>8. oś priorytetowa PO IG</vt:lpstr>
      <vt:lpstr>Działanie 8.3 PO IG Przeciwdziałanie wykluczeniu cyfrowemu – eInclusion</vt:lpstr>
      <vt:lpstr>Działanie 8.3 PO IG –  Przeciwdziałanie wykluczeniu cyfrowemu – eInclusion</vt:lpstr>
      <vt:lpstr> </vt:lpstr>
      <vt:lpstr>Możliwości finansowania w ramach Działania 8.3: </vt:lpstr>
      <vt:lpstr> </vt:lpstr>
      <vt:lpstr>Komponenty projektu finansowane w ramach Działania 8.3: </vt:lpstr>
      <vt:lpstr>Slajd 10</vt:lpstr>
      <vt:lpstr>Slajd 11</vt:lpstr>
      <vt:lpstr>Slajd 12</vt:lpstr>
      <vt:lpstr> </vt:lpstr>
      <vt:lpstr> </vt:lpstr>
      <vt:lpstr> </vt:lpstr>
      <vt:lpstr> </vt:lpstr>
    </vt:vector>
  </TitlesOfParts>
  <Company>MRR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robert_sidorowicz</dc:creator>
  <cp:lastModifiedBy>Mariusz Dąbrowski</cp:lastModifiedBy>
  <cp:revision>264</cp:revision>
  <dcterms:created xsi:type="dcterms:W3CDTF">2007-12-17T14:25:20Z</dcterms:created>
  <dcterms:modified xsi:type="dcterms:W3CDTF">2010-07-28T10:03:06Z</dcterms:modified>
</cp:coreProperties>
</file>