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6" r:id="rId2"/>
    <p:sldId id="263" r:id="rId3"/>
    <p:sldId id="257" r:id="rId4"/>
    <p:sldId id="261" r:id="rId5"/>
    <p:sldId id="260" r:id="rId6"/>
    <p:sldId id="258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67" autoAdjust="0"/>
  </p:normalViewPr>
  <p:slideViewPr>
    <p:cSldViewPr>
      <p:cViewPr>
        <p:scale>
          <a:sx n="90" d="100"/>
          <a:sy n="90" d="100"/>
        </p:scale>
        <p:origin x="60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C0513-884F-4C25-9A22-F465551819C3}" type="datetimeFigureOut">
              <a:rPr lang="pl-PL" smtClean="0"/>
              <a:pPr/>
              <a:t>2011-07-12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59BE-6D62-41EF-B2B7-B4A07FB5A71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59BE-6D62-41EF-B2B7-B4A07FB5A71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59BE-6D62-41EF-B2B7-B4A07FB5A71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59BE-6D62-41EF-B2B7-B4A07FB5A71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D63-6EC6-4A08-9D23-36EA0072D70B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0C72-89E7-4BFC-A346-A474031A4B8E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3580-DC1B-4157-8C4C-980E802F0EDF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754-7ED4-484A-8A31-71932A94163F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8FA5-23A9-44D6-9ED8-2E022E3D1C6A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B76A-DCDA-4BCF-945B-2B6E52B311C1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E2A-674F-4E5D-BED0-67B663936D52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876A-DA38-47D5-98AC-0BEBB02DC1F1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1C8C-5A4B-46CA-9001-453979BBD558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7BD1-5767-4142-8EA6-1ABE8B6E32CA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08-5907-410B-AC11-53D7A370BB27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04E58-BB75-4011-9B38-6AD600D16E13}" type="datetime1">
              <a:rPr lang="pl-PL" smtClean="0"/>
              <a:pPr/>
              <a:t>2011-07-12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F8248-EDE4-4689-8186-2B6E82BB29B3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3789040"/>
            <a:ext cx="8136904" cy="1368152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Temat wystąpienia:</a:t>
            </a:r>
            <a:br>
              <a:rPr lang="pl-PL" sz="3200" b="1" dirty="0" smtClean="0"/>
            </a:br>
            <a:r>
              <a:rPr lang="pl-PL" sz="3200" b="1" dirty="0" smtClean="0">
                <a:solidFill>
                  <a:srgbClr val="FF0000"/>
                </a:solidFill>
              </a:rPr>
              <a:t>METODYKA PLANOWANIA STRATEGICZNEGO W REGIONIE </a:t>
            </a:r>
            <a:r>
              <a:rPr lang="pl-PL" sz="3200" b="1" dirty="0" smtClean="0"/>
              <a:t> </a:t>
            </a:r>
            <a:r>
              <a:rPr lang="pl-PL" sz="3200" b="1" dirty="0" smtClean="0">
                <a:solidFill>
                  <a:srgbClr val="FF0000"/>
                </a:solidFill>
              </a:rPr>
              <a:t>(koncepcja autorska)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4473" y="5733256"/>
            <a:ext cx="3144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err="1"/>
              <a:t>Prof.dr</a:t>
            </a:r>
            <a:r>
              <a:rPr lang="pl-PL" sz="1400" dirty="0"/>
              <a:t> hab. Tadeusz Kudłacz</a:t>
            </a:r>
          </a:p>
          <a:p>
            <a:r>
              <a:rPr lang="pl-PL" sz="1400" dirty="0"/>
              <a:t>Katedra Gospodarki Regionalnej</a:t>
            </a:r>
          </a:p>
          <a:p>
            <a:r>
              <a:rPr lang="pl-PL" sz="1400" dirty="0"/>
              <a:t>Uniwersytet Ekonomiczny w Krakowie</a:t>
            </a:r>
          </a:p>
          <a:p>
            <a:r>
              <a:rPr lang="pl-PL" sz="1400" dirty="0"/>
              <a:t>kudlaczt@uek.krakow.pl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96997"/>
            <a:ext cx="8784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TE1A234B0t00"/>
              </a:rPr>
              <a:t>KONFERENCJA: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TE1A234B0t00"/>
              </a:rPr>
              <a:t>Województwo </a:t>
            </a: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Świętokrzyskie</a:t>
            </a: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TE1A234B0t00"/>
              </a:rPr>
              <a:t> wobec wyzwań rozwojowych w świetle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TE1A234B0t00"/>
              </a:rPr>
              <a:t> Krajowej Strategii Rozwoju Regionalnego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TE1A234B0t00"/>
              </a:rPr>
              <a:t>o</a:t>
            </a: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TE1A234B0t00"/>
              </a:rPr>
              <a:t>raz strategii zintegrowanych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Kielce, 12 lipiec 2011</a:t>
            </a:r>
            <a:endParaRPr kumimoji="0" lang="pl-PL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95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638944"/>
          </a:xfrm>
        </p:spPr>
        <p:txBody>
          <a:bodyPr>
            <a:noAutofit/>
          </a:bodyPr>
          <a:lstStyle/>
          <a:p>
            <a:pPr lvl="0"/>
            <a:r>
              <a:rPr lang="pl-PL" sz="4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Założenia </a:t>
            </a:r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</a:t>
            </a:r>
            <a:r>
              <a:rPr lang="pl-PL" sz="4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aktualizacji strategii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006984"/>
            <a:ext cx="8784976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Odpowiedź na pytanie: </a:t>
            </a:r>
            <a:r>
              <a:rPr lang="pl-PL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gdzie jesteśmy?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daje diagnoza strategiczna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Ocena istniejących warunków otoczenia</a:t>
            </a:r>
            <a:endParaRPr kumimoji="0" lang="pl-P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cena spodziewanych uwarunkowań otoczenia</a:t>
            </a:r>
            <a:endParaRPr kumimoji="0" lang="pl-P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ozpoznanie prognostyczne w zakresie podstawowych parametrów rozwoju województwa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l-PL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Diagnoza strategiczna bazy ekonomicznej województwa</a:t>
            </a:r>
            <a:endParaRPr kumimoji="0" lang="pl-P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naliza SWOT</a:t>
            </a:r>
            <a:endParaRPr kumimoji="0" lang="pl-P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638944"/>
          </a:xfrm>
        </p:spPr>
        <p:txBody>
          <a:bodyPr>
            <a:noAutofit/>
          </a:bodyPr>
          <a:lstStyle/>
          <a:p>
            <a:pPr lvl="0"/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Założenia do aktualizacji strategii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564904"/>
            <a:ext cx="896448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Zarys wizji (ewentualnie wariantowo)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Uzasadnienie i konsekwencje – rozwinięcie propozycji wizji (opis)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Jakie cele muszą być zrealizowane aby osiągnąć zakładaną wizję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73150" lvl="2" indent="-3397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pl-PL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struktura celów strategicznych (ewentualnie wariantowo)</a:t>
            </a: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073150" lvl="2" indent="-3397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pl-PL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uzasadnienie proponowanych struktur</a:t>
            </a: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435100" lvl="3" indent="-330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712788" algn="l"/>
              </a:tabLst>
            </a:pPr>
            <a:r>
              <a:rPr lang="pl-P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argumentowanie wnioskami z diagnozy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435100" lvl="3" indent="-330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argumentowanie potrzebami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9552" y="1844824"/>
            <a:ext cx="6644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Odpowiedź na pytanie: </a:t>
            </a:r>
            <a:r>
              <a:rPr lang="pl-PL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gdzie chcemy być?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Nawias klamrowy zamykający 5"/>
          <p:cNvSpPr/>
          <p:nvPr/>
        </p:nvSpPr>
        <p:spPr>
          <a:xfrm>
            <a:off x="5796136" y="5661248"/>
            <a:ext cx="216024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6012160" y="5589240"/>
            <a:ext cx="2988000" cy="7831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Sformułowanie celów-hipotez do konsultacji</a:t>
            </a:r>
            <a:endParaRPr lang="pl-PL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305800" cy="578328"/>
          </a:xfrm>
        </p:spPr>
        <p:txBody>
          <a:bodyPr>
            <a:normAutofit fontScale="90000"/>
          </a:bodyPr>
          <a:lstStyle/>
          <a:p>
            <a:r>
              <a:rPr lang="pl-PL" sz="3600" b="1" i="1" dirty="0" smtClean="0"/>
              <a:t>Strategia</a:t>
            </a:r>
            <a:r>
              <a:rPr lang="pl-PL" sz="3600" b="1" dirty="0" smtClean="0"/>
              <a:t> w relacji do </a:t>
            </a:r>
            <a:r>
              <a:rPr lang="pl-PL" sz="3600" b="1" i="1" dirty="0" smtClean="0"/>
              <a:t>założeń do strategii</a:t>
            </a:r>
            <a:endParaRPr lang="pl-PL" sz="36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59024" y="1916833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361950">
              <a:buFont typeface="+mj-lt"/>
              <a:buAutoNum type="arabicPeriod"/>
            </a:pPr>
            <a:r>
              <a:rPr lang="pl-PL" sz="2400" dirty="0" smtClean="0"/>
              <a:t>Pełna struktura celów będąca wynikiem </a:t>
            </a:r>
            <a:r>
              <a:rPr lang="pl-PL" sz="2400" b="1" dirty="0" smtClean="0"/>
              <a:t>środowiskowych konsultacji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314096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pl-PL" sz="2400" dirty="0" smtClean="0"/>
              <a:t>Uzasadnienie, że jest możliwe osiągnięcie założonych celów  </a:t>
            </a:r>
          </a:p>
          <a:p>
            <a:pPr lvl="0">
              <a:tabLst>
                <a:tab pos="542925" algn="l"/>
              </a:tabLst>
            </a:pPr>
            <a:r>
              <a:rPr lang="pl-PL" sz="2400" dirty="0" smtClean="0"/>
              <a:t>	a) Misja </a:t>
            </a:r>
          </a:p>
          <a:p>
            <a:pPr lvl="2">
              <a:buFont typeface="Wingdings" pitchFamily="2" charset="2"/>
              <a:buChar char="ü"/>
            </a:pPr>
            <a:r>
              <a:rPr lang="pl-PL" sz="2400" dirty="0" smtClean="0"/>
              <a:t>struktura kierunków działań </a:t>
            </a:r>
          </a:p>
          <a:p>
            <a:pPr lvl="2">
              <a:buFont typeface="Wingdings" pitchFamily="2" charset="2"/>
              <a:buChar char="ü"/>
            </a:pPr>
            <a:r>
              <a:rPr lang="pl-PL" sz="2400" dirty="0" err="1" smtClean="0"/>
              <a:t>priorytetyzacja</a:t>
            </a:r>
            <a:r>
              <a:rPr lang="pl-PL" sz="2400" dirty="0" smtClean="0"/>
              <a:t> działań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640960" cy="578328"/>
          </a:xfrm>
        </p:spPr>
        <p:txBody>
          <a:bodyPr>
            <a:normAutofit fontScale="90000"/>
          </a:bodyPr>
          <a:lstStyle/>
          <a:p>
            <a:r>
              <a:rPr lang="pl-PL" sz="3600" b="1" i="1" dirty="0" smtClean="0"/>
              <a:t>Strategia</a:t>
            </a:r>
            <a:r>
              <a:rPr lang="pl-PL" sz="3600" b="1" dirty="0" smtClean="0"/>
              <a:t> w relacji do </a:t>
            </a:r>
            <a:r>
              <a:rPr lang="pl-PL" sz="3600" b="1" i="1" dirty="0" smtClean="0"/>
              <a:t>założeń do strategii </a:t>
            </a:r>
            <a:r>
              <a:rPr lang="pl-PL" sz="2700" b="1" i="1" dirty="0" smtClean="0">
                <a:solidFill>
                  <a:srgbClr val="FF0000"/>
                </a:solidFill>
              </a:rPr>
              <a:t>[ciąg dalszy]</a:t>
            </a:r>
            <a:endParaRPr lang="pl-PL" sz="27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9512" y="162880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pl-PL" sz="2400" dirty="0" smtClean="0"/>
              <a:t>Programy implementacji</a:t>
            </a:r>
          </a:p>
          <a:p>
            <a:pPr lvl="0"/>
            <a:r>
              <a:rPr lang="pl-PL" sz="2400" dirty="0" smtClean="0"/>
              <a:t>	a) </a:t>
            </a:r>
            <a:r>
              <a:rPr lang="pl-PL" sz="2400" dirty="0" err="1" smtClean="0"/>
              <a:t>operacjonalizacja</a:t>
            </a:r>
            <a:endParaRPr lang="pl-PL" sz="2400" dirty="0" smtClean="0"/>
          </a:p>
          <a:p>
            <a:pPr marL="1701800" lvl="3" indent="-361950">
              <a:buFont typeface="Wingdings" pitchFamily="2" charset="2"/>
              <a:buChar char="ü"/>
            </a:pPr>
            <a:r>
              <a:rPr lang="pl-PL" sz="2400" dirty="0" smtClean="0"/>
              <a:t>struktura celów operacyjnych</a:t>
            </a:r>
          </a:p>
          <a:p>
            <a:pPr marL="1701800" lvl="3" indent="-361950">
              <a:buFont typeface="Wingdings" pitchFamily="2" charset="2"/>
              <a:buChar char="ü"/>
            </a:pPr>
            <a:r>
              <a:rPr lang="pl-PL" sz="2400" dirty="0" smtClean="0"/>
              <a:t>parametryzacja celów</a:t>
            </a:r>
          </a:p>
          <a:p>
            <a:pPr marL="1701800" lvl="3" indent="-361950">
              <a:buFont typeface="Wingdings" pitchFamily="2" charset="2"/>
              <a:buChar char="ü"/>
            </a:pPr>
            <a:r>
              <a:rPr lang="pl-PL" sz="2400" dirty="0" smtClean="0"/>
              <a:t>programy operacyjne do opracowania</a:t>
            </a:r>
          </a:p>
          <a:p>
            <a:pPr marL="1701800" lvl="3" indent="-361950">
              <a:buFont typeface="Wingdings" pitchFamily="2" charset="2"/>
              <a:buChar char="ü"/>
            </a:pPr>
            <a:endParaRPr lang="pl-PL" sz="2400" dirty="0" smtClean="0"/>
          </a:p>
          <a:p>
            <a:pPr marL="1371600" lvl="2" indent="-457200">
              <a:buFont typeface="+mj-lt"/>
              <a:buAutoNum type="alphaLcParenR" startAt="2"/>
            </a:pPr>
            <a:r>
              <a:rPr lang="pl-PL" sz="2400" dirty="0" smtClean="0"/>
              <a:t>instytucjonalno-organizacyjne zabezpieczenie procesu wdrażania</a:t>
            </a:r>
          </a:p>
          <a:p>
            <a:pPr marL="1371600" lvl="2" indent="-457200">
              <a:buFont typeface="+mj-lt"/>
              <a:buAutoNum type="alphaLcParenR" startAt="2"/>
            </a:pPr>
            <a:endParaRPr lang="pl-PL" sz="2400" dirty="0" smtClean="0"/>
          </a:p>
          <a:p>
            <a:pPr marL="1371600" lvl="2" indent="-457200">
              <a:buFont typeface="+mj-lt"/>
              <a:buAutoNum type="alphaLcParenR" startAt="2"/>
            </a:pPr>
            <a:r>
              <a:rPr lang="pl-PL" sz="2400" dirty="0" smtClean="0"/>
              <a:t>organizacja monitoringu i oceny</a:t>
            </a:r>
          </a:p>
          <a:p>
            <a:pPr marL="1371600" lvl="2" indent="-457200">
              <a:buFont typeface="+mj-lt"/>
              <a:buAutoNum type="alphaLcParenR" startAt="2"/>
            </a:pPr>
            <a:endParaRPr lang="pl-PL" sz="2400" dirty="0" smtClean="0"/>
          </a:p>
          <a:p>
            <a:pPr marL="1371600" lvl="2" indent="-457200">
              <a:buFont typeface="+mj-lt"/>
              <a:buAutoNum type="alphaLcParenR" startAt="2"/>
            </a:pPr>
            <a:r>
              <a:rPr lang="pl-PL" sz="2400" dirty="0" smtClean="0"/>
              <a:t>potencjalne zagrożenia w realizacji strategii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305800" cy="1143000"/>
          </a:xfrm>
        </p:spPr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4473" y="5733256"/>
            <a:ext cx="3144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err="1"/>
              <a:t>Prof.dr</a:t>
            </a:r>
            <a:r>
              <a:rPr lang="pl-PL" sz="1400" dirty="0"/>
              <a:t> hab. Tadeusz Kudłacz</a:t>
            </a:r>
          </a:p>
          <a:p>
            <a:r>
              <a:rPr lang="pl-PL" sz="1400" dirty="0"/>
              <a:t>Katedra Gospodarki Regionalnej</a:t>
            </a:r>
          </a:p>
          <a:p>
            <a:r>
              <a:rPr lang="pl-PL" sz="1400" dirty="0"/>
              <a:t>Uniwersytet Ekonomiczny w Krakowie</a:t>
            </a:r>
          </a:p>
          <a:p>
            <a:r>
              <a:rPr lang="pl-PL" sz="1400" dirty="0"/>
              <a:t>kudlaczt@uek.krakow.pl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115212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METODYKA PLANOWANIA STRATEGICZNEGO W REGIONIE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328498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sz="2400" dirty="0" smtClean="0"/>
              <a:t>Czym </a:t>
            </a:r>
            <a:r>
              <a:rPr lang="pl-PL" sz="2400" dirty="0"/>
              <a:t>jest strategia rozwoju </a:t>
            </a:r>
            <a:r>
              <a:rPr lang="pl-PL" sz="2400" dirty="0" smtClean="0"/>
              <a:t>regionu?</a:t>
            </a:r>
          </a:p>
          <a:p>
            <a:pPr marL="457200" lvl="0" indent="-457200">
              <a:buFont typeface="+mj-lt"/>
              <a:buAutoNum type="arabicPeriod"/>
            </a:pPr>
            <a:endParaRPr lang="pl-PL" sz="2400" dirty="0"/>
          </a:p>
          <a:p>
            <a:pPr marL="457200" lvl="0" indent="-457200">
              <a:buFont typeface="+mj-lt"/>
              <a:buAutoNum type="arabicPeriod"/>
            </a:pPr>
            <a:r>
              <a:rPr lang="pl-PL" sz="2400" dirty="0"/>
              <a:t>Proces budowy strategii rozwoju regionu </a:t>
            </a:r>
            <a:r>
              <a:rPr lang="pl-PL" sz="2400" dirty="0" smtClean="0"/>
              <a:t>- główne etapy</a:t>
            </a:r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95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431032"/>
          </a:xfrm>
        </p:spPr>
        <p:txBody>
          <a:bodyPr>
            <a:normAutofit fontScale="90000"/>
          </a:bodyPr>
          <a:lstStyle/>
          <a:p>
            <a:pPr lvl="0"/>
            <a:r>
              <a:rPr lang="pl-PL" b="1" dirty="0" smtClean="0"/>
              <a:t>Czym jest strategia rozwoju regionalnego?</a:t>
            </a:r>
            <a:endParaRPr lang="pl-PL" b="1" dirty="0"/>
          </a:p>
        </p:txBody>
      </p:sp>
      <p:sp>
        <p:nvSpPr>
          <p:cNvPr id="5" name="Prostokąt 4"/>
          <p:cNvSpPr/>
          <p:nvPr/>
        </p:nvSpPr>
        <p:spPr>
          <a:xfrm>
            <a:off x="467544" y="22048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sz="2400" dirty="0" smtClean="0"/>
              <a:t>Spojrzeniem </a:t>
            </a:r>
            <a:r>
              <a:rPr lang="pl-PL" sz="2400" dirty="0"/>
              <a:t>w </a:t>
            </a:r>
            <a:r>
              <a:rPr lang="pl-PL" sz="2400" dirty="0" smtClean="0"/>
              <a:t>przyszłość i wyobrażeniem przyszłości</a:t>
            </a:r>
          </a:p>
        </p:txBody>
      </p:sp>
      <p:sp>
        <p:nvSpPr>
          <p:cNvPr id="2" name="Prostokąt 1"/>
          <p:cNvSpPr/>
          <p:nvPr/>
        </p:nvSpPr>
        <p:spPr>
          <a:xfrm>
            <a:off x="323528" y="515719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dirty="0" smtClean="0"/>
              <a:t>2. Zapisem jednego z dwóch mechanizmów regulacji procesów 	rozwoju regionu</a:t>
            </a:r>
          </a:p>
        </p:txBody>
      </p:sp>
      <p:sp>
        <p:nvSpPr>
          <p:cNvPr id="3" name="Prostokąt 2"/>
          <p:cNvSpPr/>
          <p:nvPr/>
        </p:nvSpPr>
        <p:spPr>
          <a:xfrm>
            <a:off x="683568" y="3356992"/>
            <a:ext cx="813690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sz="2000" dirty="0" smtClean="0"/>
              <a:t>b) Spojrzeniem w przyszłość przy </a:t>
            </a:r>
            <a:r>
              <a:rPr lang="pl-PL" sz="2000" b="1" dirty="0" smtClean="0"/>
              <a:t>obecnym poziomie wiedzy: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o tym, co chcemy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o tym, w jakich warunkach przyjdzie nam osiągać to co </a:t>
            </a:r>
            <a:r>
              <a:rPr lang="pl-PL" sz="2000" dirty="0" smtClean="0"/>
              <a:t>chcemy</a:t>
            </a:r>
            <a:endParaRPr lang="pl-PL" sz="2000" dirty="0"/>
          </a:p>
        </p:txBody>
      </p:sp>
      <p:sp>
        <p:nvSpPr>
          <p:cNvPr id="6" name="Prostokąt 5"/>
          <p:cNvSpPr/>
          <p:nvPr/>
        </p:nvSpPr>
        <p:spPr>
          <a:xfrm>
            <a:off x="683568" y="2780928"/>
            <a:ext cx="8303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000" dirty="0" smtClean="0"/>
              <a:t>a) Rozważania o przyszłości są zawsze jedynie </a:t>
            </a:r>
            <a:r>
              <a:rPr lang="pl-PL" sz="2000" b="1" dirty="0" smtClean="0"/>
              <a:t>hipotezą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846322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792162"/>
          </a:xfrm>
        </p:spPr>
        <p:txBody>
          <a:bodyPr/>
          <a:lstStyle/>
          <a:p>
            <a:pPr eaLnBrk="1" hangingPunct="1"/>
            <a:r>
              <a:rPr lang="pl-PL" sz="2400" b="1" dirty="0" smtClean="0"/>
              <a:t>Dwa </a:t>
            </a:r>
            <a:r>
              <a:rPr lang="pl-PL" sz="2800" b="1" dirty="0" smtClean="0"/>
              <a:t>mechanizmy</a:t>
            </a:r>
            <a:r>
              <a:rPr lang="pl-PL" sz="2400" b="1" dirty="0" smtClean="0"/>
              <a:t> regulacji procesów rozwoju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059113" y="1125538"/>
            <a:ext cx="3097212" cy="574675"/>
          </a:xfrm>
          <a:prstGeom prst="round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 b="1"/>
              <a:t>POTENCJAŁ ROZWOJOWY REGIONU</a:t>
            </a:r>
            <a:endParaRPr lang="pl-PL" sz="16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2133600"/>
            <a:ext cx="2089150" cy="647700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 dirty="0"/>
              <a:t>Potencjał rynkowy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084888" y="2133600"/>
            <a:ext cx="2090737" cy="647700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/>
              <a:t>Potencjał nierynkowy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23850" y="3213100"/>
            <a:ext cx="2016125" cy="1081088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l-PL" sz="1600" dirty="0" smtClean="0"/>
          </a:p>
          <a:p>
            <a:pPr algn="ctr" eaLnBrk="1" hangingPunct="1"/>
            <a:r>
              <a:rPr lang="pl-PL" sz="1600" dirty="0" smtClean="0"/>
              <a:t>Regulacyjne </a:t>
            </a:r>
            <a:r>
              <a:rPr lang="pl-PL" sz="1600" dirty="0"/>
              <a:t>funkcje rynku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627313" y="3213100"/>
            <a:ext cx="2105025" cy="1081088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 dirty="0"/>
              <a:t>Regulacyjne funkcje mechanizmu interwencyjnego (polityka rozwoju)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084888" y="3213100"/>
            <a:ext cx="2105025" cy="1081088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/>
              <a:t>Regulacyjne funkcje mechanizmu interwencyjnego (polityka rozwoju)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2555875" y="4797425"/>
            <a:ext cx="2089150" cy="647700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 dirty="0"/>
              <a:t>Funkcja korygująca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6084888" y="4797425"/>
            <a:ext cx="2089150" cy="647700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/>
              <a:t>Funkcja uzupełniająca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4356100" y="5876925"/>
            <a:ext cx="2089150" cy="647700"/>
          </a:xfrm>
          <a:prstGeom prst="round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sz="1600" b="1"/>
              <a:t>Polityka rozwoju</a:t>
            </a:r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 flipH="1">
            <a:off x="3276600" y="1700213"/>
            <a:ext cx="1366838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4643438" y="1700213"/>
            <a:ext cx="1441450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H="1">
            <a:off x="1331913" y="2781300"/>
            <a:ext cx="9366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>
            <a:off x="2268538" y="2781300"/>
            <a:ext cx="9350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3563938" y="4292600"/>
            <a:ext cx="0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>
            <a:off x="7235825" y="4292600"/>
            <a:ext cx="0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8" name="Line 21"/>
          <p:cNvSpPr>
            <a:spLocks noChangeShapeType="1"/>
          </p:cNvSpPr>
          <p:nvPr/>
        </p:nvSpPr>
        <p:spPr bwMode="auto">
          <a:xfrm>
            <a:off x="7164388" y="278130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9" name="Line 22"/>
          <p:cNvSpPr>
            <a:spLocks noChangeShapeType="1"/>
          </p:cNvSpPr>
          <p:nvPr/>
        </p:nvSpPr>
        <p:spPr bwMode="auto">
          <a:xfrm>
            <a:off x="3707904" y="5445223"/>
            <a:ext cx="1727696" cy="43170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 flipH="1">
            <a:off x="5435600" y="5445223"/>
            <a:ext cx="1656680" cy="43170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336188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3600" b="1" dirty="0" smtClean="0"/>
              <a:t>Czym jest strategia rozwoju regionalnego?</a:t>
            </a:r>
            <a:br>
              <a:rPr lang="pl-PL" sz="3600" b="1" dirty="0" smtClean="0"/>
            </a:br>
            <a:r>
              <a:rPr lang="pl-PL" sz="2700" b="1" dirty="0" smtClean="0">
                <a:solidFill>
                  <a:srgbClr val="FF0000"/>
                </a:solidFill>
              </a:rPr>
              <a:t>Ciąg dalszy odpowiedzi</a:t>
            </a:r>
            <a:endParaRPr lang="pl-PL" sz="2700" b="1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5536" y="1772816"/>
            <a:ext cx="84249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400" dirty="0" smtClean="0"/>
              <a:t>1. Spojrzeniem </a:t>
            </a:r>
            <a:r>
              <a:rPr lang="pl-PL" sz="2400" dirty="0"/>
              <a:t>w </a:t>
            </a:r>
            <a:r>
              <a:rPr lang="pl-PL" sz="2400" dirty="0" smtClean="0"/>
              <a:t>przyszłość i wyobrażeniem przyszłości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pl-PL" sz="2200" dirty="0" smtClean="0"/>
              <a:t>Rozważania o przyszłości zawsze są jedynie </a:t>
            </a:r>
            <a:r>
              <a:rPr lang="pl-PL" sz="2200" b="1" dirty="0" smtClean="0"/>
              <a:t>hipotezą</a:t>
            </a:r>
            <a:endParaRPr lang="pl-PL" sz="2200" b="1" dirty="0"/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pl-PL" sz="2200" dirty="0" smtClean="0"/>
              <a:t>Spojrzeniem w przyszłość </a:t>
            </a:r>
            <a:r>
              <a:rPr lang="pl-PL" sz="2200" b="1" dirty="0" smtClean="0"/>
              <a:t>przy obecnym poziomie wiedzy</a:t>
            </a:r>
          </a:p>
          <a:p>
            <a:pPr lvl="0"/>
            <a:r>
              <a:rPr lang="pl-PL" sz="2400" dirty="0" smtClean="0"/>
              <a:t>2. Zapisem jednego z dwóch </a:t>
            </a:r>
            <a:r>
              <a:rPr lang="pl-PL" sz="2400" b="1" dirty="0" smtClean="0"/>
              <a:t>mechanizmów regulacji 	procesów rozwoju regionu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4869160"/>
            <a:ext cx="7311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3. </a:t>
            </a:r>
            <a:r>
              <a:rPr lang="pl-PL" sz="2400" b="1" dirty="0" smtClean="0">
                <a:solidFill>
                  <a:srgbClr val="FF0000"/>
                </a:solidFill>
              </a:rPr>
              <a:t>Dwa modele polityki rozwoju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899592" y="5373216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/>
              <a:t>a) Polityka </a:t>
            </a:r>
            <a:r>
              <a:rPr lang="pl-PL" sz="2200" dirty="0" smtClean="0"/>
              <a:t>jako </a:t>
            </a:r>
            <a:r>
              <a:rPr lang="pl-PL" sz="2200" dirty="0" smtClean="0"/>
              <a:t>mechanizm interwencji nadążającej</a:t>
            </a:r>
            <a:endParaRPr lang="pl-PL" sz="2200" dirty="0"/>
          </a:p>
        </p:txBody>
      </p:sp>
      <p:sp>
        <p:nvSpPr>
          <p:cNvPr id="11" name="Prostokąt 10"/>
          <p:cNvSpPr/>
          <p:nvPr/>
        </p:nvSpPr>
        <p:spPr>
          <a:xfrm>
            <a:off x="827584" y="6021288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/>
              <a:t>b) </a:t>
            </a:r>
            <a:r>
              <a:rPr lang="pl-PL" sz="2200" smtClean="0"/>
              <a:t>Polityka </a:t>
            </a:r>
            <a:r>
              <a:rPr lang="pl-PL" sz="2200" smtClean="0"/>
              <a:t>jako </a:t>
            </a:r>
            <a:r>
              <a:rPr lang="pl-PL" sz="2200" dirty="0" smtClean="0"/>
              <a:t>mechanizm interwencji antycypującej</a:t>
            </a:r>
            <a:endParaRPr lang="pl-PL" sz="2200" dirty="0"/>
          </a:p>
        </p:txBody>
      </p:sp>
      <p:sp>
        <p:nvSpPr>
          <p:cNvPr id="12" name="Nawias otwierający 11"/>
          <p:cNvSpPr/>
          <p:nvPr/>
        </p:nvSpPr>
        <p:spPr>
          <a:xfrm>
            <a:off x="395536" y="1844824"/>
            <a:ext cx="360040" cy="2232248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Nawias zamykający 12"/>
          <p:cNvSpPr/>
          <p:nvPr/>
        </p:nvSpPr>
        <p:spPr>
          <a:xfrm>
            <a:off x="8460432" y="1772816"/>
            <a:ext cx="360040" cy="2304256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835977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Metodyka planowania strategicznego w </a:t>
            </a:r>
            <a:r>
              <a:rPr lang="pl-PL" sz="3600" b="1" dirty="0" smtClean="0"/>
              <a:t>regionie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		</a:t>
            </a:r>
            <a:r>
              <a:rPr lang="pl-PL" sz="2700" b="1" dirty="0" smtClean="0">
                <a:solidFill>
                  <a:srgbClr val="FF0000"/>
                </a:solidFill>
              </a:rPr>
              <a:t>ciąg dalszy rozważań</a:t>
            </a:r>
            <a:endParaRPr lang="pl-PL" sz="2700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5536" y="206084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l-PL" sz="2400" dirty="0" smtClean="0"/>
              <a:t>1. Czym </a:t>
            </a:r>
            <a:r>
              <a:rPr lang="pl-PL" sz="2400" dirty="0"/>
              <a:t>jest strategia rozwoju </a:t>
            </a:r>
            <a:r>
              <a:rPr lang="pl-PL" sz="2400" dirty="0" smtClean="0"/>
              <a:t>regionalnego?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395536" y="2924944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l-PL" sz="2400" b="1" dirty="0" smtClean="0">
                <a:solidFill>
                  <a:srgbClr val="FF0000"/>
                </a:solidFill>
              </a:rPr>
              <a:t>2. Proces  budowy strategii rozwoju regionu</a:t>
            </a:r>
          </a:p>
        </p:txBody>
      </p:sp>
      <p:sp>
        <p:nvSpPr>
          <p:cNvPr id="3" name="Prostokąt 2"/>
          <p:cNvSpPr/>
          <p:nvPr/>
        </p:nvSpPr>
        <p:spPr>
          <a:xfrm>
            <a:off x="755576" y="4941168"/>
            <a:ext cx="8224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c) Etap konkretyzowania ustaleń do strategii wraz z 	rozwinięciem części finansowo-wdrożeniowej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827584" y="3645024"/>
            <a:ext cx="3513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smtClean="0"/>
              <a:t>a) Etap założeń do strategii</a:t>
            </a:r>
            <a:endParaRPr lang="pl-PL" sz="2400" dirty="0"/>
          </a:p>
        </p:txBody>
      </p:sp>
      <p:sp>
        <p:nvSpPr>
          <p:cNvPr id="7" name="Prostokąt 6"/>
          <p:cNvSpPr/>
          <p:nvPr/>
        </p:nvSpPr>
        <p:spPr>
          <a:xfrm>
            <a:off x="827584" y="4221088"/>
            <a:ext cx="3912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400" dirty="0" smtClean="0"/>
              <a:t>b) Etap konsultacji i negocjacji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508551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Etap założeń do aktualizacji strategii</a:t>
            </a:r>
            <a:endParaRPr lang="pl-PL" sz="3600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3040" y="1556792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Istota</a:t>
            </a:r>
            <a:r>
              <a:rPr kumimoji="0" lang="pl-PL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założeń do strategii w relacji do w pełni rozwiniętej strategii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3040" y="2620943"/>
            <a:ext cx="86409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pl-PL" sz="2200" dirty="0" smtClean="0"/>
              <a:t>1. Założenia są pewną hipotezą wyjściową do konsultacji i negocjacji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539552" y="3429000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pl-PL" sz="2200" dirty="0" smtClean="0"/>
              <a:t>2. Strategia jest długofalowym programem rozwoju województwa mającym szanse realizacji zakładanych celów, satysfakcjonujących jak najszerszy układ partnerski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539552" y="5013176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pl-PL" sz="2200" dirty="0" smtClean="0"/>
              <a:t>3. W swej wersji finalnej, strategia jest potwierdzonym odpowiednią uchwałą władzy samorządowej, zobowiązaniem do tworzenia warunków urzeczywistniających zakładane cele</a:t>
            </a:r>
            <a:endParaRPr lang="pl-PL" sz="2200" dirty="0" smtClean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4852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Etap założeń do aktualizacji strategii</a:t>
            </a:r>
            <a:endParaRPr lang="pl-PL" sz="4000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3040" y="2132856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Cel główny założeń: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3212976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pl-PL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Merytoryczna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 </a:t>
            </a:r>
            <a:r>
              <a:rPr kumimoji="0" lang="pl-PL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organizacyjna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podstawa do przygotowania 	strategii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3040" y="4581128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Podstawa do konsultacji środowiskowych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4852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710952"/>
          </a:xfrm>
        </p:spPr>
        <p:txBody>
          <a:bodyPr>
            <a:noAutofit/>
          </a:bodyPr>
          <a:lstStyle/>
          <a:p>
            <a:pPr lvl="0"/>
            <a:r>
              <a:rPr lang="pl-PL" sz="4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Problemy do ujęcia w ramach założeń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8248-EDE4-4689-8186-2B6E82BB29B3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2132856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Przesłanki przystąpienia do prac nad strategią (aktualizacją)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2852936"/>
            <a:ext cx="646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Odpowiedź na pytanie: </a:t>
            </a:r>
            <a:r>
              <a:rPr lang="pl-PL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gdzie jesteśmy?</a:t>
            </a:r>
          </a:p>
        </p:txBody>
      </p:sp>
      <p:sp>
        <p:nvSpPr>
          <p:cNvPr id="6" name="Prostokąt 5"/>
          <p:cNvSpPr/>
          <p:nvPr/>
        </p:nvSpPr>
        <p:spPr>
          <a:xfrm>
            <a:off x="395536" y="3717032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Odpowiedź na pytanie: </a:t>
            </a:r>
            <a:r>
              <a:rPr lang="pl-PL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gdzie chcemy być?</a:t>
            </a:r>
          </a:p>
        </p:txBody>
      </p:sp>
      <p:sp>
        <p:nvSpPr>
          <p:cNvPr id="7" name="Prostokąt 6"/>
          <p:cNvSpPr/>
          <p:nvPr/>
        </p:nvSpPr>
        <p:spPr>
          <a:xfrm>
            <a:off x="395536" y="44371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Organizacja prac nad strategią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</TotalTime>
  <Words>544</Words>
  <Application>Microsoft Office PowerPoint</Application>
  <PresentationFormat>Pokaz na ekranie (4:3)</PresentationFormat>
  <Paragraphs>121</Paragraphs>
  <Slides>14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Przepływ</vt:lpstr>
      <vt:lpstr>Temat wystąpienia: METODYKA PLANOWANIA STRATEGICZNEGO W REGIONIE  (koncepcja autorska)</vt:lpstr>
      <vt:lpstr>METODYKA PLANOWANIA STRATEGICZNEGO W REGIONIE</vt:lpstr>
      <vt:lpstr>Czym jest strategia rozwoju regionalnego?</vt:lpstr>
      <vt:lpstr>Dwa mechanizmy regulacji procesów rozwoju</vt:lpstr>
      <vt:lpstr>Czym jest strategia rozwoju regionalnego? Ciąg dalszy odpowiedzi</vt:lpstr>
      <vt:lpstr>Metodyka planowania strategicznego w regionie   ciąg dalszy rozważań</vt:lpstr>
      <vt:lpstr>Etap założeń do aktualizacji strategii</vt:lpstr>
      <vt:lpstr>Etap założeń do aktualizacji strategii</vt:lpstr>
      <vt:lpstr>Problemy do ujęcia w ramach założeń</vt:lpstr>
      <vt:lpstr>Założenia do aktualizacji strategii</vt:lpstr>
      <vt:lpstr>Założenia do aktualizacji strategii</vt:lpstr>
      <vt:lpstr>Strategia w relacji do założeń do strategii</vt:lpstr>
      <vt:lpstr>Strategia w relacji do założeń do strategii [ciąg dalszy]</vt:lpstr>
      <vt:lpstr>Dziękuję za uwagę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Metodyka planowania strategicznego w regionie – koncepcja autorska</dc:title>
  <dc:creator>Your User Name</dc:creator>
  <cp:lastModifiedBy>City Core</cp:lastModifiedBy>
  <cp:revision>23</cp:revision>
  <dcterms:created xsi:type="dcterms:W3CDTF">2011-07-09T10:48:47Z</dcterms:created>
  <dcterms:modified xsi:type="dcterms:W3CDTF">2011-07-12T07:54:22Z</dcterms:modified>
</cp:coreProperties>
</file>