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4" r:id="rId2"/>
    <p:sldId id="381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3" r:id="rId11"/>
    <p:sldId id="402" r:id="rId12"/>
    <p:sldId id="400" r:id="rId13"/>
    <p:sldId id="404" r:id="rId14"/>
    <p:sldId id="405" r:id="rId15"/>
    <p:sldId id="406" r:id="rId16"/>
    <p:sldId id="407" r:id="rId17"/>
  </p:sldIdLst>
  <p:sldSz cx="9144000" cy="6858000" type="screen4x3"/>
  <p:notesSz cx="6808788" cy="98234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Franklin Gothic Dem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  <a:srgbClr val="000064"/>
    <a:srgbClr val="969696"/>
    <a:srgbClr val="4D4D4D"/>
    <a:srgbClr val="B2B2B2"/>
    <a:srgbClr val="FF0000"/>
    <a:srgbClr val="F8FE02"/>
    <a:srgbClr val="FF9900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9808" autoAdjust="0"/>
  </p:normalViewPr>
  <p:slideViewPr>
    <p:cSldViewPr>
      <p:cViewPr varScale="1">
        <p:scale>
          <a:sx n="66" d="100"/>
          <a:sy n="66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pl-PL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37" y="0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pl-PL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0572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pl-PL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37" y="9330572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47963533-EA9E-4198-A69E-1ADB5E4236AA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13" y="0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36600"/>
            <a:ext cx="4910138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39" y="4666139"/>
            <a:ext cx="4993111" cy="4420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2277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13" y="9332277"/>
            <a:ext cx="2950475" cy="49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83E9E028-96F4-466F-9D15-3C366ACE328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F7365-3F67-4302-992A-89B6636F6C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CFEDA-6E26-4A4B-A7BB-4E4EFAEA45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00850" y="76200"/>
            <a:ext cx="2190750" cy="63246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419850" cy="63246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7D199-7757-4AE0-ADD3-ECA2DA7425D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20D0C-0C05-413A-934D-F7920D5B30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B8C9E-7E1F-440E-A60E-C0F9326D65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55497-C167-4A57-8D59-0B64BBC0F03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4FFC3-4A9E-432A-BFF1-102D7C4EA0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1F475-9A6E-49A2-A522-699C448B6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876CD-5FB5-4659-A0AD-0A7C679929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D29B5-F2F7-4B7B-8091-F27AA23060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1A8B4-20A3-4266-8596-FDA06313AC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71A675E6-369E-4411-9C32-9533935186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6" name="Rectangle 8"/>
          <p:cNvSpPr>
            <a:spLocks noChangeArrowheads="1"/>
          </p:cNvSpPr>
          <p:nvPr/>
        </p:nvSpPr>
        <p:spPr bwMode="auto">
          <a:xfrm>
            <a:off x="539552" y="909603"/>
            <a:ext cx="8172908" cy="76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l-PL" sz="36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Monitorowanie rozwoju województwa – wyzwania w perspektywie finansowej 2014-2020</a:t>
            </a:r>
            <a:endParaRPr lang="pl-PL" sz="36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sp>
        <p:nvSpPr>
          <p:cNvPr id="273439" name="Line 31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73440" name="Rectangle 32"/>
          <p:cNvSpPr>
            <a:spLocks noChangeArrowheads="1"/>
          </p:cNvSpPr>
          <p:nvPr/>
        </p:nvSpPr>
        <p:spPr bwMode="auto">
          <a:xfrm>
            <a:off x="-508" y="6588000"/>
            <a:ext cx="9144000" cy="270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73552" name="Rectangle 144"/>
          <p:cNvSpPr>
            <a:spLocks noChangeArrowheads="1"/>
          </p:cNvSpPr>
          <p:nvPr/>
        </p:nvSpPr>
        <p:spPr bwMode="auto">
          <a:xfrm>
            <a:off x="266700" y="3249613"/>
            <a:ext cx="86106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pl-PL" sz="2400" dirty="0">
                <a:solidFill>
                  <a:srgbClr val="000032"/>
                </a:solidFill>
                <a:effectLst/>
                <a:latin typeface="Calibri" pitchFamily="34" charset="0"/>
              </a:rPr>
              <a:t>dr 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hab. Wojciech </a:t>
            </a:r>
            <a:r>
              <a:rPr lang="pl-PL" sz="2400" dirty="0" err="1">
                <a:solidFill>
                  <a:srgbClr val="000032"/>
                </a:solidFill>
                <a:effectLst/>
                <a:latin typeface="Calibri" pitchFamily="34" charset="0"/>
              </a:rPr>
              <a:t>Dziemianowicz</a:t>
            </a:r>
            <a:endParaRPr lang="en-GB" sz="2400" dirty="0">
              <a:solidFill>
                <a:srgbClr val="000032"/>
              </a:solidFill>
              <a:effectLst/>
              <a:latin typeface="Calibri" pitchFamily="34" charset="0"/>
              <a:hlinkClick r:id="rId2" action="ppaction://hlinksldjump"/>
            </a:endParaRPr>
          </a:p>
        </p:txBody>
      </p:sp>
      <p:sp>
        <p:nvSpPr>
          <p:cNvPr id="273553" name="Text Box 145"/>
          <p:cNvSpPr txBox="1">
            <a:spLocks noChangeArrowheads="1"/>
          </p:cNvSpPr>
          <p:nvPr/>
        </p:nvSpPr>
        <p:spPr bwMode="auto">
          <a:xfrm>
            <a:off x="3671900" y="6572381"/>
            <a:ext cx="185076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effectLst/>
                <a:latin typeface="Calibri" pitchFamily="34" charset="0"/>
              </a:rPr>
              <a:t>Kielce, 16 listopada 2011 r.</a:t>
            </a:r>
            <a:endParaRPr lang="pl-PL" sz="1200" b="0" dirty="0">
              <a:effectLst/>
              <a:latin typeface="Calibri" pitchFamily="34" charset="0"/>
            </a:endParaRPr>
          </a:p>
        </p:txBody>
      </p:sp>
      <p:pic>
        <p:nvPicPr>
          <p:cNvPr id="8" name="Obraz 7" descr="00 Geoprofit czarny z siatką do raportów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68714" y="6259896"/>
            <a:ext cx="1716111" cy="199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40668"/>
            <a:ext cx="90717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STRATEGII ROZWOJU WOJEWÓDZTWA</a:t>
            </a:r>
          </a:p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…początkowe doświadczenia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79388" y="1671186"/>
            <a:ext cx="882015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„Słaba” pozycja monitoringu w strategiach województw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służył aktualizacji strategii,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nie zmianom działania samorządu i wywołaniu bardziej efektywnego sposobu realizacji obowiązującej strategii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Raporty z realizacji strategii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nie były i nie są opracowywane co roku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. Przyjęto raczej metodę opracowywania raportów w połowie i na końcu okresu obowiązywania strategii. W niektórych przypadkach raporty opracowywane były co dwa lata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40668"/>
            <a:ext cx="9071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STRATEGII ROZWOJU WOJEWÓDZTWA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1052736"/>
            <a:ext cx="899953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Tego typu raporty, ze względu na bardzo słabe systemy zbierania danych o działaniach podejmowanych na rzecz realizacji strategii opierają się na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danych statystycznych 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lub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na prostych zerojedynkowych wskaźnikach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Istniejące bazy danych o działaniach na rzecz realizacji strategii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uniemożliwiały pogłębione wnioskowanie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na temat rzeczywistego poziomu realizacji strategii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Konsekwencją takiego stanu rzeczy są rekomendacje umieszczane w Raportach dotyczące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rozbudowy i uszczelniania systemów monitoringu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- tak o zakres zbieranych danych, jak i o organizacje biorące w nim udział</a:t>
            </a:r>
            <a:endParaRPr lang="pl-PL" sz="2800" b="0" i="1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493570" y="-3222"/>
            <a:ext cx="25791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DO CZEGO ZMIERZAMY…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04664"/>
            <a:ext cx="9071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RAPORTY Z REALIZACJI STRATEGII…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341313" y="1232756"/>
            <a:ext cx="8459787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Dokument informacyjny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Dokument promocyjny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Ocena polityki rozwoju konkretnego zarządu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Ocena działalności poszczególnych departamentów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Ocena działalności poszczególnych instytucji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Argumenty dla forsowania różnych celów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Pole dyskusji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Narzędzie krytyki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...jakość, kwalifikacje, współpraca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493570" y="-3222"/>
            <a:ext cx="25791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DO CZEGO ZMIERZAMY…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04664"/>
            <a:ext cx="9071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…ALE NAJPIERW STRATEGIA…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341313" y="1316372"/>
            <a:ext cx="8459787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Logiczny układ celów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Uszczegółowienie: cele – </a:t>
            </a:r>
            <a:r>
              <a:rPr lang="pl-PL" sz="28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cele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II rzędu – cele III rzędu – działania (grupy potencjalnych projektów)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zapisany w Strategii (instytucje)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System realizacji Strategii uwzględniający monitoring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Strategia traktowana jako narzędzie zarządzania, nie jako „półkownik”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Świadomość realizacji Strategii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493570" y="-3222"/>
            <a:ext cx="25791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DO CZEGO ZMIERZAMY…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04664"/>
            <a:ext cx="90717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…BY BYŁO CO NAJMNIEJ TAK JAK NA WARMII I MAZURACH…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7529" y="1791394"/>
            <a:ext cx="9070975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Raport VII - 315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stron; VIII – 209; X – 84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914400" lvl="1" indent="-457200">
              <a:spcAft>
                <a:spcPts val="1200"/>
              </a:spcAft>
              <a:buFontTx/>
              <a:buChar char="•"/>
            </a:pP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analiza </a:t>
            </a:r>
            <a:r>
              <a:rPr lang="pl-PL" sz="2800" dirty="0">
                <a:solidFill>
                  <a:srgbClr val="000032"/>
                </a:solidFill>
                <a:effectLst/>
                <a:latin typeface="Calibri" pitchFamily="34" charset="0"/>
              </a:rPr>
              <a:t>wskaźnikowa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23/10/8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914400" lvl="1" indent="-457200">
              <a:spcAft>
                <a:spcPts val="1200"/>
              </a:spcAft>
              <a:buFontTx/>
              <a:buChar char="•"/>
            </a:pPr>
            <a:r>
              <a:rPr lang="pl-PL" sz="2800" dirty="0">
                <a:solidFill>
                  <a:srgbClr val="000032"/>
                </a:solidFill>
                <a:effectLst/>
                <a:latin typeface="Calibri" pitchFamily="34" charset="0"/>
              </a:rPr>
              <a:t>realizacja celów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159/50/54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914400" lvl="1" indent="-457200">
              <a:spcAft>
                <a:spcPts val="1200"/>
              </a:spcAft>
              <a:buFontTx/>
              <a:buChar char="•"/>
            </a:pPr>
            <a:r>
              <a:rPr lang="pl-PL" sz="2800" dirty="0">
                <a:solidFill>
                  <a:srgbClr val="000032"/>
                </a:solidFill>
                <a:effectLst/>
                <a:latin typeface="Calibri" pitchFamily="34" charset="0"/>
              </a:rPr>
              <a:t>podsumowanie i wnioski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7/5/6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914400" lvl="1" indent="-457200">
              <a:spcAft>
                <a:spcPts val="1200"/>
              </a:spcAft>
              <a:buFontTx/>
              <a:buChar char="•"/>
            </a:pPr>
            <a:r>
              <a:rPr lang="pl-PL" sz="2800" dirty="0">
                <a:solidFill>
                  <a:srgbClr val="000032"/>
                </a:solidFill>
                <a:effectLst/>
                <a:latin typeface="Calibri" pitchFamily="34" charset="0"/>
              </a:rPr>
              <a:t>synteza sytuacji społeczno-gospodarczej (zał.)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55/78/0</a:t>
            </a:r>
            <a:endParaRPr lang="pl-PL" sz="28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914400" lvl="1" indent="-457200">
              <a:spcAft>
                <a:spcPts val="1200"/>
              </a:spcAft>
              <a:buFontTx/>
              <a:buChar char="•"/>
            </a:pPr>
            <a:r>
              <a:rPr lang="pl-PL" sz="2800" dirty="0">
                <a:solidFill>
                  <a:srgbClr val="000032"/>
                </a:solidFill>
                <a:effectLst/>
                <a:latin typeface="Calibri" pitchFamily="34" charset="0"/>
              </a:rPr>
              <a:t>wybrane informacje o programach pomocowych (zał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.)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51/55/0</a:t>
            </a:r>
            <a:endParaRPr lang="pl-PL" sz="280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493570" y="-3222"/>
            <a:ext cx="25791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DO CZEGO ZMIERZAMY…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04664"/>
            <a:ext cx="90717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…BY BYŁO CO NAJMNIEJ TAK JAK NA WARMII I MAZURACH…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73024" y="1556792"/>
            <a:ext cx="9070975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NIECO PROBLEMÓW:</a:t>
            </a:r>
            <a:endParaRPr lang="pl-PL" sz="2400" dirty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Działania 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– projekty – inicjatywy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Dane od instytucji współpracujących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Dopracowane wskaźników do celów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Techniczne wypełnianie formatki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Komentarze do  relacji działania – projekty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Powtarzalność projektów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Błędy techniczne</a:t>
            </a:r>
            <a:endParaRPr lang="pl-PL" sz="24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7184850" y="-3222"/>
            <a:ext cx="188782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PODSUMOWANIE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04664"/>
            <a:ext cx="9071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…SKAZANI NA MONITORING…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73024" y="1556792"/>
            <a:ext cx="907097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30.03.2011 – Draft: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Concept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and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Ideas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, Monitoring and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Evaluation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in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the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practice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of 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Cohesion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Policy 2014+…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Projekt nowych regulacji prawnych…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Ustawa o zasadach prowadzenia polityki rozwoju (art. 13, art. 17)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KSRR – „System monitorowania i ewaluacji polityki regionalnej”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Aktualizacje strategii – ewaluacje strategii wojewódzkich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Regionalne obserwatoria terytorialne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…chęć lepszego zarządzania na poziomie wojewódzkim (</a:t>
            </a:r>
            <a:r>
              <a:rPr lang="pl-PL" sz="24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RISy</a:t>
            </a:r>
            <a:r>
              <a:rPr lang="pl-PL" sz="24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i strategie ogólne)</a:t>
            </a:r>
            <a:endParaRPr lang="pl-PL" sz="24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5599543" y="-3222"/>
            <a:ext cx="34731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MONITORING – WPROWADZENIE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 POSZUKIWANIU DEFINICJI…</a:t>
            </a: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14282" y="1357298"/>
            <a:ext cx="88170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r>
              <a:rPr lang="pl-PL" sz="2800" b="0" i="1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Strategiczne planowanie powinno (...) być procesem kontynuacyjnym z procedurami monitorowania i kontroli zapewniającymi informację dla rozwoju obecnego oraz przyszłych planów strategicznych.</a:t>
            </a:r>
          </a:p>
          <a:p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ponadto, bardzo, </a:t>
            </a:r>
            <a:r>
              <a:rPr lang="pl-PL" sz="2800" b="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bardzo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niewiele...</a:t>
            </a:r>
          </a:p>
          <a:p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...podobnie jak i inne podręczniki zarządzania.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5706" y="6277014"/>
            <a:ext cx="766863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Źródło: </a:t>
            </a:r>
            <a:r>
              <a:rPr lang="pl-PL" sz="12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J.Sutherland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, </a:t>
            </a:r>
            <a:r>
              <a:rPr lang="pl-PL" sz="1200" dirty="0" err="1" smtClean="0">
                <a:solidFill>
                  <a:srgbClr val="000032"/>
                </a:solidFill>
                <a:effectLst/>
                <a:latin typeface="Calibri" pitchFamily="34" charset="0"/>
              </a:rPr>
              <a:t>D.Canwell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(2007), 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Calibri" pitchFamily="34" charset="0"/>
              </a:rPr>
              <a:t>Klucz do zarządzania strategicznego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, Wydawnictwo Naukowe PWN, Warszawa</a:t>
            </a:r>
            <a:endParaRPr lang="pl-PL" sz="1200" b="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5599543" y="-3222"/>
            <a:ext cx="34731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MONITORING – WPROWADZENIE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 smtClean="0">
                <a:effectLst/>
                <a:latin typeface="Franklin Gothic Book" pitchFamily="34" charset="0"/>
              </a:rPr>
              <a:t>W.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 POSZUKIWANIU DEFINICJI…</a:t>
            </a: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5706" y="6277014"/>
            <a:ext cx="671356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Źródło: 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Kaplan, Norton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(2006), 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Strategiczna karta wyników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Wydawnictwo Naukowe PWN, Warszawa</a:t>
            </a:r>
            <a:endParaRPr lang="pl-PL" sz="1200" b="0" dirty="0">
              <a:solidFill>
                <a:srgbClr val="000032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2818458" y="3366877"/>
            <a:ext cx="2228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STRATEGICZNA KARTA WYNIKÓW</a:t>
            </a:r>
            <a:endParaRPr lang="pl-PL" b="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2747268" y="4608319"/>
            <a:ext cx="237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PLANOWANIE I WYZNACZANIE CELÓW</a:t>
            </a:r>
            <a:endParaRPr lang="pl-PL" b="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5302260" y="2675630"/>
            <a:ext cx="39731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MONITOROWANIE REALIZACJI</a:t>
            </a:r>
          </a:p>
          <a:p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STRATEGII I UCZENIE SIĘ</a:t>
            </a:r>
          </a:p>
          <a:p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Prezentowanie wspólnej wizji</a:t>
            </a:r>
          </a:p>
          <a:p>
            <a:r>
              <a:rPr lang="pl-PL" dirty="0" smtClean="0">
                <a:solidFill>
                  <a:srgbClr val="000032"/>
                </a:solidFill>
                <a:effectLst/>
                <a:latin typeface="Calibri" pitchFamily="34" charset="0"/>
              </a:rPr>
              <a:t>Informacja o stopniu realizacji strategii</a:t>
            </a:r>
          </a:p>
          <a:p>
            <a:r>
              <a:rPr lang="pl-PL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Wspomaganie procesów analizy realizacji strategii i uczenie się organizacji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44388" y="3355974"/>
            <a:ext cx="219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WYJAŚNIANIE I INTEGRACJA</a:t>
            </a:r>
            <a:endParaRPr lang="pl-PL" b="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564703" y="2041506"/>
            <a:ext cx="270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DOPRACOWANIE WIZJI I STRATEGII</a:t>
            </a:r>
            <a:endParaRPr lang="pl-PL" b="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cxnSp>
        <p:nvCxnSpPr>
          <p:cNvPr id="21" name="Kształt 20"/>
          <p:cNvCxnSpPr>
            <a:stCxn id="19" idx="2"/>
            <a:endCxn id="17" idx="1"/>
          </p:cNvCxnSpPr>
          <p:nvPr/>
        </p:nvCxnSpPr>
        <p:spPr bwMode="auto">
          <a:xfrm rot="16200000" flipH="1">
            <a:off x="1479162" y="3663379"/>
            <a:ext cx="929180" cy="1607031"/>
          </a:xfrm>
          <a:prstGeom prst="bentConnector2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Kształt 21"/>
          <p:cNvCxnSpPr>
            <a:stCxn id="17" idx="3"/>
            <a:endCxn id="18" idx="2"/>
          </p:cNvCxnSpPr>
          <p:nvPr/>
        </p:nvCxnSpPr>
        <p:spPr bwMode="auto">
          <a:xfrm flipV="1">
            <a:off x="5121531" y="4706955"/>
            <a:ext cx="2167302" cy="224530"/>
          </a:xfrm>
          <a:prstGeom prst="bentConnector2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Kształt 22"/>
          <p:cNvCxnSpPr>
            <a:stCxn id="18" idx="0"/>
            <a:endCxn id="20" idx="3"/>
          </p:cNvCxnSpPr>
          <p:nvPr/>
        </p:nvCxnSpPr>
        <p:spPr bwMode="auto">
          <a:xfrm rot="16200000" flipV="1">
            <a:off x="6124619" y="1511416"/>
            <a:ext cx="310958" cy="2017470"/>
          </a:xfrm>
          <a:prstGeom prst="bentConnector2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Kształt 23"/>
          <p:cNvCxnSpPr>
            <a:stCxn id="20" idx="1"/>
            <a:endCxn id="19" idx="0"/>
          </p:cNvCxnSpPr>
          <p:nvPr/>
        </p:nvCxnSpPr>
        <p:spPr bwMode="auto">
          <a:xfrm rot="10800000" flipV="1">
            <a:off x="1140237" y="2364672"/>
            <a:ext cx="1424466" cy="991302"/>
          </a:xfrm>
          <a:prstGeom prst="bentConnector2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Łącznik prosty 24"/>
          <p:cNvCxnSpPr>
            <a:stCxn id="20" idx="2"/>
            <a:endCxn id="16" idx="0"/>
          </p:cNvCxnSpPr>
          <p:nvPr/>
        </p:nvCxnSpPr>
        <p:spPr bwMode="auto">
          <a:xfrm rot="16200000" flipH="1">
            <a:off x="3585778" y="3020091"/>
            <a:ext cx="679040" cy="14531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Łącznik prosty 25"/>
          <p:cNvCxnSpPr>
            <a:stCxn id="16" idx="2"/>
            <a:endCxn id="17" idx="0"/>
          </p:cNvCxnSpPr>
          <p:nvPr/>
        </p:nvCxnSpPr>
        <p:spPr bwMode="auto">
          <a:xfrm rot="16200000" flipH="1">
            <a:off x="3635927" y="4309845"/>
            <a:ext cx="595111" cy="1836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Łącznik prosty 26"/>
          <p:cNvCxnSpPr>
            <a:stCxn id="16" idx="3"/>
            <a:endCxn id="18" idx="1"/>
          </p:cNvCxnSpPr>
          <p:nvPr/>
        </p:nvCxnSpPr>
        <p:spPr bwMode="auto">
          <a:xfrm>
            <a:off x="5046669" y="3690043"/>
            <a:ext cx="255591" cy="125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Łącznik prosty 27"/>
          <p:cNvCxnSpPr>
            <a:stCxn id="19" idx="3"/>
            <a:endCxn id="16" idx="1"/>
          </p:cNvCxnSpPr>
          <p:nvPr/>
        </p:nvCxnSpPr>
        <p:spPr bwMode="auto">
          <a:xfrm>
            <a:off x="2236086" y="3679140"/>
            <a:ext cx="582372" cy="10903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504825" y="1174728"/>
            <a:ext cx="8135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l-PL" sz="20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STRATEGICZNA KARTA WYNIKÓW</a:t>
            </a:r>
            <a:endParaRPr lang="pl-PL" sz="20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5599543" y="-3222"/>
            <a:ext cx="34731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MONITORING – WPROWADZENIE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35706" y="6277014"/>
            <a:ext cx="878638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Źródło: 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E.J. </a:t>
            </a:r>
            <a:r>
              <a:rPr lang="pl-PL" sz="1200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Blakely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</a:t>
            </a:r>
            <a:r>
              <a:rPr lang="pl-PL" sz="1200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T.K.Bradshaw</a:t>
            </a:r>
            <a:r>
              <a:rPr lang="pl-PL" sz="120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(2002), </a:t>
            </a:r>
            <a:r>
              <a:rPr lang="pl-PL" sz="1200" b="0" i="1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Planning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</a:t>
            </a:r>
            <a:r>
              <a:rPr lang="pl-PL" sz="1200" b="0" i="1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Local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</a:t>
            </a:r>
            <a:r>
              <a:rPr lang="pl-PL" sz="1200" b="0" i="1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Economic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Development. </a:t>
            </a:r>
            <a:r>
              <a:rPr lang="pl-PL" sz="1200" b="0" i="1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Theory</a:t>
            </a:r>
            <a:r>
              <a:rPr lang="pl-PL" sz="1200" b="0" i="1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and </a:t>
            </a:r>
            <a:r>
              <a:rPr lang="pl-PL" sz="1200" b="0" i="1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Practice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</a:t>
            </a:r>
            <a:r>
              <a:rPr lang="pl-PL" sz="1200" b="0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Sage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 </a:t>
            </a:r>
            <a:r>
              <a:rPr lang="pl-PL" sz="1200" b="0" dirty="0" err="1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Publications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New Delhi</a:t>
            </a:r>
            <a:endParaRPr lang="pl-PL" sz="1200" b="0" dirty="0">
              <a:solidFill>
                <a:srgbClr val="000032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504825" y="404664"/>
            <a:ext cx="8135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W STRATEGIACH ROZWOJU </a:t>
            </a:r>
          </a:p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GMIN I REGIONÓW</a:t>
            </a:r>
          </a:p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6 faz procesu planowania strategicznego</a:t>
            </a:r>
            <a:endParaRPr lang="pl-PL" sz="3200" dirty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79388" y="1965474"/>
            <a:ext cx="882015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Zbieranie danych i analizy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Wybór strategii rozwoju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Wybór projektów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Budowanie planu wdrażania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Sprecyzowanie poszczególnych projektów, m.in. rozwój programów </a:t>
            </a:r>
            <a:r>
              <a:rPr lang="pl-PL" sz="28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monitoringu</a:t>
            </a: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 i ewaluacji... (więcej o ewaluacji, prawie nic o monitoringu)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Opracowanie dalszych planów rozwoju i implementacja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CO MONITORUJEMY?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14282" y="1506267"/>
            <a:ext cx="881701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Dwa zasadniczo różniące się podejścia:</a:t>
            </a:r>
          </a:p>
          <a:p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rozwoju firmy</a:t>
            </a:r>
          </a:p>
          <a:p>
            <a:pPr marL="514350" indent="-514350">
              <a:buFont typeface="+mj-lt"/>
              <a:buAutoNum type="arabicPeriod"/>
            </a:pPr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strategii firmy</a:t>
            </a:r>
          </a:p>
          <a:p>
            <a:pPr marL="514350" indent="-514350">
              <a:buFont typeface="+mj-lt"/>
              <a:buAutoNum type="arabicPeriod"/>
            </a:pPr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pl-PL" sz="2800" b="0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  <a:p>
            <a:pPr marL="514350" indent="-514350"/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… a jak jest w przypadku regionów, miast?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ROZWOJU WOJEWÓDZTWA</a:t>
            </a: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32756"/>
            <a:ext cx="3693103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0911" y="4931110"/>
            <a:ext cx="1208401" cy="14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/>
          <a:srcRect l="2475" t="1158" b="9698"/>
          <a:stretch>
            <a:fillRect/>
          </a:stretch>
        </p:blipFill>
        <p:spPr bwMode="auto">
          <a:xfrm>
            <a:off x="4499992" y="1232756"/>
            <a:ext cx="3685148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977332"/>
            <a:ext cx="1309344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5706" y="6320353"/>
            <a:ext cx="787266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Źródło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: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Piąty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raport na temat spójności gospodarczej, społecznej i terytorialnej, Komisja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Europejska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Luksemburg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2010</a:t>
            </a:r>
            <a:endParaRPr lang="pl-PL" sz="1200" b="0" dirty="0">
              <a:solidFill>
                <a:srgbClr val="000032"/>
              </a:solidFill>
              <a:effectLst/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ROZWOJU WOJEWÓDZTWA</a:t>
            </a:r>
          </a:p>
        </p:txBody>
      </p:sp>
      <p:grpSp>
        <p:nvGrpSpPr>
          <p:cNvPr id="12" name="Grupa 6"/>
          <p:cNvGrpSpPr/>
          <p:nvPr/>
        </p:nvGrpSpPr>
        <p:grpSpPr>
          <a:xfrm>
            <a:off x="742050" y="1088740"/>
            <a:ext cx="7466354" cy="5256584"/>
            <a:chOff x="467544" y="476672"/>
            <a:chExt cx="7466354" cy="525658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131" b="7990"/>
            <a:stretch>
              <a:fillRect/>
            </a:stretch>
          </p:blipFill>
          <p:spPr bwMode="auto">
            <a:xfrm>
              <a:off x="467544" y="476672"/>
              <a:ext cx="3593944" cy="36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7544" y="4221088"/>
              <a:ext cx="2664745" cy="14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2141" b="8001"/>
            <a:stretch>
              <a:fillRect/>
            </a:stretch>
          </p:blipFill>
          <p:spPr bwMode="auto">
            <a:xfrm>
              <a:off x="4355976" y="477072"/>
              <a:ext cx="3577922" cy="36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l="6717" t="8001" r="9317" b="3989"/>
            <a:stretch>
              <a:fillRect/>
            </a:stretch>
          </p:blipFill>
          <p:spPr bwMode="auto">
            <a:xfrm>
              <a:off x="4355976" y="4149080"/>
              <a:ext cx="1800200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5706" y="6320353"/>
            <a:ext cx="787266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Źródło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: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Piąty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raport na temat spójności gospodarczej, społecznej i terytorialnej, Komisja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Europejska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,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Luksemburg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2010</a:t>
            </a:r>
            <a:endParaRPr lang="pl-PL" sz="1200" b="0" dirty="0">
              <a:solidFill>
                <a:srgbClr val="000032"/>
              </a:solidFill>
              <a:effectLst/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04825" y="476672"/>
            <a:ext cx="8135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ROZWOJU WOJEWÓDZTWA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l="2852" t="6014" r="1627" b="1083"/>
          <a:stretch>
            <a:fillRect/>
          </a:stretch>
        </p:blipFill>
        <p:spPr bwMode="auto">
          <a:xfrm>
            <a:off x="1331639" y="980728"/>
            <a:ext cx="6552729" cy="52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5706" y="6320353"/>
            <a:ext cx="688162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Źródło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: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Nowicki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M. (2010), Atrakcyjność inwestycyjna województw i podregionów Polski,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IBnGR, </a:t>
            </a:r>
            <a:r>
              <a:rPr lang="pl-PL" sz="1200" b="0" dirty="0" smtClean="0">
                <a:solidFill>
                  <a:srgbClr val="000032"/>
                </a:solidFill>
                <a:effectLst/>
                <a:latin typeface="Franklin Gothic Book" pitchFamily="34" charset="0"/>
              </a:rPr>
              <a:t>Gdańsk.</a:t>
            </a:r>
            <a:endParaRPr lang="pl-PL" sz="1200" b="0" dirty="0">
              <a:solidFill>
                <a:srgbClr val="000032"/>
              </a:solidFill>
              <a:effectLst/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508" y="6573222"/>
            <a:ext cx="9144000" cy="288000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0" y="-3222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gamma/>
                  <a:shade val="35686"/>
                  <a:invGamma/>
                </a:srgbClr>
              </a:gs>
              <a:gs pos="100000">
                <a:srgbClr val="FF0000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l-PL"/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6211056" y="-3222"/>
            <a:ext cx="2861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dirty="0" smtClean="0">
                <a:effectLst/>
                <a:latin typeface="Calibri" pitchFamily="34" charset="0"/>
              </a:rPr>
              <a:t>PRZEDMIOT MONITORINGU</a:t>
            </a:r>
            <a:endParaRPr lang="pl-PL" dirty="0">
              <a:effectLst/>
              <a:latin typeface="Calibri" pitchFamily="34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0" y="6597352"/>
            <a:ext cx="332655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000" b="0" dirty="0">
                <a:effectLst/>
                <a:latin typeface="Franklin Gothic Book" pitchFamily="34" charset="0"/>
              </a:rPr>
              <a:t>W</a:t>
            </a:r>
            <a:r>
              <a:rPr lang="pl-PL" sz="1000" b="0" dirty="0" smtClean="0">
                <a:effectLst/>
                <a:latin typeface="Franklin Gothic Book" pitchFamily="34" charset="0"/>
              </a:rPr>
              <a:t>. Dziemianowicz</a:t>
            </a:r>
            <a:r>
              <a:rPr lang="pl-PL" sz="1000" b="0" dirty="0">
                <a:effectLst/>
                <a:latin typeface="Franklin Gothic Book" pitchFamily="34" charset="0"/>
              </a:rPr>
              <a:t>, </a:t>
            </a:r>
            <a:r>
              <a:rPr lang="pl-PL" sz="1000" b="0" i="1" dirty="0" smtClean="0">
                <a:effectLst/>
                <a:latin typeface="Franklin Gothic Book" pitchFamily="34" charset="0"/>
              </a:rPr>
              <a:t>Monitorowanie rozwoju województwa….</a:t>
            </a:r>
            <a:endParaRPr lang="pl-PL" sz="1000" b="0" dirty="0">
              <a:effectLst/>
              <a:latin typeface="Franklin Gothic Book" pitchFamily="34" charset="0"/>
            </a:endParaRPr>
          </a:p>
        </p:txBody>
      </p:sp>
      <p:pic>
        <p:nvPicPr>
          <p:cNvPr id="11" name="Obraz 10" descr="GEoprofit biały z siatką płaski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9092" y="6532605"/>
            <a:ext cx="1432886" cy="281560"/>
          </a:xfrm>
          <a:prstGeom prst="rect">
            <a:avLst/>
          </a:prstGeom>
        </p:spPr>
      </p:pic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1476375" y="404813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1476375" y="441326"/>
            <a:ext cx="76676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496" y="440668"/>
            <a:ext cx="9071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MONITORING STRATEGII ROZWOJU WOJEWÓDZTWA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79388" y="1556784"/>
            <a:ext cx="882015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Koncentracja na strategii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Narzędzie zarządzania, oceny realizacji strategii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Ocena przyczyn  zmian (uczenie się)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Integracja informacji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Współpraca</a:t>
            </a:r>
          </a:p>
          <a:p>
            <a:pPr marL="550863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pl-PL" sz="2800" b="0" dirty="0" smtClean="0">
                <a:solidFill>
                  <a:srgbClr val="000032"/>
                </a:solidFill>
                <a:effectLst/>
                <a:latin typeface="Calibri" pitchFamily="34" charset="0"/>
              </a:rPr>
              <a:t>Świadomość realizacji strategii</a:t>
            </a:r>
            <a:endParaRPr lang="pl-PL" sz="2800" b="0" i="1" dirty="0" smtClean="0">
              <a:solidFill>
                <a:srgbClr val="00003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>
        <a:spAutoFit/>
      </a:bodyPr>
      <a:lstStyle>
        <a:defPPr algn="ctr">
          <a:defRPr sz="2800" dirty="0" smtClean="0">
            <a:solidFill>
              <a:srgbClr val="000032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7975</TotalTime>
  <Words>898</Words>
  <Application>Microsoft Office PowerPoint</Application>
  <PresentationFormat>Pokaz na ekranie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Projekt domyślny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EUROREG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Wojtek</dc:creator>
  <cp:lastModifiedBy>Wojtek</cp:lastModifiedBy>
  <cp:revision>380</cp:revision>
  <dcterms:created xsi:type="dcterms:W3CDTF">2003-01-27T16:19:51Z</dcterms:created>
  <dcterms:modified xsi:type="dcterms:W3CDTF">2011-11-16T10:21:26Z</dcterms:modified>
</cp:coreProperties>
</file>