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43" r:id="rId2"/>
    <p:sldId id="347" r:id="rId3"/>
    <p:sldId id="348" r:id="rId4"/>
    <p:sldId id="350" r:id="rId5"/>
    <p:sldId id="349" r:id="rId6"/>
    <p:sldId id="372" r:id="rId7"/>
    <p:sldId id="351" r:id="rId8"/>
    <p:sldId id="356" r:id="rId9"/>
    <p:sldId id="353" r:id="rId10"/>
    <p:sldId id="355" r:id="rId11"/>
    <p:sldId id="357" r:id="rId12"/>
    <p:sldId id="358" r:id="rId13"/>
    <p:sldId id="364" r:id="rId14"/>
    <p:sldId id="365" r:id="rId15"/>
    <p:sldId id="359" r:id="rId16"/>
    <p:sldId id="373" r:id="rId17"/>
    <p:sldId id="366" r:id="rId18"/>
    <p:sldId id="360" r:id="rId19"/>
    <p:sldId id="361" r:id="rId20"/>
    <p:sldId id="362" r:id="rId21"/>
    <p:sldId id="367" r:id="rId22"/>
    <p:sldId id="368" r:id="rId23"/>
    <p:sldId id="369" r:id="rId24"/>
    <p:sldId id="370" r:id="rId25"/>
    <p:sldId id="345" r:id="rId26"/>
    <p:sldId id="344" r:id="rId27"/>
    <p:sldId id="371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just" rtl="0" eaLnBrk="0" fontAlgn="base" hangingPunct="0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just" rtl="0" eaLnBrk="0" fontAlgn="base" hangingPunct="0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just" rtl="0" eaLnBrk="0" fontAlgn="base" hangingPunct="0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just" rtl="0" eaLnBrk="0" fontAlgn="base" hangingPunct="0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just" rtl="0" eaLnBrk="0" fontAlgn="base" hangingPunct="0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993300"/>
    <a:srgbClr val="FFCCFF"/>
    <a:srgbClr val="FFCCCC"/>
    <a:srgbClr val="FFCC99"/>
    <a:srgbClr val="000000"/>
    <a:srgbClr val="FFFFFF"/>
    <a:srgbClr val="FFFF99"/>
    <a:srgbClr val="ABFFD1"/>
    <a:srgbClr val="4BFF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2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304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56"/>
    </p:cViewPr>
  </p:sorter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l-PL"/>
              <a:t>Tadeusz Kudłacz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l-PL"/>
              <a:t>Polityka regionalna i fundusze strukturalne w Unii Europejskiej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216F3665-28DE-48AA-B8AB-18E3F8901D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 i="1"/>
            </a:lvl1pPr>
          </a:lstStyle>
          <a:p>
            <a:pPr>
              <a:defRPr/>
            </a:pPr>
            <a:r>
              <a:rPr lang="pl-PL"/>
              <a:t>*</a:t>
            </a:r>
            <a:endParaRPr lang="pl-PL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 i="1"/>
            </a:lvl1pPr>
          </a:lstStyle>
          <a:p>
            <a:pPr>
              <a:defRPr/>
            </a:pPr>
            <a:r>
              <a:rPr lang="pl-PL"/>
              <a:t>07/16/96</a:t>
            </a:r>
            <a:endParaRPr lang="pl-PL" sz="1200"/>
          </a:p>
        </p:txBody>
      </p:sp>
      <p:sp>
        <p:nvSpPr>
          <p:cNvPr id="14029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tekstu z Wzorca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 i="1"/>
            </a:lvl1pPr>
          </a:lstStyle>
          <a:p>
            <a:pPr>
              <a:defRPr/>
            </a:pPr>
            <a:r>
              <a:rPr lang="pl-PL"/>
              <a:t>*</a:t>
            </a:r>
            <a:endParaRPr lang="pl-PL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 i="1"/>
            </a:lvl1pPr>
          </a:lstStyle>
          <a:p>
            <a:pPr>
              <a:defRPr/>
            </a:pPr>
            <a:r>
              <a:rPr lang="pl-PL"/>
              <a:t>##</a:t>
            </a:r>
            <a:endParaRPr lang="pl-PL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59BE-6D62-41EF-B2B7-B4A07FB5A71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07/16/96</a:t>
            </a:r>
            <a:endParaRPr lang="pl-PL" sz="120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##</a:t>
            </a:r>
            <a:endParaRPr lang="pl-P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07/16/96</a:t>
            </a:r>
            <a:endParaRPr lang="pl-PL" sz="120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##</a:t>
            </a:r>
            <a:endParaRPr lang="pl-PL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07/16/96</a:t>
            </a:r>
            <a:endParaRPr lang="pl-PL" sz="120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*</a:t>
            </a:r>
            <a:endParaRPr lang="pl-PL" sz="120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##</a:t>
            </a:r>
            <a:endParaRPr lang="pl-P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4572000" y="5275263"/>
            <a:ext cx="4603750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0" y="268288"/>
            <a:ext cx="8915400" cy="6589712"/>
          </a:xfrm>
          <a:prstGeom prst="rtTriangl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875" y="15240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pl-PL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2925" y="3228975"/>
            <a:ext cx="0" cy="3627438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837363" y="-9525"/>
            <a:ext cx="330200" cy="6875463"/>
            <a:chOff x="4307" y="-6"/>
            <a:chExt cx="208" cy="4331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325" y="4234"/>
              <a:ext cx="48" cy="9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307" y="192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499" y="211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307" y="268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307" y="3456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499" y="288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499" y="3648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4307" y="-6"/>
              <a:ext cx="48" cy="6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499" y="-5"/>
              <a:ext cx="16" cy="256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307" y="30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307" y="106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499" y="49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499" y="126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</p:grpSp>
      <p:sp>
        <p:nvSpPr>
          <p:cNvPr id="22" name="Freeform 50"/>
          <p:cNvSpPr>
            <a:spLocks/>
          </p:cNvSpPr>
          <p:nvPr/>
        </p:nvSpPr>
        <p:spPr bwMode="auto">
          <a:xfrm>
            <a:off x="187325" y="404813"/>
            <a:ext cx="7489825" cy="5541962"/>
          </a:xfrm>
          <a:custGeom>
            <a:avLst/>
            <a:gdLst/>
            <a:ahLst/>
            <a:cxnLst>
              <a:cxn ang="0">
                <a:pos x="4718" y="3491"/>
              </a:cxn>
              <a:cxn ang="0">
                <a:pos x="4718" y="0"/>
              </a:cxn>
              <a:cxn ang="0">
                <a:pos x="0" y="0"/>
              </a:cxn>
            </a:cxnLst>
            <a:rect l="0" t="0" r="r" b="b"/>
            <a:pathLst>
              <a:path w="4718" h="3491">
                <a:moveTo>
                  <a:pt x="4718" y="3491"/>
                </a:moveTo>
                <a:lnTo>
                  <a:pt x="4718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23" name="Rectangle 51"/>
          <p:cNvSpPr>
            <a:spLocks noChangeArrowheads="1"/>
          </p:cNvSpPr>
          <p:nvPr/>
        </p:nvSpPr>
        <p:spPr bwMode="auto">
          <a:xfrm>
            <a:off x="20638" y="16764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4" name="Arc 42"/>
          <p:cNvSpPr>
            <a:spLocks/>
          </p:cNvSpPr>
          <p:nvPr/>
        </p:nvSpPr>
        <p:spPr bwMode="auto">
          <a:xfrm flipH="1">
            <a:off x="5867400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28650" y="3171825"/>
            <a:ext cx="4970463" cy="2044700"/>
          </a:xfrm>
        </p:spPr>
        <p:txBody>
          <a:bodyPr/>
          <a:lstStyle>
            <a:lvl1pPr marL="0" indent="0">
              <a:lnSpc>
                <a:spcPct val="85000"/>
              </a:lnSpc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podtytułu z Wzorca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ctrTitle" sz="quarter"/>
          </p:nvPr>
        </p:nvSpPr>
        <p:spPr>
          <a:xfrm>
            <a:off x="419100" y="1524000"/>
            <a:ext cx="847725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 tytułu z Wzorca</a:t>
            </a:r>
          </a:p>
        </p:txBody>
      </p:sp>
      <p:sp>
        <p:nvSpPr>
          <p:cNvPr id="25" name="Rectangle 2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5257800"/>
            <a:ext cx="3908425" cy="3429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0C311F7C-636F-4EB9-AE95-7A39A1AB50AE}" type="datetime1">
              <a:rPr lang="pl-PL"/>
              <a:pPr>
                <a:defRPr/>
              </a:pPr>
              <a:t>2011-11-15</a:t>
            </a:fld>
            <a:endParaRPr lang="pl-PL"/>
          </a:p>
        </p:txBody>
      </p:sp>
      <p:sp>
        <p:nvSpPr>
          <p:cNvPr id="26" name="Rectangle 31"/>
          <p:cNvSpPr>
            <a:spLocks noGrp="1" noChangeArrowheads="1"/>
          </p:cNvSpPr>
          <p:nvPr>
            <p:ph type="ftr" sz="quarter" idx="11"/>
          </p:nvPr>
        </p:nvSpPr>
        <p:spPr>
          <a:xfrm>
            <a:off x="685800" y="5638800"/>
            <a:ext cx="3908425" cy="3048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5825" y="6356350"/>
            <a:ext cx="1908175" cy="501650"/>
          </a:xfrm>
        </p:spPr>
        <p:txBody>
          <a:bodyPr wrap="none" lIns="46038" tIns="46038" rIns="46038" bIns="46038"/>
          <a:lstStyle>
            <a:lvl2pPr lvl="1" algn="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2pPr>
          </a:lstStyle>
          <a:p>
            <a:pPr lvl="1">
              <a:defRPr/>
            </a:pPr>
            <a:fld id="{18A958C1-0C2E-4F14-A530-20D232AE7193}" type="slidenum">
              <a:rPr lang="pl-PL"/>
              <a:pPr lvl="1"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7B461-D6D4-4366-8F7C-4339B4B8DB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07188" y="1081088"/>
            <a:ext cx="2105025" cy="4910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90525" y="1081088"/>
            <a:ext cx="6164263" cy="4910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3214-0B1C-47C9-BCE2-D3756C9DAE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0525" y="1081088"/>
            <a:ext cx="8421688" cy="12414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669925" y="2574925"/>
            <a:ext cx="4948238" cy="34163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84851-081B-4C01-986F-5A6043EE19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BF33-2369-46C0-B732-D0CE9FF7ED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8D5A9-1B68-429A-9AE7-6834EC351F2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69925" y="2574925"/>
            <a:ext cx="2397125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219450" y="2574925"/>
            <a:ext cx="2398713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B964E-AFCD-46E1-A8FB-E96633A45D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817D5-27D1-4BF5-A625-9FA8E90E0B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1018-D63E-4957-A95B-20603E4B21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A4CE-5F41-455E-BE25-DB167A80F1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4F4D2-B539-408A-81F2-79E46BB5B1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4661-F3B9-41DA-88ED-5F681765A9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AutoShape 58"/>
          <p:cNvSpPr>
            <a:spLocks noChangeArrowheads="1"/>
          </p:cNvSpPr>
          <p:nvPr/>
        </p:nvSpPr>
        <p:spPr bwMode="auto">
          <a:xfrm>
            <a:off x="0" y="265113"/>
            <a:ext cx="8915400" cy="6589712"/>
          </a:xfrm>
          <a:prstGeom prst="rtTriangle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5638800" y="5275263"/>
            <a:ext cx="3389313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15875" y="10668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126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1081088"/>
            <a:ext cx="84216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11270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574925"/>
            <a:ext cx="49482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 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8575" y="6119813"/>
            <a:ext cx="390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7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400">
                <a:latin typeface="Times New Roman" pitchFamily="18" charset="0"/>
              </a:defRPr>
            </a:lvl1pPr>
          </a:lstStyle>
          <a:p>
            <a:pPr>
              <a:defRPr/>
            </a:pPr>
            <a:fld id="{295A7EC5-51BD-450E-9714-4658B71B3A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79" name="Arc 55"/>
          <p:cNvSpPr>
            <a:spLocks/>
          </p:cNvSpPr>
          <p:nvPr/>
        </p:nvSpPr>
        <p:spPr bwMode="auto">
          <a:xfrm flipH="1">
            <a:off x="5719763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92" name="Arc 68"/>
          <p:cNvSpPr>
            <a:spLocks/>
          </p:cNvSpPr>
          <p:nvPr/>
        </p:nvSpPr>
        <p:spPr bwMode="auto">
          <a:xfrm flipV="1">
            <a:off x="6932613" y="-838200"/>
            <a:ext cx="2211387" cy="2362200"/>
          </a:xfrm>
          <a:custGeom>
            <a:avLst/>
            <a:gdLst>
              <a:gd name="G0" fmla="+- 20223 0 0"/>
              <a:gd name="G1" fmla="+- 21599 0 0"/>
              <a:gd name="G2" fmla="+- 21600 0 0"/>
              <a:gd name="T0" fmla="*/ 0 w 20223"/>
              <a:gd name="T1" fmla="*/ 14009 h 21599"/>
              <a:gd name="T2" fmla="*/ 19986 w 20223"/>
              <a:gd name="T3" fmla="*/ 0 h 21599"/>
              <a:gd name="T4" fmla="*/ 20223 w 20223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23" h="21599" fill="none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</a:path>
              <a:path w="20223" h="21599" stroke="0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  <a:lnTo>
                  <a:pt x="20223" y="21599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93" name="Line 69"/>
          <p:cNvSpPr>
            <a:spLocks noChangeShapeType="1"/>
          </p:cNvSpPr>
          <p:nvPr/>
        </p:nvSpPr>
        <p:spPr bwMode="auto">
          <a:xfrm rot="2975352" flipH="1">
            <a:off x="6092825" y="1331913"/>
            <a:ext cx="3608388" cy="30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94" name="Line 70"/>
          <p:cNvSpPr>
            <a:spLocks noChangeShapeType="1"/>
          </p:cNvSpPr>
          <p:nvPr/>
        </p:nvSpPr>
        <p:spPr bwMode="auto">
          <a:xfrm>
            <a:off x="7243763" y="-12700"/>
            <a:ext cx="1587" cy="6811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95" name="Line 71"/>
          <p:cNvSpPr>
            <a:spLocks noChangeShapeType="1"/>
          </p:cNvSpPr>
          <p:nvPr/>
        </p:nvSpPr>
        <p:spPr bwMode="auto">
          <a:xfrm>
            <a:off x="0" y="5969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0" r:id="rId1"/>
    <p:sldLayoutId id="2147484621" r:id="rId2"/>
    <p:sldLayoutId id="2147484622" r:id="rId3"/>
    <p:sldLayoutId id="2147484623" r:id="rId4"/>
    <p:sldLayoutId id="2147484624" r:id="rId5"/>
    <p:sldLayoutId id="2147484625" r:id="rId6"/>
    <p:sldLayoutId id="2147484626" r:id="rId7"/>
    <p:sldLayoutId id="2147484627" r:id="rId8"/>
    <p:sldLayoutId id="2147484628" r:id="rId9"/>
    <p:sldLayoutId id="2147484629" r:id="rId10"/>
    <p:sldLayoutId id="2147484630" r:id="rId11"/>
    <p:sldLayoutId id="2147484631" r:id="rId12"/>
  </p:sldLayoutIdLst>
  <p:transition spd="med">
    <p:wipe dir="r"/>
  </p:transition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136904" cy="1800200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Temat wystąpienia:</a:t>
            </a:r>
            <a:br>
              <a:rPr lang="pl-PL" sz="3200" b="1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 </a:t>
            </a:r>
            <a:r>
              <a:rPr lang="pl-PL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Efektywność zarządzania rozwojem regionalnym  w nowym okresie programowania po 2013 r. </a:t>
            </a:r>
            <a:endParaRPr lang="pl-PL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79512" y="5589240"/>
            <a:ext cx="3144923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400" dirty="0" err="1">
                <a:latin typeface="Times New Roman" pitchFamily="18" charset="0"/>
                <a:cs typeface="Times New Roman" pitchFamily="18" charset="0"/>
              </a:rPr>
              <a:t>Prof.dr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 hab. Tadeusz Kudłacz</a:t>
            </a:r>
          </a:p>
          <a:p>
            <a:pPr algn="l"/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Katedra Gospodarki Regionalnej</a:t>
            </a:r>
          </a:p>
          <a:p>
            <a:pPr algn="l"/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Uniwersytet Ekonomiczny 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w Krakowie</a:t>
            </a:r>
          </a:p>
          <a:p>
            <a:pPr algn="l"/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kudlaczt@uek.krakow.pl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60648"/>
            <a:ext cx="8784976" cy="1563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b="1" i="1" dirty="0" smtClean="0">
                <a:latin typeface="Times New Roman" pitchFamily="18" charset="0"/>
                <a:cs typeface="Times New Roman" pitchFamily="18" charset="0"/>
              </a:rPr>
              <a:t>OPEN DAYS 2011- LOCAL EVENTS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„Świętokrzyskie w UE – Zacznijmy od strategii”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Kielce, 16 listopad 2011</a:t>
            </a:r>
            <a:endParaRPr kumimoji="0" lang="pl-PL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D5F8248-EDE4-4689-8186-2B6E82BB29B3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95927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7" cy="835174"/>
          </a:xfrm>
        </p:spPr>
        <p:txBody>
          <a:bodyPr/>
          <a:lstStyle/>
          <a:p>
            <a:pPr algn="ctr"/>
            <a:r>
              <a:rPr lang="pl-PL" sz="2800" b="1" dirty="0" smtClean="0"/>
              <a:t>Determinanty sprawności zarządzania rozwojem regionalnym przez władze regionalne</a:t>
            </a:r>
            <a:endParaRPr lang="pl-PL" sz="2800" dirty="0" smtClean="0"/>
          </a:p>
        </p:txBody>
      </p:sp>
      <p:sp>
        <p:nvSpPr>
          <p:cNvPr id="23555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39A978-9D23-449D-B576-E95D95B17FB8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235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3558" name="AutoShape 11"/>
          <p:cNvSpPr>
            <a:spLocks noChangeAspect="1" noChangeArrowheads="1" noTextEdit="1"/>
          </p:cNvSpPr>
          <p:nvPr/>
        </p:nvSpPr>
        <p:spPr bwMode="auto">
          <a:xfrm>
            <a:off x="899592" y="1052736"/>
            <a:ext cx="6984776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3559" name="Oval 10" descr="5%"/>
          <p:cNvSpPr>
            <a:spLocks noChangeArrowheads="1"/>
          </p:cNvSpPr>
          <p:nvPr/>
        </p:nvSpPr>
        <p:spPr bwMode="auto">
          <a:xfrm>
            <a:off x="3276000" y="2708920"/>
            <a:ext cx="2196000" cy="1776353"/>
          </a:xfrm>
          <a:prstGeom prst="ellipse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pl-PL" sz="1800" b="1" dirty="0">
                <a:solidFill>
                  <a:srgbClr val="FF0000"/>
                </a:solidFill>
                <a:cs typeface="Times New Roman" pitchFamily="18" charset="0"/>
              </a:rPr>
              <a:t>Sprawność zarządzania rozwojem regionalnym</a:t>
            </a:r>
            <a:endParaRPr lang="pl-PL" sz="1800" dirty="0">
              <a:solidFill>
                <a:srgbClr val="FF0000"/>
              </a:solidFill>
            </a:endParaRPr>
          </a:p>
        </p:txBody>
      </p:sp>
      <p:grpSp>
        <p:nvGrpSpPr>
          <p:cNvPr id="24" name="Grupa 23"/>
          <p:cNvGrpSpPr/>
          <p:nvPr/>
        </p:nvGrpSpPr>
        <p:grpSpPr>
          <a:xfrm>
            <a:off x="5148507" y="1196751"/>
            <a:ext cx="2339573" cy="1812968"/>
            <a:chOff x="5148507" y="1196751"/>
            <a:chExt cx="2339573" cy="1812968"/>
          </a:xfrm>
        </p:grpSpPr>
        <p:sp>
          <p:nvSpPr>
            <p:cNvPr id="23560" name="Oval 9" descr="5%"/>
            <p:cNvSpPr>
              <a:spLocks noChangeArrowheads="1"/>
            </p:cNvSpPr>
            <p:nvPr/>
          </p:nvSpPr>
          <p:spPr bwMode="auto">
            <a:xfrm>
              <a:off x="5292080" y="1196751"/>
              <a:ext cx="2196000" cy="1764000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72000" rIns="0" anchor="ctr" anchorCtr="0"/>
            <a:lstStyle/>
            <a:p>
              <a:pPr algn="ctr" eaLnBrk="0" hangingPunct="0">
                <a:spcBef>
                  <a:spcPts val="0"/>
                </a:spcBef>
              </a:pPr>
              <a:r>
                <a:rPr lang="pl-PL" sz="1600" b="1" dirty="0" smtClean="0">
                  <a:cs typeface="Times New Roman" pitchFamily="18" charset="0"/>
                </a:rPr>
                <a:t>Uwarunkowania </a:t>
              </a:r>
              <a:r>
                <a:rPr lang="pl-PL" sz="1600" b="1" u="sng" dirty="0">
                  <a:cs typeface="Times New Roman" pitchFamily="18" charset="0"/>
                </a:rPr>
                <a:t>finansowe</a:t>
              </a:r>
              <a:r>
                <a:rPr lang="pl-PL" sz="1600" b="1" dirty="0">
                  <a:cs typeface="Times New Roman" pitchFamily="18" charset="0"/>
                </a:rPr>
                <a:t> regionów</a:t>
              </a:r>
              <a:endParaRPr lang="pl-PL" sz="1600" b="1" dirty="0"/>
            </a:p>
          </p:txBody>
        </p:sp>
        <p:sp>
          <p:nvSpPr>
            <p:cNvPr id="17" name="Strzałka w lewo 16"/>
            <p:cNvSpPr/>
            <p:nvPr/>
          </p:nvSpPr>
          <p:spPr bwMode="auto">
            <a:xfrm rot="18991989">
              <a:off x="5148507" y="2770101"/>
              <a:ext cx="505677" cy="239618"/>
            </a:xfrm>
            <a:prstGeom prst="leftArrow">
              <a:avLst>
                <a:gd name="adj1" fmla="val 58551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2" name="Grupa 21"/>
          <p:cNvGrpSpPr/>
          <p:nvPr/>
        </p:nvGrpSpPr>
        <p:grpSpPr>
          <a:xfrm>
            <a:off x="1187624" y="1196752"/>
            <a:ext cx="2196590" cy="1986889"/>
            <a:chOff x="1187624" y="1196752"/>
            <a:chExt cx="2196590" cy="1986889"/>
          </a:xfrm>
        </p:grpSpPr>
        <p:sp>
          <p:nvSpPr>
            <p:cNvPr id="23562" name="Oval 7" descr="5%"/>
            <p:cNvSpPr>
              <a:spLocks noChangeArrowheads="1"/>
            </p:cNvSpPr>
            <p:nvPr/>
          </p:nvSpPr>
          <p:spPr bwMode="auto">
            <a:xfrm>
              <a:off x="1187624" y="1196752"/>
              <a:ext cx="2196590" cy="1776353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pl-PL" sz="1600" b="1" dirty="0">
                  <a:cs typeface="Times New Roman" pitchFamily="18" charset="0"/>
                </a:rPr>
                <a:t>Uprawnienia </a:t>
              </a:r>
              <a:endParaRPr lang="pl-PL" sz="1600" b="1" dirty="0"/>
            </a:p>
            <a:p>
              <a:pPr algn="ctr" eaLnBrk="0" hangingPunct="0"/>
              <a:r>
                <a:rPr lang="pl-PL" sz="1600" b="1" dirty="0">
                  <a:cs typeface="Times New Roman" pitchFamily="18" charset="0"/>
                </a:rPr>
                <a:t>i obowiązki </a:t>
              </a:r>
              <a:endParaRPr lang="pl-PL" sz="1600" b="1" dirty="0"/>
            </a:p>
            <a:p>
              <a:pPr algn="ctr" eaLnBrk="0" hangingPunct="0"/>
              <a:r>
                <a:rPr lang="pl-PL" sz="1600" b="1" u="sng" dirty="0">
                  <a:cs typeface="Times New Roman" pitchFamily="18" charset="0"/>
                </a:rPr>
                <a:t>władz regionalnych</a:t>
              </a:r>
              <a:endParaRPr lang="pl-PL" sz="1600" b="1" u="sng" dirty="0"/>
            </a:p>
          </p:txBody>
        </p:sp>
        <p:sp>
          <p:nvSpPr>
            <p:cNvPr id="18" name="Strzałka w lewo 17"/>
            <p:cNvSpPr/>
            <p:nvPr/>
          </p:nvSpPr>
          <p:spPr bwMode="auto">
            <a:xfrm rot="13535816">
              <a:off x="2992339" y="2793832"/>
              <a:ext cx="540000" cy="239618"/>
            </a:xfrm>
            <a:prstGeom prst="leftArrow">
              <a:avLst>
                <a:gd name="adj1" fmla="val 58551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899592" y="3933056"/>
            <a:ext cx="2633769" cy="1776353"/>
            <a:chOff x="899592" y="3933056"/>
            <a:chExt cx="2633769" cy="1776353"/>
          </a:xfrm>
        </p:grpSpPr>
        <p:sp>
          <p:nvSpPr>
            <p:cNvPr id="23563" name="Oval 6" descr="5%"/>
            <p:cNvSpPr>
              <a:spLocks noChangeArrowheads="1"/>
            </p:cNvSpPr>
            <p:nvPr/>
          </p:nvSpPr>
          <p:spPr bwMode="auto">
            <a:xfrm>
              <a:off x="899592" y="3933056"/>
              <a:ext cx="2196590" cy="1776353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0"/>
            <a:lstStyle/>
            <a:p>
              <a:pPr algn="ctr"/>
              <a:r>
                <a:rPr lang="pl-PL" sz="1600" b="1" dirty="0" smtClean="0">
                  <a:cs typeface="Times New Roman" pitchFamily="18" charset="0"/>
                </a:rPr>
                <a:t>Aparat wykonawczy </a:t>
              </a:r>
              <a:r>
                <a:rPr lang="pl-PL" sz="1600" b="1" u="sng" dirty="0" smtClean="0">
                  <a:cs typeface="Times New Roman" pitchFamily="18" charset="0"/>
                </a:rPr>
                <a:t>celów polityki </a:t>
              </a:r>
              <a:r>
                <a:rPr lang="pl-PL" sz="1600" b="1" dirty="0" smtClean="0">
                  <a:cs typeface="Times New Roman" pitchFamily="18" charset="0"/>
                </a:rPr>
                <a:t>rozwoju regionalnego</a:t>
              </a:r>
              <a:endParaRPr lang="pl-PL" sz="1600" b="1" dirty="0"/>
            </a:p>
          </p:txBody>
        </p:sp>
        <p:sp>
          <p:nvSpPr>
            <p:cNvPr id="20" name="Strzałka w lewo 19"/>
            <p:cNvSpPr/>
            <p:nvPr/>
          </p:nvSpPr>
          <p:spPr bwMode="auto">
            <a:xfrm rot="8736342">
              <a:off x="2987485" y="4174341"/>
              <a:ext cx="545876" cy="239618"/>
            </a:xfrm>
            <a:prstGeom prst="leftArrow">
              <a:avLst>
                <a:gd name="adj1" fmla="val 58551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5170207" y="3861048"/>
            <a:ext cx="2713913" cy="1776353"/>
            <a:chOff x="5170207" y="3861048"/>
            <a:chExt cx="2713913" cy="1776353"/>
          </a:xfrm>
        </p:grpSpPr>
        <p:sp>
          <p:nvSpPr>
            <p:cNvPr id="23561" name="Oval 8" descr="5%"/>
            <p:cNvSpPr>
              <a:spLocks noChangeArrowheads="1"/>
            </p:cNvSpPr>
            <p:nvPr/>
          </p:nvSpPr>
          <p:spPr bwMode="auto">
            <a:xfrm>
              <a:off x="5652120" y="3861048"/>
              <a:ext cx="2232000" cy="1776353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pl-PL" sz="1600" b="1" dirty="0">
                  <a:cs typeface="Times New Roman" pitchFamily="18" charset="0"/>
                </a:rPr>
                <a:t>Aparat wykonawczy </a:t>
              </a:r>
              <a:r>
                <a:rPr lang="pl-PL" sz="1600" b="1" u="sng" dirty="0">
                  <a:cs typeface="Times New Roman" pitchFamily="18" charset="0"/>
                </a:rPr>
                <a:t>celów rozwoju </a:t>
              </a:r>
              <a:r>
                <a:rPr lang="pl-PL" sz="1600" b="1" dirty="0">
                  <a:cs typeface="Times New Roman" pitchFamily="18" charset="0"/>
                </a:rPr>
                <a:t>regionalnego</a:t>
              </a:r>
              <a:endParaRPr lang="pl-PL" sz="1600" b="1" dirty="0"/>
            </a:p>
          </p:txBody>
        </p:sp>
        <p:sp>
          <p:nvSpPr>
            <p:cNvPr id="21" name="Strzałka w lewo 20"/>
            <p:cNvSpPr/>
            <p:nvPr/>
          </p:nvSpPr>
          <p:spPr bwMode="auto">
            <a:xfrm rot="1782884">
              <a:off x="5170207" y="4190561"/>
              <a:ext cx="557297" cy="239618"/>
            </a:xfrm>
            <a:prstGeom prst="leftArrow">
              <a:avLst>
                <a:gd name="adj1" fmla="val 58551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2843808" y="4509120"/>
            <a:ext cx="2952280" cy="2208401"/>
            <a:chOff x="2843808" y="4509120"/>
            <a:chExt cx="2952280" cy="2208401"/>
          </a:xfrm>
        </p:grpSpPr>
        <p:sp>
          <p:nvSpPr>
            <p:cNvPr id="16" name="Oval 6" descr="5%"/>
            <p:cNvSpPr>
              <a:spLocks noChangeArrowheads="1"/>
            </p:cNvSpPr>
            <p:nvPr/>
          </p:nvSpPr>
          <p:spPr bwMode="auto">
            <a:xfrm>
              <a:off x="3203848" y="4941168"/>
              <a:ext cx="2232000" cy="1776353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0"/>
            <a:lstStyle/>
            <a:p>
              <a:pPr algn="ctr" eaLnBrk="0" hangingPunct="0"/>
              <a:r>
                <a:rPr lang="pl-PL" sz="1600" b="1" dirty="0">
                  <a:cs typeface="Times New Roman" pitchFamily="18" charset="0"/>
                </a:rPr>
                <a:t>Układ </a:t>
              </a:r>
              <a:r>
                <a:rPr lang="pl-PL" sz="1600" b="1" u="sng" dirty="0">
                  <a:cs typeface="Times New Roman" pitchFamily="18" charset="0"/>
                </a:rPr>
                <a:t>integracji </a:t>
              </a:r>
              <a:endParaRPr lang="pl-PL" sz="1600" b="1" u="sng" dirty="0"/>
            </a:p>
            <a:p>
              <a:pPr algn="ctr" eaLnBrk="0" hangingPunct="0"/>
              <a:r>
                <a:rPr lang="pl-PL" sz="1600" b="1" u="sng" dirty="0">
                  <a:cs typeface="Times New Roman" pitchFamily="18" charset="0"/>
                </a:rPr>
                <a:t>i negocjacji </a:t>
              </a:r>
              <a:r>
                <a:rPr lang="pl-PL" sz="1600" b="1" dirty="0">
                  <a:cs typeface="Times New Roman" pitchFamily="18" charset="0"/>
                </a:rPr>
                <a:t>celów rozwoju regionalnego</a:t>
              </a:r>
              <a:endParaRPr lang="pl-PL" sz="1600" b="1" dirty="0"/>
            </a:p>
          </p:txBody>
        </p:sp>
        <p:sp>
          <p:nvSpPr>
            <p:cNvPr id="19" name="Strzałka w lewo 18"/>
            <p:cNvSpPr/>
            <p:nvPr/>
          </p:nvSpPr>
          <p:spPr bwMode="auto">
            <a:xfrm rot="5400000">
              <a:off x="4103992" y="4605335"/>
              <a:ext cx="432048" cy="239618"/>
            </a:xfrm>
            <a:prstGeom prst="leftArrow">
              <a:avLst>
                <a:gd name="adj1" fmla="val 58551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3" name="Łącznik prosty ze strzałką 22"/>
            <p:cNvCxnSpPr/>
            <p:nvPr/>
          </p:nvCxnSpPr>
          <p:spPr bwMode="auto">
            <a:xfrm flipH="1">
              <a:off x="5364088" y="5229200"/>
              <a:ext cx="432000" cy="2520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Łącznik prosty ze strzałką 24"/>
            <p:cNvCxnSpPr/>
            <p:nvPr/>
          </p:nvCxnSpPr>
          <p:spPr bwMode="auto">
            <a:xfrm>
              <a:off x="2843808" y="5373216"/>
              <a:ext cx="360040" cy="216024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7" cy="475134"/>
          </a:xfrm>
        </p:spPr>
        <p:txBody>
          <a:bodyPr/>
          <a:lstStyle/>
          <a:p>
            <a:pPr algn="ctr"/>
            <a:r>
              <a:rPr lang="pl-PL" sz="2400" b="1" dirty="0" smtClean="0">
                <a:latin typeface="+mn-lt"/>
              </a:rPr>
              <a:t>System zarządzania rozwojem regionalnym</a:t>
            </a:r>
            <a:endParaRPr lang="pl-PL" sz="2400" dirty="0" smtClean="0">
              <a:latin typeface="+mn-lt"/>
            </a:endParaRPr>
          </a:p>
        </p:txBody>
      </p:sp>
      <p:sp>
        <p:nvSpPr>
          <p:cNvPr id="23555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39A978-9D23-449D-B576-E95D95B17FB8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235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251520" y="692696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 „</a:t>
            </a:r>
            <a:r>
              <a:rPr lang="pl-PL" i="1" dirty="0" smtClean="0"/>
              <a:t>Założeniach systemu zarządzania rozwojem Polski</a:t>
            </a:r>
            <a:r>
              <a:rPr lang="pl-PL" dirty="0" smtClean="0"/>
              <a:t>” wskazuje się na </a:t>
            </a:r>
            <a:r>
              <a:rPr lang="pl-PL" b="1" dirty="0" smtClean="0"/>
              <a:t>trzy główne podsystemy</a:t>
            </a:r>
            <a:r>
              <a:rPr lang="pl-PL" dirty="0" smtClean="0"/>
              <a:t>: </a:t>
            </a:r>
            <a:r>
              <a:rPr lang="pl-PL" u="sng" dirty="0" smtClean="0"/>
              <a:t>programowania</a:t>
            </a:r>
            <a:r>
              <a:rPr lang="pl-PL" dirty="0" smtClean="0"/>
              <a:t>, </a:t>
            </a:r>
            <a:r>
              <a:rPr lang="pl-PL" u="sng" dirty="0" smtClean="0"/>
              <a:t>instytucjonalny</a:t>
            </a:r>
            <a:r>
              <a:rPr lang="pl-PL" dirty="0" smtClean="0"/>
              <a:t>, </a:t>
            </a:r>
            <a:r>
              <a:rPr lang="pl-PL" u="sng" dirty="0" smtClean="0"/>
              <a:t>wdrażania</a:t>
            </a:r>
            <a:endParaRPr lang="pl-PL" u="sng" dirty="0"/>
          </a:p>
        </p:txBody>
      </p:sp>
      <p:grpSp>
        <p:nvGrpSpPr>
          <p:cNvPr id="20" name="Grupa 19"/>
          <p:cNvGrpSpPr/>
          <p:nvPr/>
        </p:nvGrpSpPr>
        <p:grpSpPr>
          <a:xfrm>
            <a:off x="323528" y="1484784"/>
            <a:ext cx="8568688" cy="1548112"/>
            <a:chOff x="323528" y="1484784"/>
            <a:chExt cx="8568688" cy="1548112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3060000" y="1484784"/>
              <a:ext cx="3132000" cy="468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System zarządzania rozwojem</a:t>
              </a: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6516216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216000" bIns="45720" numCol="1" anchor="ctr" anchorCtr="0" compatLnSpc="1">
              <a:prstTxWarp prst="textNoShape">
                <a:avLst/>
              </a:prstTxWarp>
            </a:bodyPr>
            <a:lstStyle/>
            <a:p>
              <a:pPr marL="457200" marR="15875" lvl="1" indent="0" algn="ctr" defTabSz="914400" rtl="0" eaLnBrk="1" fontAlgn="base" latinLnBrk="0" hangingPunct="1">
                <a:lnSpc>
                  <a:spcPct val="103000"/>
                </a:lnSpc>
                <a:spcBef>
                  <a:spcPts val="57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Wdrażania </a:t>
              </a:r>
              <a:endPara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456000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dirty="0" smtClean="0">
                  <a:solidFill>
                    <a:srgbClr val="000000"/>
                  </a:solidFill>
                </a:rPr>
                <a:t>I</a:t>
              </a: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nstytucjonalny</a:t>
              </a:r>
              <a:endPara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323528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45720" rIns="180000" bIns="45720" numCol="1" anchor="ctr" anchorCtr="1" compatLnSpc="1">
              <a:prstTxWarp prst="textNoShape">
                <a:avLst/>
              </a:prstTxWarp>
            </a:bodyPr>
            <a:lstStyle/>
            <a:p>
              <a:pPr marL="457200" marR="15875" lvl="1" indent="0" algn="ctr" defTabSz="914400" rtl="0" eaLnBrk="1" fontAlgn="base" latinLnBrk="0" hangingPunct="1">
                <a:lnSpc>
                  <a:spcPct val="103000"/>
                </a:lnSpc>
                <a:spcBef>
                  <a:spcPts val="57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dirty="0" smtClean="0">
                  <a:solidFill>
                    <a:srgbClr val="000000"/>
                  </a:solidFill>
                </a:rPr>
                <a:t>P</a:t>
              </a: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rogramowania strategicznego </a:t>
              </a:r>
            </a:p>
          </p:txBody>
        </p:sp>
        <p:cxnSp>
          <p:nvCxnSpPr>
            <p:cNvPr id="27" name="Łącznik prosty ze strzałką 26"/>
            <p:cNvCxnSpPr>
              <a:stCxn id="1026" idx="2"/>
              <a:endCxn id="1029" idx="0"/>
            </p:cNvCxnSpPr>
            <p:nvPr/>
          </p:nvCxnSpPr>
          <p:spPr bwMode="auto">
            <a:xfrm flipH="1">
              <a:off x="1511528" y="1952784"/>
              <a:ext cx="3114472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Łącznik prosty ze strzałką 28"/>
            <p:cNvCxnSpPr/>
            <p:nvPr/>
          </p:nvCxnSpPr>
          <p:spPr bwMode="auto">
            <a:xfrm>
              <a:off x="4626000" y="1952784"/>
              <a:ext cx="18000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Łącznik prosty ze strzałką 30"/>
            <p:cNvCxnSpPr>
              <a:stCxn id="1026" idx="2"/>
              <a:endCxn id="1027" idx="0"/>
            </p:cNvCxnSpPr>
            <p:nvPr/>
          </p:nvCxnSpPr>
          <p:spPr bwMode="auto">
            <a:xfrm>
              <a:off x="4626000" y="1952784"/>
              <a:ext cx="3078216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" name="Prostokąt 33"/>
            <p:cNvSpPr/>
            <p:nvPr/>
          </p:nvSpPr>
          <p:spPr>
            <a:xfrm>
              <a:off x="3059832" y="2060848"/>
              <a:ext cx="32403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600" b="1" spc="500" dirty="0" smtClean="0">
                  <a:solidFill>
                    <a:srgbClr val="C00000"/>
                  </a:solidFill>
                </a:rPr>
                <a:t>P o d s y s t e m y</a:t>
              </a:r>
              <a:endParaRPr lang="pl-PL" sz="1600" b="1" spc="5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395536" y="3212976"/>
            <a:ext cx="2232248" cy="2376264"/>
            <a:chOff x="395536" y="3212976"/>
            <a:chExt cx="2232248" cy="2376264"/>
          </a:xfrm>
        </p:grpSpPr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395536" y="3573016"/>
              <a:ext cx="2232248" cy="2016224"/>
            </a:xfrm>
            <a:prstGeom prst="borderCallout1">
              <a:avLst>
                <a:gd name="adj1" fmla="val -887"/>
                <a:gd name="adj2" fmla="val 49366"/>
                <a:gd name="adj3" fmla="val -26607"/>
                <a:gd name="adj4" fmla="val 547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  Problem </a:t>
              </a:r>
              <a:r>
                <a:rPr lang="pl-PL" sz="1400" dirty="0" err="1" smtClean="0">
                  <a:latin typeface="Arial Narrow" pitchFamily="34" charset="0"/>
                </a:rPr>
                <a:t>operacjonalizacji</a:t>
              </a:r>
              <a:r>
                <a:rPr lang="pl-PL" sz="1400" dirty="0" smtClean="0">
                  <a:latin typeface="Arial Narrow" pitchFamily="34" charset="0"/>
                </a:rPr>
                <a:t> 	strategii rozwoju</a:t>
              </a:r>
            </a:p>
            <a:p>
              <a:pPr lvl="0"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36 obligatoryjnych  	dokumentów programowych 	na poziomie województwa</a:t>
              </a:r>
            </a:p>
            <a:p>
              <a:pPr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  </a:t>
              </a:r>
              <a:r>
                <a:rPr lang="pl-PL" sz="1400" b="1" dirty="0" smtClean="0">
                  <a:latin typeface="Arial Narrow" pitchFamily="34" charset="0"/>
                </a:rPr>
                <a:t>Ramowy Zintegrowany 	Program Regionalny </a:t>
              </a: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endParaRPr lang="pl-PL" sz="1400" dirty="0" smtClean="0">
                <a:latin typeface="Arial Narrow" pitchFamily="34" charset="0"/>
              </a:endParaRP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r>
                <a:rPr lang="pl-PL" sz="1400" dirty="0" smtClean="0">
                  <a:latin typeface="Arial Narrow" pitchFamily="34" charset="0"/>
                </a:rPr>
                <a:t> </a:t>
              </a:r>
              <a:endParaRPr kumimoji="0" lang="pl-PL" sz="1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755576" y="3212976"/>
              <a:ext cx="131959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600" b="1" spc="600" dirty="0" smtClean="0">
                  <a:solidFill>
                    <a:srgbClr val="C00000"/>
                  </a:solidFill>
                </a:rPr>
                <a:t>Uwagi:</a:t>
              </a:r>
              <a:endParaRPr lang="pl-PL" sz="1600" b="1" spc="6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1688" cy="665361"/>
          </a:xfrm>
        </p:spPr>
        <p:txBody>
          <a:bodyPr/>
          <a:lstStyle/>
          <a:p>
            <a:pPr algn="ctr"/>
            <a:r>
              <a:rPr lang="pl-PL" sz="2800" b="1" dirty="0" smtClean="0"/>
              <a:t>Ramowy Zintegrowany Program Regionalny</a:t>
            </a:r>
            <a:br>
              <a:rPr lang="pl-PL" sz="2800" b="1" dirty="0" smtClean="0"/>
            </a:br>
            <a:r>
              <a:rPr kumimoji="0" lang="pl-PL" sz="20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[art.5, art.21a, </a:t>
            </a:r>
            <a:r>
              <a:rPr kumimoji="0" lang="pl-PL" sz="2000" b="1" dirty="0" err="1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UoZPPR</a:t>
            </a:r>
            <a:endParaRPr lang="pl-PL" sz="2000" dirty="0">
              <a:solidFill>
                <a:srgbClr val="C0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43204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sz="1800" b="1" dirty="0" smtClean="0">
                <a:latin typeface="+mj-lt"/>
                <a:ea typeface="Calibri" pitchFamily="34" charset="0"/>
                <a:cs typeface="Times New Roman" pitchFamily="18" charset="0"/>
              </a:rPr>
              <a:t>Określa </a:t>
            </a:r>
            <a:r>
              <a:rPr kumimoji="0" lang="pl-PL" sz="1800" b="1" u="sng" dirty="0" smtClean="0">
                <a:latin typeface="+mj-lt"/>
                <a:ea typeface="Calibri" pitchFamily="34" charset="0"/>
                <a:cs typeface="Times New Roman" pitchFamily="18" charset="0"/>
              </a:rPr>
              <a:t>wspólne zasady realizacji programów </a:t>
            </a:r>
            <a:r>
              <a:rPr kumimoji="0" lang="pl-PL" sz="1800" b="1" dirty="0" smtClean="0">
                <a:latin typeface="+mj-lt"/>
                <a:ea typeface="Calibri" pitchFamily="34" charset="0"/>
                <a:cs typeface="Times New Roman" pitchFamily="18" charset="0"/>
              </a:rPr>
              <a:t>na </a:t>
            </a:r>
            <a:r>
              <a:rPr kumimoji="0" lang="pl-PL" sz="1800" b="1" u="sng" dirty="0" smtClean="0">
                <a:latin typeface="+mj-lt"/>
                <a:ea typeface="Calibri" pitchFamily="34" charset="0"/>
                <a:cs typeface="Times New Roman" pitchFamily="18" charset="0"/>
              </a:rPr>
              <a:t>terenie danego województwa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323528" y="126876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sz="1800" b="1" dirty="0" smtClean="0">
                <a:latin typeface="+mj-lt"/>
                <a:ea typeface="Calibri" pitchFamily="34" charset="0"/>
                <a:cs typeface="Times New Roman" pitchFamily="18" charset="0"/>
              </a:rPr>
              <a:t>Uwzględnia cele określone w strategii rozwoju województwa</a:t>
            </a:r>
          </a:p>
        </p:txBody>
      </p:sp>
      <p:sp>
        <p:nvSpPr>
          <p:cNvPr id="9" name="Prostokąt 8"/>
          <p:cNvSpPr/>
          <p:nvPr/>
        </p:nvSpPr>
        <p:spPr>
          <a:xfrm>
            <a:off x="323528" y="162880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lang="pl-PL" sz="1800" b="1" dirty="0" smtClean="0">
                <a:latin typeface="+mj-lt"/>
              </a:rPr>
              <a:t>Jest opracowywany, uzgadniany i przyjmowany przez </a:t>
            </a:r>
            <a:r>
              <a:rPr lang="pl-PL" sz="1800" b="1" u="sng" dirty="0" smtClean="0">
                <a:latin typeface="+mj-lt"/>
              </a:rPr>
              <a:t>zarząd województwa</a:t>
            </a:r>
          </a:p>
        </p:txBody>
      </p:sp>
      <p:sp>
        <p:nvSpPr>
          <p:cNvPr id="10" name="Prostokąt 9"/>
          <p:cNvSpPr/>
          <p:nvPr/>
        </p:nvSpPr>
        <p:spPr>
          <a:xfrm>
            <a:off x="251520" y="21328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sz="1800" b="1" u="sng" dirty="0" smtClean="0">
                <a:latin typeface="+mj-lt"/>
                <a:ea typeface="Calibri" pitchFamily="34" charset="0"/>
                <a:cs typeface="Times New Roman" pitchFamily="18" charset="0"/>
              </a:rPr>
              <a:t>Ujmuje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, m.in.:</a:t>
            </a:r>
          </a:p>
          <a:p>
            <a:pPr marL="540000" lvl="1" defTabSz="180000" eaLnBrk="1" hangingPunct="1">
              <a:spcBef>
                <a:spcPct val="0"/>
              </a:spcBef>
              <a:buClrTx/>
              <a:buSzTx/>
              <a:buFont typeface="+mj-lt"/>
              <a:buAutoNum type="arabicParenR"/>
            </a:pP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 w sposób ramowy kierunki interwencji terytorialnej</a:t>
            </a:r>
            <a:endParaRPr kumimoji="0" lang="pl-PL" sz="1800" dirty="0" smtClean="0">
              <a:latin typeface="+mj-lt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720000" y="27809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0" algn="l" defTabSz="180000">
              <a:spcBef>
                <a:spcPct val="0"/>
              </a:spcBef>
              <a:buClrTx/>
              <a:buSzTx/>
            </a:pP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2) analizę dysproporcji, słabości i potencjału rozwojowego</a:t>
            </a:r>
            <a:endParaRPr kumimoji="0" lang="pl-PL" sz="1800" dirty="0" smtClean="0">
              <a:latin typeface="+mj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827584" y="31409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3) cele, obszary interwencji </a:t>
            </a:r>
            <a:endParaRPr lang="pl-PL" sz="1800" dirty="0">
              <a:latin typeface="+mj-lt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827584" y="3501008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4) wskaźniki realizacji </a:t>
            </a:r>
            <a:endParaRPr lang="pl-PL" sz="1800" dirty="0">
              <a:latin typeface="+mj-lt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827584" y="393305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5)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wykaz programów 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oraz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obszarów interwencji 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realizowanych przez inne podmioty</a:t>
            </a:r>
            <a:endParaRPr lang="pl-PL" sz="1800" dirty="0">
              <a:latin typeface="+mj-lt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827584" y="436510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6) zestawienie indykatywnej alokacji skierowanej na poszczególne programy</a:t>
            </a:r>
            <a:endParaRPr lang="pl-PL" sz="1800" dirty="0">
              <a:latin typeface="+mj-lt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827584" y="479715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7) sposób koordynacji działań w ramach wskazanych w dokumencie kierunków interwencji 	podejmowanych na poziomie województwa, powiatu lub gminy</a:t>
            </a:r>
            <a:endParaRPr lang="pl-PL" sz="1800" dirty="0">
              <a:latin typeface="+mj-lt"/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827584" y="544522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8) zasady, tryb i warunki obejmujące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zarządzanie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monitoring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ewaluację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kontrolę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 i 	</a:t>
            </a:r>
            <a:r>
              <a:rPr kumimoji="0" lang="pl-PL" sz="1800" u="dotted" dirty="0" smtClean="0">
                <a:latin typeface="+mj-lt"/>
                <a:ea typeface="Calibri" pitchFamily="34" charset="0"/>
                <a:cs typeface="Times New Roman" pitchFamily="18" charset="0"/>
              </a:rPr>
              <a:t>sprawozdawczość</a:t>
            </a: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 w celu zapewnienia przez zarząd województwa prawidłowej 	realizacji programu.</a:t>
            </a:r>
            <a:endParaRPr lang="pl-PL" sz="1800" dirty="0">
              <a:latin typeface="+mj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3"/>
            <a:ext cx="8421688" cy="432048"/>
          </a:xfrm>
        </p:spPr>
        <p:txBody>
          <a:bodyPr/>
          <a:lstStyle/>
          <a:p>
            <a:pPr algn="ctr"/>
            <a:r>
              <a:rPr lang="pl-PL" sz="2800" b="1" dirty="0" smtClean="0"/>
              <a:t>Ramowy Zintegrowany Program Regionalny</a:t>
            </a:r>
            <a:endParaRPr lang="pl-PL" sz="2000" dirty="0">
              <a:solidFill>
                <a:srgbClr val="C0000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>
          <a:xfrm>
            <a:off x="8100392" y="6400800"/>
            <a:ext cx="1043608" cy="457200"/>
          </a:xfrm>
        </p:spPr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251520" y="620688"/>
            <a:ext cx="8640762" cy="936104"/>
          </a:xfrm>
        </p:spPr>
        <p:txBody>
          <a:bodyPr/>
          <a:lstStyle/>
          <a:p>
            <a:pPr marL="0" lvl="0" indent="0">
              <a:spcBef>
                <a:spcPct val="0"/>
              </a:spcBef>
              <a:buClrTx/>
              <a:buSzTx/>
              <a:buNone/>
              <a:tabLst>
                <a:tab pos="180975" algn="r"/>
                <a:tab pos="258763" algn="l"/>
              </a:tabLst>
            </a:pPr>
            <a:r>
              <a:rPr kumimoji="0" lang="pl-PL" sz="1800" dirty="0" smtClean="0">
                <a:latin typeface="+mj-lt"/>
                <a:ea typeface="Calibri" pitchFamily="34" charset="0"/>
                <a:cs typeface="Times New Roman" pitchFamily="18" charset="0"/>
              </a:rPr>
              <a:t>RZPR określa, w jaki sposób na poziomie regionalnym koordynowane i integrowane będą działania realizowane przez różne podmioty publiczne na rzecz danego regionu w ramach różnych instrumentów  </a:t>
            </a:r>
            <a:r>
              <a:rPr kumimoji="0" lang="pl-PL" sz="1800" b="1" dirty="0" smtClean="0">
                <a:solidFill>
                  <a:srgbClr val="993300"/>
                </a:solidFill>
                <a:latin typeface="+mj-lt"/>
                <a:ea typeface="Calibri" pitchFamily="34" charset="0"/>
                <a:cs typeface="Times New Roman" pitchFamily="18" charset="0"/>
              </a:rPr>
              <a:t>[z „</a:t>
            </a:r>
            <a:r>
              <a:rPr kumimoji="0" lang="pl-PL" sz="1800" b="1" i="1" dirty="0" smtClean="0">
                <a:solidFill>
                  <a:srgbClr val="993300"/>
                </a:solidFill>
                <a:latin typeface="+mj-lt"/>
                <a:ea typeface="Calibri" pitchFamily="34" charset="0"/>
                <a:cs typeface="Times New Roman" pitchFamily="18" charset="0"/>
              </a:rPr>
              <a:t>uzasadnienia</a:t>
            </a:r>
            <a:r>
              <a:rPr kumimoji="0" lang="pl-PL" sz="1800" b="1" dirty="0" smtClean="0">
                <a:solidFill>
                  <a:srgbClr val="993300"/>
                </a:solidFill>
                <a:latin typeface="+mj-lt"/>
                <a:ea typeface="Calibri" pitchFamily="34" charset="0"/>
                <a:cs typeface="Times New Roman" pitchFamily="18" charset="0"/>
              </a:rPr>
              <a:t>”]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51520" y="2060848"/>
            <a:ext cx="1512168" cy="986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 wrap="square" tIns="72000" rtlCol="0">
            <a:spAutoFit/>
          </a:bodyPr>
          <a:lstStyle/>
          <a:p>
            <a:r>
              <a:rPr lang="pl-PL" sz="1800" dirty="0" smtClean="0">
                <a:latin typeface="+mj-lt"/>
              </a:rPr>
              <a:t>Strategia rozwoju województwa</a:t>
            </a:r>
          </a:p>
        </p:txBody>
      </p:sp>
      <p:grpSp>
        <p:nvGrpSpPr>
          <p:cNvPr id="36" name="Grupa 35"/>
          <p:cNvGrpSpPr/>
          <p:nvPr/>
        </p:nvGrpSpPr>
        <p:grpSpPr>
          <a:xfrm>
            <a:off x="2375992" y="2528872"/>
            <a:ext cx="6300464" cy="374586"/>
            <a:chOff x="2375992" y="2528872"/>
            <a:chExt cx="6300464" cy="374586"/>
          </a:xfrm>
        </p:grpSpPr>
        <p:sp>
          <p:nvSpPr>
            <p:cNvPr id="11" name="pole tekstowe 10"/>
            <p:cNvSpPr txBox="1">
              <a:spLocks/>
            </p:cNvSpPr>
            <p:nvPr/>
          </p:nvSpPr>
          <p:spPr>
            <a:xfrm>
              <a:off x="3059832" y="2564904"/>
              <a:ext cx="5616624" cy="33855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pl-PL" sz="1600" dirty="0" smtClean="0">
                  <a:latin typeface="+mj-lt"/>
                </a:rPr>
                <a:t>Koncentruje się na </a:t>
              </a:r>
              <a:r>
                <a:rPr lang="pl-PL" sz="1600" u="sng" dirty="0" smtClean="0">
                  <a:latin typeface="+mj-lt"/>
                </a:rPr>
                <a:t>wyselekcjonowanych</a:t>
              </a:r>
              <a:r>
                <a:rPr lang="pl-PL" sz="1600" dirty="0" smtClean="0">
                  <a:latin typeface="+mj-lt"/>
                </a:rPr>
                <a:t> i </a:t>
              </a:r>
              <a:r>
                <a:rPr lang="pl-PL" sz="1600" u="sng" dirty="0" smtClean="0">
                  <a:latin typeface="+mj-lt"/>
                </a:rPr>
                <a:t>wynegocjowanych</a:t>
              </a:r>
              <a:r>
                <a:rPr lang="pl-PL" sz="1600" dirty="0" smtClean="0">
                  <a:latin typeface="+mj-lt"/>
                </a:rPr>
                <a:t> priorytetach</a:t>
              </a:r>
              <a:endParaRPr lang="pl-PL" sz="1600" dirty="0">
                <a:latin typeface="+mj-lt"/>
              </a:endParaRPr>
            </a:p>
          </p:txBody>
        </p:sp>
        <p:cxnSp>
          <p:nvCxnSpPr>
            <p:cNvPr id="16" name="Łącznik prosty ze strzałką 15"/>
            <p:cNvCxnSpPr>
              <a:stCxn id="17" idx="3"/>
              <a:endCxn id="11" idx="1"/>
            </p:cNvCxnSpPr>
            <p:nvPr/>
          </p:nvCxnSpPr>
          <p:spPr bwMode="auto">
            <a:xfrm>
              <a:off x="2375992" y="2528872"/>
              <a:ext cx="683840" cy="205309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upa 55"/>
          <p:cNvGrpSpPr/>
          <p:nvPr/>
        </p:nvGrpSpPr>
        <p:grpSpPr>
          <a:xfrm>
            <a:off x="2375992" y="2528872"/>
            <a:ext cx="6300464" cy="878642"/>
            <a:chOff x="2375992" y="2528872"/>
            <a:chExt cx="6300464" cy="878642"/>
          </a:xfrm>
        </p:grpSpPr>
        <p:sp>
          <p:nvSpPr>
            <p:cNvPr id="12" name="pole tekstowe 11"/>
            <p:cNvSpPr txBox="1"/>
            <p:nvPr/>
          </p:nvSpPr>
          <p:spPr>
            <a:xfrm>
              <a:off x="3059832" y="3068960"/>
              <a:ext cx="5616624" cy="33855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600" dirty="0" smtClean="0">
                  <a:latin typeface="+mj-lt"/>
                </a:rPr>
                <a:t>Wymaga </a:t>
              </a:r>
              <a:r>
                <a:rPr lang="pl-PL" sz="1600" u="sng" dirty="0" err="1" smtClean="0">
                  <a:latin typeface="+mj-lt"/>
                </a:rPr>
                <a:t>operacjonalizacji</a:t>
              </a:r>
              <a:r>
                <a:rPr lang="pl-PL" sz="1600" dirty="0" smtClean="0">
                  <a:latin typeface="+mj-lt"/>
                </a:rPr>
                <a:t>   (przełożenia na programy wykonawcze)</a:t>
              </a:r>
              <a:endParaRPr lang="pl-PL" sz="1600" dirty="0">
                <a:latin typeface="+mj-lt"/>
              </a:endParaRPr>
            </a:p>
          </p:txBody>
        </p:sp>
        <p:cxnSp>
          <p:nvCxnSpPr>
            <p:cNvPr id="18" name="Łącznik prosty ze strzałką 17"/>
            <p:cNvCxnSpPr>
              <a:stCxn id="17" idx="3"/>
              <a:endCxn id="12" idx="1"/>
            </p:cNvCxnSpPr>
            <p:nvPr/>
          </p:nvCxnSpPr>
          <p:spPr bwMode="auto">
            <a:xfrm>
              <a:off x="2375992" y="2528872"/>
              <a:ext cx="683840" cy="709365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4" name="Grupa 33"/>
          <p:cNvGrpSpPr/>
          <p:nvPr/>
        </p:nvGrpSpPr>
        <p:grpSpPr>
          <a:xfrm>
            <a:off x="1331640" y="2060848"/>
            <a:ext cx="7344816" cy="720024"/>
            <a:chOff x="1331640" y="2060848"/>
            <a:chExt cx="7344816" cy="720024"/>
          </a:xfrm>
        </p:grpSpPr>
        <p:sp>
          <p:nvSpPr>
            <p:cNvPr id="9" name="pole tekstowe 8"/>
            <p:cNvSpPr txBox="1"/>
            <p:nvPr/>
          </p:nvSpPr>
          <p:spPr>
            <a:xfrm>
              <a:off x="3059832" y="2060848"/>
              <a:ext cx="5616624" cy="33855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600" dirty="0" smtClean="0">
                  <a:latin typeface="+mj-lt"/>
                </a:rPr>
                <a:t>Jest platformą </a:t>
              </a:r>
              <a:r>
                <a:rPr lang="pl-PL" sz="1600" u="sng" dirty="0" smtClean="0">
                  <a:latin typeface="+mj-lt"/>
                </a:rPr>
                <a:t>integrowania</a:t>
              </a:r>
              <a:r>
                <a:rPr lang="pl-PL" sz="1600" dirty="0" smtClean="0">
                  <a:latin typeface="+mj-lt"/>
                </a:rPr>
                <a:t> i </a:t>
              </a:r>
              <a:r>
                <a:rPr lang="pl-PL" sz="1600" u="sng" dirty="0" smtClean="0">
                  <a:latin typeface="+mj-lt"/>
                </a:rPr>
                <a:t>koordynowania</a:t>
              </a:r>
              <a:r>
                <a:rPr lang="pl-PL" sz="1600" dirty="0" smtClean="0">
                  <a:latin typeface="+mj-lt"/>
                </a:rPr>
                <a:t> w skali województwa</a:t>
              </a:r>
              <a:endParaRPr lang="pl-PL" sz="1600" dirty="0">
                <a:latin typeface="+mj-lt"/>
              </a:endParaRPr>
            </a:p>
          </p:txBody>
        </p:sp>
        <p:cxnSp>
          <p:nvCxnSpPr>
            <p:cNvPr id="14" name="Łącznik prosty ze strzałką 13"/>
            <p:cNvCxnSpPr>
              <a:stCxn id="17" idx="3"/>
              <a:endCxn id="9" idx="1"/>
            </p:cNvCxnSpPr>
            <p:nvPr/>
          </p:nvCxnSpPr>
          <p:spPr bwMode="auto">
            <a:xfrm flipV="1">
              <a:off x="2375992" y="2230125"/>
              <a:ext cx="683840" cy="298747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2" name="Grupa 21"/>
            <p:cNvGrpSpPr/>
            <p:nvPr/>
          </p:nvGrpSpPr>
          <p:grpSpPr>
            <a:xfrm>
              <a:off x="1331640" y="2276872"/>
              <a:ext cx="1044352" cy="504000"/>
              <a:chOff x="1403648" y="2286000"/>
              <a:chExt cx="1044352" cy="504000"/>
            </a:xfrm>
          </p:grpSpPr>
          <p:sp>
            <p:nvSpPr>
              <p:cNvPr id="17" name="Strzałka w prawo 16"/>
              <p:cNvSpPr/>
              <p:nvPr/>
            </p:nvSpPr>
            <p:spPr bwMode="auto">
              <a:xfrm>
                <a:off x="2340000" y="2286000"/>
                <a:ext cx="108000" cy="504000"/>
              </a:xfrm>
              <a:prstGeom prst="rightArrow">
                <a:avLst/>
              </a:prstGeom>
              <a:blipFill>
                <a:blip r:embed="rId2" cstate="print"/>
                <a:tile tx="0" ty="0" sx="100000" sy="100000" flip="none" algn="tl"/>
              </a:blip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609600" marR="0" indent="-609600" algn="just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None/>
                  <a:tabLst/>
                </a:pPr>
                <a:endParaRPr kumimoji="1" lang="pl-PL" sz="2000" b="0" i="0" u="none" strike="noStrike" cap="none" normalizeH="0" baseline="0" smtClean="0">
                  <a:ln>
                    <a:solidFill>
                      <a:schemeClr val="tx2"/>
                    </a:solidFill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6" name="pole tekstowe 25"/>
              <p:cNvSpPr txBox="1"/>
              <p:nvPr/>
            </p:nvSpPr>
            <p:spPr>
              <a:xfrm>
                <a:off x="1403648" y="2420888"/>
                <a:ext cx="936104" cy="246221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chemeClr val="tx2"/>
                </a:solidFill>
              </a:ln>
            </p:spPr>
            <p:txBody>
              <a:bodyPr vert="horz" wrap="square" lIns="0" tIns="0" rIns="0" bIns="0" rtlCol="0" anchor="ctr" anchorCtr="1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pl-PL" sz="1600" dirty="0" smtClean="0"/>
                  <a:t>z definicji</a:t>
                </a:r>
                <a:endParaRPr lang="pl-PL" sz="1600" dirty="0"/>
              </a:p>
            </p:txBody>
          </p:sp>
        </p:grpSp>
      </p:grpSp>
      <p:grpSp>
        <p:nvGrpSpPr>
          <p:cNvPr id="57" name="Grupa 56"/>
          <p:cNvGrpSpPr/>
          <p:nvPr/>
        </p:nvGrpSpPr>
        <p:grpSpPr>
          <a:xfrm>
            <a:off x="251520" y="3068960"/>
            <a:ext cx="1512168" cy="3155578"/>
            <a:chOff x="251520" y="3068960"/>
            <a:chExt cx="1512168" cy="3155578"/>
          </a:xfrm>
        </p:grpSpPr>
        <p:sp>
          <p:nvSpPr>
            <p:cNvPr id="8" name="pole tekstowe 7"/>
            <p:cNvSpPr txBox="1"/>
            <p:nvPr/>
          </p:nvSpPr>
          <p:spPr>
            <a:xfrm>
              <a:off x="251520" y="5301208"/>
              <a:ext cx="1512168" cy="92333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800" dirty="0" smtClean="0">
                  <a:latin typeface="+mj-lt"/>
                </a:rPr>
                <a:t>Strategie rozwoju lokalnego</a:t>
              </a:r>
              <a:endParaRPr lang="pl-PL" sz="1800" dirty="0">
                <a:latin typeface="+mj-lt"/>
              </a:endParaRPr>
            </a:p>
          </p:txBody>
        </p:sp>
        <p:sp>
          <p:nvSpPr>
            <p:cNvPr id="31" name="Strzałka w górę i w dół 30"/>
            <p:cNvSpPr/>
            <p:nvPr/>
          </p:nvSpPr>
          <p:spPr bwMode="auto">
            <a:xfrm>
              <a:off x="539552" y="3068960"/>
              <a:ext cx="144016" cy="2232248"/>
            </a:xfrm>
            <a:prstGeom prst="upDownArrow">
              <a:avLst/>
            </a:prstGeom>
            <a:noFill/>
            <a:ln w="19050" cap="flat" cmpd="sng" algn="ctr">
              <a:solidFill>
                <a:schemeClr val="tx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9" name="Grupa 38"/>
          <p:cNvGrpSpPr/>
          <p:nvPr/>
        </p:nvGrpSpPr>
        <p:grpSpPr>
          <a:xfrm>
            <a:off x="899592" y="3068960"/>
            <a:ext cx="1512168" cy="1715418"/>
            <a:chOff x="899592" y="3068960"/>
            <a:chExt cx="1512168" cy="1715418"/>
          </a:xfrm>
        </p:grpSpPr>
        <p:sp>
          <p:nvSpPr>
            <p:cNvPr id="7" name="pole tekstowe 6"/>
            <p:cNvSpPr txBox="1"/>
            <p:nvPr/>
          </p:nvSpPr>
          <p:spPr>
            <a:xfrm>
              <a:off x="899592" y="3861048"/>
              <a:ext cx="1512168" cy="92333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800" dirty="0" smtClean="0">
                  <a:latin typeface="+mj-lt"/>
                </a:rPr>
                <a:t>Programy operacyjno-wdrożeniowe</a:t>
              </a:r>
              <a:endParaRPr lang="pl-PL" sz="1800" dirty="0">
                <a:latin typeface="+mj-lt"/>
              </a:endParaRPr>
            </a:p>
          </p:txBody>
        </p:sp>
        <p:sp>
          <p:nvSpPr>
            <p:cNvPr id="28" name="Strzałka w dół 27"/>
            <p:cNvSpPr/>
            <p:nvPr/>
          </p:nvSpPr>
          <p:spPr bwMode="auto">
            <a:xfrm>
              <a:off x="1403648" y="3068960"/>
              <a:ext cx="288032" cy="792088"/>
            </a:xfrm>
            <a:prstGeom prst="downArrow">
              <a:avLst/>
            </a:prstGeom>
            <a:solidFill>
              <a:schemeClr val="accent6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3491880" y="4797152"/>
            <a:ext cx="2664296" cy="1946945"/>
            <a:chOff x="3491880" y="4797152"/>
            <a:chExt cx="2664296" cy="1946945"/>
          </a:xfrm>
        </p:grpSpPr>
        <p:sp>
          <p:nvSpPr>
            <p:cNvPr id="38" name="pole tekstowe 37"/>
            <p:cNvSpPr txBox="1"/>
            <p:nvPr/>
          </p:nvSpPr>
          <p:spPr>
            <a:xfrm>
              <a:off x="4644008" y="5517232"/>
              <a:ext cx="1512168" cy="1226865"/>
            </a:xfrm>
            <a:prstGeom prst="rect">
              <a:avLst/>
            </a:prstGeom>
            <a:solidFill>
              <a:srgbClr val="993300">
                <a:alpha val="25098"/>
              </a:srgbClr>
            </a:solidFill>
            <a:ln>
              <a:solidFill>
                <a:schemeClr val="tx1"/>
              </a:solidFill>
            </a:ln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pl-PL" sz="1800" b="1" dirty="0" smtClean="0">
                  <a:latin typeface="+mj-lt"/>
                </a:rPr>
                <a:t>Ramowy Zintegrowany Program Regionalny</a:t>
              </a:r>
            </a:p>
          </p:txBody>
        </p:sp>
        <p:sp>
          <p:nvSpPr>
            <p:cNvPr id="45" name="Strzałka w lewo 44"/>
            <p:cNvSpPr/>
            <p:nvPr/>
          </p:nvSpPr>
          <p:spPr bwMode="auto">
            <a:xfrm>
              <a:off x="4283968" y="6093296"/>
              <a:ext cx="360040" cy="216024"/>
            </a:xfrm>
            <a:prstGeom prst="leftArrow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Strzałka w lewo 45"/>
            <p:cNvSpPr/>
            <p:nvPr/>
          </p:nvSpPr>
          <p:spPr bwMode="auto">
            <a:xfrm>
              <a:off x="4283968" y="5517232"/>
              <a:ext cx="360040" cy="216024"/>
            </a:xfrm>
            <a:prstGeom prst="leftArrow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Strzałka w lewo 46"/>
            <p:cNvSpPr/>
            <p:nvPr/>
          </p:nvSpPr>
          <p:spPr bwMode="auto">
            <a:xfrm rot="5400000">
              <a:off x="5148064" y="5229200"/>
              <a:ext cx="360040" cy="216024"/>
            </a:xfrm>
            <a:prstGeom prst="leftArrow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pole tekstowe 49"/>
            <p:cNvSpPr txBox="1"/>
            <p:nvPr/>
          </p:nvSpPr>
          <p:spPr>
            <a:xfrm>
              <a:off x="4932040" y="4797152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" b="1" dirty="0" smtClean="0">
                  <a:solidFill>
                    <a:srgbClr val="FF0000"/>
                  </a:solidFill>
                  <a:latin typeface="+mj-lt"/>
                </a:rPr>
                <a:t>????</a:t>
              </a:r>
              <a:endParaRPr lang="pl-PL" sz="18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1" name="pole tekstowe 50"/>
            <p:cNvSpPr txBox="1"/>
            <p:nvPr/>
          </p:nvSpPr>
          <p:spPr>
            <a:xfrm>
              <a:off x="3491880" y="5445224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800" b="1" dirty="0" smtClean="0">
                  <a:solidFill>
                    <a:srgbClr val="FF0000"/>
                  </a:solidFill>
                  <a:latin typeface="+mj-lt"/>
                </a:rPr>
                <a:t>????</a:t>
              </a:r>
              <a:endParaRPr lang="pl-PL" sz="18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2" name="pole tekstowe 51"/>
            <p:cNvSpPr txBox="1"/>
            <p:nvPr/>
          </p:nvSpPr>
          <p:spPr>
            <a:xfrm>
              <a:off x="3491880" y="6021288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800" b="1" dirty="0" smtClean="0">
                  <a:solidFill>
                    <a:srgbClr val="FF0000"/>
                  </a:solidFill>
                  <a:latin typeface="+mj-lt"/>
                </a:rPr>
                <a:t>????</a:t>
              </a:r>
              <a:endParaRPr lang="pl-PL" sz="1800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55" name="Grupa 54"/>
          <p:cNvGrpSpPr/>
          <p:nvPr/>
        </p:nvGrpSpPr>
        <p:grpSpPr>
          <a:xfrm>
            <a:off x="2411760" y="3933056"/>
            <a:ext cx="5184576" cy="770602"/>
            <a:chOff x="2411760" y="3933056"/>
            <a:chExt cx="5184576" cy="770602"/>
          </a:xfrm>
        </p:grpSpPr>
        <p:grpSp>
          <p:nvGrpSpPr>
            <p:cNvPr id="41" name="Grupa 40"/>
            <p:cNvGrpSpPr/>
            <p:nvPr/>
          </p:nvGrpSpPr>
          <p:grpSpPr>
            <a:xfrm>
              <a:off x="2411760" y="3933056"/>
              <a:ext cx="2448272" cy="770602"/>
              <a:chOff x="2411760" y="3933056"/>
              <a:chExt cx="2448272" cy="770602"/>
            </a:xfrm>
          </p:grpSpPr>
          <p:sp>
            <p:nvSpPr>
              <p:cNvPr id="32" name="pole tekstowe 31"/>
              <p:cNvSpPr txBox="1"/>
              <p:nvPr/>
            </p:nvSpPr>
            <p:spPr>
              <a:xfrm>
                <a:off x="2987824" y="4365104"/>
                <a:ext cx="1872208" cy="338554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600" dirty="0" smtClean="0">
                    <a:latin typeface="+mj-lt"/>
                  </a:rPr>
                  <a:t>Programy rozwoju</a:t>
                </a:r>
                <a:endParaRPr lang="pl-PL" sz="1600" dirty="0">
                  <a:latin typeface="+mj-lt"/>
                </a:endParaRPr>
              </a:p>
            </p:txBody>
          </p:sp>
          <p:sp>
            <p:nvSpPr>
              <p:cNvPr id="33" name="pole tekstowe 32"/>
              <p:cNvSpPr txBox="1"/>
              <p:nvPr/>
            </p:nvSpPr>
            <p:spPr>
              <a:xfrm>
                <a:off x="2987824" y="3933056"/>
                <a:ext cx="1872208" cy="338554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600" dirty="0" smtClean="0">
                    <a:latin typeface="+mj-lt"/>
                  </a:rPr>
                  <a:t>Programy operacyjne</a:t>
                </a:r>
                <a:endParaRPr lang="pl-PL" sz="1600" dirty="0">
                  <a:latin typeface="+mj-lt"/>
                </a:endParaRPr>
              </a:p>
            </p:txBody>
          </p:sp>
          <p:cxnSp>
            <p:nvCxnSpPr>
              <p:cNvPr id="35" name="Łącznik prosty ze strzałką 34"/>
              <p:cNvCxnSpPr>
                <a:stCxn id="7" idx="3"/>
                <a:endCxn id="33" idx="1"/>
              </p:cNvCxnSpPr>
              <p:nvPr/>
            </p:nvCxnSpPr>
            <p:spPr bwMode="auto">
              <a:xfrm flipV="1">
                <a:off x="2411760" y="4102333"/>
                <a:ext cx="576064" cy="22038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7" name="Łącznik prosty ze strzałką 36"/>
              <p:cNvCxnSpPr>
                <a:stCxn id="7" idx="3"/>
                <a:endCxn id="32" idx="1"/>
              </p:cNvCxnSpPr>
              <p:nvPr/>
            </p:nvCxnSpPr>
            <p:spPr bwMode="auto">
              <a:xfrm>
                <a:off x="2411760" y="4322713"/>
                <a:ext cx="576064" cy="211668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43" name="Nawias klamrowy zamykający 42"/>
            <p:cNvSpPr/>
            <p:nvPr/>
          </p:nvSpPr>
          <p:spPr bwMode="auto">
            <a:xfrm>
              <a:off x="4932040" y="4005064"/>
              <a:ext cx="261743" cy="648072"/>
            </a:xfrm>
            <a:prstGeom prst="rightBrac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5292080" y="4005064"/>
              <a:ext cx="230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" dirty="0" smtClean="0">
                  <a:latin typeface="+mj-lt"/>
                </a:rPr>
                <a:t>Terminologia </a:t>
              </a:r>
              <a:r>
                <a:rPr lang="pl-PL" sz="1800" dirty="0" err="1" smtClean="0">
                  <a:latin typeface="+mj-lt"/>
                </a:rPr>
                <a:t>UoZPPR</a:t>
              </a:r>
              <a:endParaRPr lang="pl-PL" sz="1800" dirty="0">
                <a:latin typeface="+mj-lt"/>
              </a:endParaRPr>
            </a:p>
          </p:txBody>
        </p:sp>
      </p:grpSp>
      <p:grpSp>
        <p:nvGrpSpPr>
          <p:cNvPr id="59" name="Grupa 58"/>
          <p:cNvGrpSpPr/>
          <p:nvPr/>
        </p:nvGrpSpPr>
        <p:grpSpPr>
          <a:xfrm>
            <a:off x="575556" y="2348880"/>
            <a:ext cx="6156684" cy="1836204"/>
            <a:chOff x="575556" y="2348880"/>
            <a:chExt cx="6156684" cy="1836204"/>
          </a:xfrm>
        </p:grpSpPr>
        <p:cxnSp>
          <p:nvCxnSpPr>
            <p:cNvPr id="42" name="Łącznik prosty ze strzałką 41"/>
            <p:cNvCxnSpPr>
              <a:stCxn id="31" idx="2"/>
            </p:cNvCxnSpPr>
            <p:nvPr/>
          </p:nvCxnSpPr>
          <p:spPr bwMode="auto">
            <a:xfrm flipV="1">
              <a:off x="575556" y="2348880"/>
              <a:ext cx="3852428" cy="1836204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Łącznik prosty ze strzałką 52"/>
            <p:cNvCxnSpPr>
              <a:stCxn id="31" idx="6"/>
            </p:cNvCxnSpPr>
            <p:nvPr/>
          </p:nvCxnSpPr>
          <p:spPr bwMode="auto">
            <a:xfrm flipV="1">
              <a:off x="647564" y="2348880"/>
              <a:ext cx="4860540" cy="1836204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8" name="Łącznik prosty ze strzałką 57"/>
            <p:cNvCxnSpPr>
              <a:stCxn id="31" idx="2"/>
            </p:cNvCxnSpPr>
            <p:nvPr/>
          </p:nvCxnSpPr>
          <p:spPr bwMode="auto">
            <a:xfrm flipV="1">
              <a:off x="575556" y="2852936"/>
              <a:ext cx="6156684" cy="1332148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64" name="Łącznik prosty ze strzałką 63"/>
          <p:cNvCxnSpPr/>
          <p:nvPr/>
        </p:nvCxnSpPr>
        <p:spPr bwMode="auto">
          <a:xfrm flipV="1">
            <a:off x="2411760" y="3429000"/>
            <a:ext cx="3672408" cy="72008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7" cy="475134"/>
          </a:xfrm>
        </p:spPr>
        <p:txBody>
          <a:bodyPr/>
          <a:lstStyle/>
          <a:p>
            <a:pPr algn="ctr"/>
            <a:r>
              <a:rPr lang="pl-PL" sz="2400" b="1" dirty="0" smtClean="0">
                <a:latin typeface="+mn-lt"/>
              </a:rPr>
              <a:t>System zarządzania rozwojem regionalnym</a:t>
            </a:r>
            <a:endParaRPr lang="pl-PL" sz="2400" dirty="0" smtClean="0">
              <a:latin typeface="+mn-lt"/>
            </a:endParaRPr>
          </a:p>
        </p:txBody>
      </p:sp>
      <p:sp>
        <p:nvSpPr>
          <p:cNvPr id="23555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39A978-9D23-449D-B576-E95D95B17FB8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235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251520" y="692696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 „</a:t>
            </a:r>
            <a:r>
              <a:rPr lang="pl-PL" i="1" dirty="0" smtClean="0"/>
              <a:t>Założeniach systemu zarządzania rozwojem Polski</a:t>
            </a:r>
            <a:r>
              <a:rPr lang="pl-PL" dirty="0" smtClean="0"/>
              <a:t>” wskazuje się na </a:t>
            </a:r>
            <a:r>
              <a:rPr lang="pl-PL" b="1" dirty="0" smtClean="0"/>
              <a:t>trzy główne podsystemy</a:t>
            </a:r>
            <a:r>
              <a:rPr lang="pl-PL" dirty="0" smtClean="0"/>
              <a:t>: </a:t>
            </a:r>
            <a:r>
              <a:rPr lang="pl-PL" u="sng" dirty="0" smtClean="0"/>
              <a:t>programowania</a:t>
            </a:r>
            <a:r>
              <a:rPr lang="pl-PL" dirty="0" smtClean="0"/>
              <a:t>, </a:t>
            </a:r>
            <a:r>
              <a:rPr lang="pl-PL" u="sng" dirty="0" smtClean="0"/>
              <a:t>instytucjonalny</a:t>
            </a:r>
            <a:r>
              <a:rPr lang="pl-PL" dirty="0" smtClean="0"/>
              <a:t>, </a:t>
            </a:r>
            <a:r>
              <a:rPr lang="pl-PL" u="sng" dirty="0" smtClean="0"/>
              <a:t>wdrażania</a:t>
            </a:r>
            <a:endParaRPr lang="pl-PL" u="sng" dirty="0"/>
          </a:p>
        </p:txBody>
      </p:sp>
      <p:grpSp>
        <p:nvGrpSpPr>
          <p:cNvPr id="2" name="Grupa 19"/>
          <p:cNvGrpSpPr/>
          <p:nvPr/>
        </p:nvGrpSpPr>
        <p:grpSpPr>
          <a:xfrm>
            <a:off x="323528" y="1484784"/>
            <a:ext cx="8568688" cy="1548112"/>
            <a:chOff x="323528" y="1484784"/>
            <a:chExt cx="8568688" cy="1548112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3060000" y="1484784"/>
              <a:ext cx="3132000" cy="468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System zarządzania rozwojem</a:t>
              </a: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6516216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216000" bIns="45720" numCol="1" anchor="ctr" anchorCtr="0" compatLnSpc="1">
              <a:prstTxWarp prst="textNoShape">
                <a:avLst/>
              </a:prstTxWarp>
            </a:bodyPr>
            <a:lstStyle/>
            <a:p>
              <a:pPr marL="457200" marR="15875" lvl="1" indent="0" algn="ctr" defTabSz="914400" rtl="0" eaLnBrk="1" fontAlgn="base" latinLnBrk="0" hangingPunct="1">
                <a:lnSpc>
                  <a:spcPct val="103000"/>
                </a:lnSpc>
                <a:spcBef>
                  <a:spcPts val="57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Wdrażania </a:t>
              </a:r>
              <a:endPara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456000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dirty="0" smtClean="0">
                  <a:solidFill>
                    <a:srgbClr val="000000"/>
                  </a:solidFill>
                </a:rPr>
                <a:t>I</a:t>
              </a: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nstytucjonalny</a:t>
              </a:r>
              <a:endPara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323528" y="2492896"/>
              <a:ext cx="2376000" cy="5400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45720" rIns="180000" bIns="45720" numCol="1" anchor="ctr" anchorCtr="1" compatLnSpc="1">
              <a:prstTxWarp prst="textNoShape">
                <a:avLst/>
              </a:prstTxWarp>
            </a:bodyPr>
            <a:lstStyle/>
            <a:p>
              <a:pPr marL="457200" marR="15875" lvl="1" indent="0" algn="ctr" defTabSz="914400" rtl="0" eaLnBrk="1" fontAlgn="base" latinLnBrk="0" hangingPunct="1">
                <a:lnSpc>
                  <a:spcPct val="103000"/>
                </a:lnSpc>
                <a:spcBef>
                  <a:spcPts val="57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600" dirty="0" smtClean="0">
                  <a:solidFill>
                    <a:srgbClr val="000000"/>
                  </a:solidFill>
                </a:rPr>
                <a:t>P</a:t>
              </a: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rogramowania strategicznego </a:t>
              </a:r>
            </a:p>
          </p:txBody>
        </p:sp>
        <p:cxnSp>
          <p:nvCxnSpPr>
            <p:cNvPr id="27" name="Łącznik prosty ze strzałką 26"/>
            <p:cNvCxnSpPr>
              <a:stCxn id="1026" idx="2"/>
              <a:endCxn id="1029" idx="0"/>
            </p:cNvCxnSpPr>
            <p:nvPr/>
          </p:nvCxnSpPr>
          <p:spPr bwMode="auto">
            <a:xfrm flipH="1">
              <a:off x="1511528" y="1952784"/>
              <a:ext cx="3114472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Łącznik prosty ze strzałką 28"/>
            <p:cNvCxnSpPr/>
            <p:nvPr/>
          </p:nvCxnSpPr>
          <p:spPr bwMode="auto">
            <a:xfrm>
              <a:off x="4626000" y="1952784"/>
              <a:ext cx="18000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Łącznik prosty ze strzałką 30"/>
            <p:cNvCxnSpPr>
              <a:stCxn id="1026" idx="2"/>
              <a:endCxn id="1027" idx="0"/>
            </p:cNvCxnSpPr>
            <p:nvPr/>
          </p:nvCxnSpPr>
          <p:spPr bwMode="auto">
            <a:xfrm>
              <a:off x="4626000" y="1952784"/>
              <a:ext cx="3078216" cy="540112"/>
            </a:xfrm>
            <a:prstGeom prst="straightConnector1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" name="Prostokąt 33"/>
            <p:cNvSpPr/>
            <p:nvPr/>
          </p:nvSpPr>
          <p:spPr>
            <a:xfrm>
              <a:off x="3059832" y="2060848"/>
              <a:ext cx="32403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600" b="1" spc="500" dirty="0" smtClean="0">
                  <a:solidFill>
                    <a:srgbClr val="C00000"/>
                  </a:solidFill>
                </a:rPr>
                <a:t>P o d s y s t e m y</a:t>
              </a:r>
              <a:endParaRPr lang="pl-PL" sz="1600" b="1" spc="5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" name="Grupa 20"/>
          <p:cNvGrpSpPr/>
          <p:nvPr/>
        </p:nvGrpSpPr>
        <p:grpSpPr>
          <a:xfrm>
            <a:off x="395536" y="3212976"/>
            <a:ext cx="2232248" cy="2376264"/>
            <a:chOff x="395536" y="3212976"/>
            <a:chExt cx="2232248" cy="2376264"/>
          </a:xfrm>
        </p:grpSpPr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395536" y="3573016"/>
              <a:ext cx="2232248" cy="2016224"/>
            </a:xfrm>
            <a:prstGeom prst="borderCallout1">
              <a:avLst>
                <a:gd name="adj1" fmla="val -887"/>
                <a:gd name="adj2" fmla="val 49366"/>
                <a:gd name="adj3" fmla="val -26607"/>
                <a:gd name="adj4" fmla="val 547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 36 obligatoryjnych  	dokumentów programowych 	na poziomie </a:t>
              </a:r>
              <a:r>
                <a:rPr lang="pl-PL" sz="1400" dirty="0" smtClean="0">
                  <a:latin typeface="+mn-lt"/>
                </a:rPr>
                <a:t>województwa</a:t>
              </a:r>
            </a:p>
            <a:p>
              <a:pPr lvl="0"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  Problem </a:t>
              </a:r>
              <a:r>
                <a:rPr lang="pl-PL" sz="1400" dirty="0" err="1" smtClean="0">
                  <a:latin typeface="Arial Narrow" pitchFamily="34" charset="0"/>
                </a:rPr>
                <a:t>operacjonalizacji</a:t>
              </a:r>
              <a:r>
                <a:rPr lang="pl-PL" sz="1400" dirty="0" smtClean="0">
                  <a:latin typeface="Arial Narrow" pitchFamily="34" charset="0"/>
                </a:rPr>
                <a:t> 	strategii rozwoju</a:t>
              </a:r>
            </a:p>
            <a:p>
              <a:pPr algn="l" defTabSz="180000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Wingdings" pitchFamily="2" charset="2"/>
                <a:buChar char="Ø"/>
              </a:pPr>
              <a:r>
                <a:rPr lang="pl-PL" sz="1400" dirty="0" smtClean="0">
                  <a:latin typeface="Arial Narrow" pitchFamily="34" charset="0"/>
                </a:rPr>
                <a:t>  </a:t>
              </a:r>
              <a:r>
                <a:rPr lang="pl-PL" sz="1400" b="1" dirty="0" smtClean="0">
                  <a:latin typeface="Arial Narrow" pitchFamily="34" charset="0"/>
                </a:rPr>
                <a:t>Ramowy Zintegrowany 	Program Regionalny </a:t>
              </a: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endParaRPr lang="pl-PL" sz="1400" dirty="0" smtClean="0">
                <a:latin typeface="Arial Narrow" pitchFamily="34" charset="0"/>
              </a:endParaRP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r>
                <a:rPr lang="pl-PL" sz="1400" dirty="0" smtClean="0">
                  <a:latin typeface="Arial Narrow" pitchFamily="34" charset="0"/>
                </a:rPr>
                <a:t> </a:t>
              </a:r>
              <a:endParaRPr kumimoji="0" lang="pl-PL" sz="1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755576" y="3212976"/>
              <a:ext cx="131959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600" b="1" spc="600" dirty="0" smtClean="0">
                  <a:solidFill>
                    <a:srgbClr val="C00000"/>
                  </a:solidFill>
                </a:rPr>
                <a:t>Uwagi:</a:t>
              </a:r>
              <a:endParaRPr lang="pl-PL" sz="1600" b="1" spc="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" name="Grupa 22"/>
          <p:cNvGrpSpPr/>
          <p:nvPr/>
        </p:nvGrpSpPr>
        <p:grpSpPr>
          <a:xfrm>
            <a:off x="3563888" y="3212976"/>
            <a:ext cx="2160240" cy="2376264"/>
            <a:chOff x="3563888" y="3212976"/>
            <a:chExt cx="2160240" cy="2376264"/>
          </a:xfrm>
        </p:grpSpPr>
        <p:sp>
          <p:nvSpPr>
            <p:cNvPr id="36" name="Prostokąt 35"/>
            <p:cNvSpPr/>
            <p:nvPr/>
          </p:nvSpPr>
          <p:spPr>
            <a:xfrm>
              <a:off x="3923928" y="3212976"/>
              <a:ext cx="131959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600" b="1" spc="600" dirty="0" smtClean="0">
                  <a:solidFill>
                    <a:srgbClr val="C00000"/>
                  </a:solidFill>
                </a:rPr>
                <a:t>Uwagi:</a:t>
              </a:r>
              <a:endParaRPr lang="pl-PL" sz="1600" b="1" spc="600" dirty="0">
                <a:solidFill>
                  <a:srgbClr val="C00000"/>
                </a:solidFill>
              </a:endParaRPr>
            </a:p>
          </p:txBody>
        </p:sp>
        <p:sp>
          <p:nvSpPr>
            <p:cNvPr id="38" name="Text Box 10"/>
            <p:cNvSpPr txBox="1">
              <a:spLocks noChangeArrowheads="1"/>
            </p:cNvSpPr>
            <p:nvPr/>
          </p:nvSpPr>
          <p:spPr bwMode="auto">
            <a:xfrm>
              <a:off x="3563888" y="3573016"/>
              <a:ext cx="2160240" cy="2016224"/>
            </a:xfrm>
            <a:prstGeom prst="borderCallout1">
              <a:avLst>
                <a:gd name="adj1" fmla="val -887"/>
                <a:gd name="adj2" fmla="val 49366"/>
                <a:gd name="adj3" fmla="val -26607"/>
                <a:gd name="adj4" fmla="val 547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eaLnBrk="1" hangingPunct="1">
                <a:spcBef>
                  <a:spcPct val="0"/>
                </a:spcBef>
                <a:buClrTx/>
                <a:buSzTx/>
              </a:pPr>
              <a:endParaRPr kumimoji="0" lang="pl-PL" sz="1400" dirty="0" smtClean="0">
                <a:latin typeface="+mj-lt"/>
              </a:endParaRPr>
            </a:p>
            <a:p>
              <a:pPr algn="l" eaLnBrk="1" hangingPunct="1">
                <a:spcBef>
                  <a:spcPct val="0"/>
                </a:spcBef>
                <a:buClrTx/>
                <a:buSzTx/>
              </a:pPr>
              <a:r>
                <a:rPr kumimoji="0" lang="pl-PL" sz="1400" dirty="0" smtClean="0">
                  <a:latin typeface="+mj-lt"/>
                </a:rPr>
                <a:t>Instytucjonalno-organizacyjne formy zarządzania</a:t>
              </a:r>
              <a:endParaRPr kumimoji="0" lang="pl-PL" sz="1400" dirty="0" smtClean="0">
                <a:solidFill>
                  <a:srgbClr val="FF0000"/>
                </a:solidFill>
                <a:latin typeface="+mj-lt"/>
              </a:endParaRPr>
            </a:p>
            <a:p>
              <a:pPr lvl="0" algn="l" eaLnBrk="1" hangingPunct="1">
                <a:spcBef>
                  <a:spcPct val="0"/>
                </a:spcBef>
                <a:buClrTx/>
                <a:buSzTx/>
              </a:pPr>
              <a:endParaRPr lang="pl-PL" sz="1400" dirty="0" smtClean="0">
                <a:latin typeface="+mj-lt"/>
              </a:endParaRPr>
            </a:p>
            <a:p>
              <a:pPr lvl="0" algn="l" eaLnBrk="1" hangingPunct="1">
                <a:spcBef>
                  <a:spcPct val="0"/>
                </a:spcBef>
                <a:buClrTx/>
                <a:buSzTx/>
              </a:pPr>
              <a:endParaRPr lang="pl-PL" sz="1400" dirty="0" smtClean="0">
                <a:latin typeface="+mj-lt"/>
              </a:endParaRPr>
            </a:p>
            <a:p>
              <a:pPr lvl="0" algn="l" eaLnBrk="1" hangingPunct="1">
                <a:spcBef>
                  <a:spcPct val="0"/>
                </a:spcBef>
                <a:buClrTx/>
                <a:buSzTx/>
              </a:pPr>
              <a:r>
                <a:rPr lang="pl-PL" sz="1400" b="1" dirty="0" smtClean="0">
                  <a:latin typeface="+mj-lt"/>
                </a:rPr>
                <a:t>Regionalne Forum Terytorialne</a:t>
              </a:r>
              <a:r>
                <a:rPr lang="pl-PL" sz="1200" b="1" dirty="0" smtClean="0">
                  <a:latin typeface="+mj-lt"/>
                </a:rPr>
                <a:t> </a:t>
              </a:r>
              <a:r>
                <a:rPr lang="pl-PL" sz="1200" dirty="0" smtClean="0">
                  <a:solidFill>
                    <a:srgbClr val="FF0000"/>
                  </a:solidFill>
                  <a:latin typeface="+mj-lt"/>
                </a:rPr>
                <a:t>[art. 37c </a:t>
              </a:r>
              <a:r>
                <a:rPr lang="pl-PL" sz="1200" dirty="0" err="1" smtClean="0">
                  <a:solidFill>
                    <a:srgbClr val="FF0000"/>
                  </a:solidFill>
                  <a:latin typeface="+mj-lt"/>
                </a:rPr>
                <a:t>UoZPPR</a:t>
              </a:r>
              <a:r>
                <a:rPr lang="pl-PL" sz="1200" dirty="0" smtClean="0">
                  <a:solidFill>
                    <a:srgbClr val="FF0000"/>
                  </a:solidFill>
                  <a:latin typeface="+mj-lt"/>
                </a:rPr>
                <a:t>]</a:t>
              </a:r>
            </a:p>
            <a:p>
              <a:pPr lvl="0" algn="l" eaLnBrk="1" hangingPunct="1">
                <a:spcBef>
                  <a:spcPct val="0"/>
                </a:spcBef>
                <a:buClrTx/>
                <a:buSzTx/>
              </a:pPr>
              <a:endParaRPr kumimoji="0" lang="pl-PL" sz="1400" dirty="0" smtClean="0">
                <a:solidFill>
                  <a:srgbClr val="FF000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3"/>
            <a:ext cx="8421688" cy="504056"/>
          </a:xfrm>
        </p:spPr>
        <p:txBody>
          <a:bodyPr/>
          <a:lstStyle/>
          <a:p>
            <a:pPr algn="ctr"/>
            <a:r>
              <a:rPr lang="pl-PL" sz="2800" b="1" dirty="0" smtClean="0"/>
              <a:t>Regionalnego Forum Terytorialne (RFT) 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764704"/>
            <a:ext cx="8294563" cy="936104"/>
          </a:xfrm>
        </p:spPr>
        <p:txBody>
          <a:bodyPr/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b="1" u="sng" dirty="0" smtClean="0">
                <a:latin typeface="+mj-lt"/>
              </a:rPr>
              <a:t>Do zadań RFT należy</a:t>
            </a:r>
            <a:r>
              <a:rPr lang="pl-PL" sz="1800" dirty="0" smtClean="0">
                <a:latin typeface="+mj-lt"/>
              </a:rPr>
              <a:t>, m.in. </a:t>
            </a:r>
            <a:r>
              <a:rPr kumimoji="0" lang="pl-PL" sz="1800" b="1" dirty="0" smtClean="0">
                <a:solidFill>
                  <a:srgbClr val="00B050"/>
                </a:solidFill>
                <a:latin typeface="+mj-lt"/>
                <a:ea typeface="Calibri" pitchFamily="34" charset="0"/>
                <a:cs typeface="Times New Roman" pitchFamily="18" charset="0"/>
              </a:rPr>
              <a:t>[art.37c, </a:t>
            </a:r>
            <a:r>
              <a:rPr kumimoji="0" lang="pl-PL" sz="1800" b="1" dirty="0" err="1" smtClean="0">
                <a:solidFill>
                  <a:srgbClr val="00B050"/>
                </a:solidFill>
                <a:latin typeface="+mj-lt"/>
                <a:ea typeface="Calibri" pitchFamily="34" charset="0"/>
                <a:cs typeface="Times New Roman" pitchFamily="18" charset="0"/>
              </a:rPr>
              <a:t>UoZPPR</a:t>
            </a:r>
            <a:r>
              <a:rPr kumimoji="0" lang="pl-PL" sz="1800" b="1" dirty="0" smtClean="0">
                <a:solidFill>
                  <a:srgbClr val="00B050"/>
                </a:solidFill>
                <a:latin typeface="+mj-lt"/>
                <a:ea typeface="Calibri" pitchFamily="34" charset="0"/>
                <a:cs typeface="Times New Roman" pitchFamily="18" charset="0"/>
              </a:rPr>
              <a:t>]</a:t>
            </a:r>
            <a:r>
              <a:rPr lang="pl-PL" sz="1800" dirty="0" smtClean="0">
                <a:latin typeface="+mj-lt"/>
              </a:rPr>
              <a:t>:</a:t>
            </a:r>
          </a:p>
          <a:p>
            <a:pPr marL="800100" lvl="1" indent="-342900">
              <a:buClrTx/>
              <a:buSzPct val="100000"/>
              <a:buFont typeface="+mj-lt"/>
              <a:buAutoNum type="arabicParenR"/>
            </a:pPr>
            <a:r>
              <a:rPr lang="pl-PL" sz="1800" dirty="0" smtClean="0">
                <a:latin typeface="+mj-lt"/>
              </a:rPr>
              <a:t>konsultowanie i uzgadnianie planowania i realizacji zadań publicznych o zasięgu ponadlokalnym i regionalnym w województwie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13BF33-2369-46C0-B732-D0CE9FF7EDD1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187624" y="169200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 smtClean="0">
                <a:latin typeface="+mj-lt"/>
              </a:rPr>
              <a:t>2) analiza kluczowych procesów i zjawisk mających wpływ na politykę rozwoju 	województwa</a:t>
            </a:r>
            <a:endParaRPr lang="pl-PL" sz="1800" dirty="0">
              <a:latin typeface="+mj-lt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187624" y="220486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 smtClean="0">
                <a:latin typeface="+mj-lt"/>
              </a:rPr>
              <a:t>3)  ocena postępów realizacji polityki rozwoju województwa</a:t>
            </a:r>
            <a:endParaRPr lang="pl-PL" sz="1800" dirty="0">
              <a:latin typeface="+mj-lt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187624" y="249289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800" dirty="0" smtClean="0">
                <a:latin typeface="+mj-lt"/>
              </a:rPr>
              <a:t>4)  formułowanie opinii i rekomendacji w zakresie wymiaru terytorialnego polityk 	krajowych odnoszących się do województw </a:t>
            </a:r>
            <a:endParaRPr lang="pl-PL" sz="1800" dirty="0">
              <a:latin typeface="+mj-lt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187624" y="314096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800" dirty="0" smtClean="0">
                <a:latin typeface="+mj-lt"/>
              </a:rPr>
              <a:t>5)  opiniowanie projektów strategii rozwoju województwa, planu zagospodarowania 	przestrzennego województwa, ramowego zintegrowanego programu </a:t>
            </a:r>
            <a:endParaRPr lang="pl-PL" sz="1800" dirty="0">
              <a:latin typeface="+mj-l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187624" y="371703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 smtClean="0">
                <a:latin typeface="+mj-lt"/>
              </a:rPr>
              <a:t>6)  współpraca z Krajowym Forum Terytorialnym </a:t>
            </a:r>
            <a:endParaRPr lang="pl-PL" sz="1800" dirty="0">
              <a:latin typeface="+mj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11560" y="4140000"/>
            <a:ext cx="770485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b="1" dirty="0" smtClean="0">
                <a:latin typeface="+mj-lt"/>
              </a:rPr>
              <a:t>RFT przewodniczy marszałek województwa</a:t>
            </a:r>
            <a:endParaRPr lang="pl-PL" sz="1800" dirty="0" smtClean="0">
              <a:latin typeface="+mj-lt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b="1" dirty="0" smtClean="0">
                <a:latin typeface="+mj-lt"/>
              </a:rPr>
              <a:t>Skład oraz  regulamin pracy RFT określa zarząd województwa</a:t>
            </a:r>
            <a:endParaRPr lang="pl-PL" sz="1800" dirty="0">
              <a:latin typeface="+mj-lt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611560" y="4860000"/>
            <a:ext cx="763284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b="1" dirty="0" smtClean="0">
                <a:latin typeface="+mj-lt"/>
              </a:rPr>
              <a:t>Przedstawicielami RFT są:</a:t>
            </a:r>
          </a:p>
          <a:p>
            <a:pPr marL="800100" lvl="1" indent="-342900">
              <a:buClrTx/>
              <a:buSzPct val="100000"/>
            </a:pPr>
            <a:r>
              <a:rPr lang="pl-PL" sz="1800" dirty="0" smtClean="0">
                <a:latin typeface="+mj-lt"/>
              </a:rPr>
              <a:t>1) jednostki samorządu terytorialnego wszystkich szczebli</a:t>
            </a:r>
            <a:endParaRPr lang="pl-PL" dirty="0">
              <a:latin typeface="+mj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044000" y="558000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 smtClean="0">
                <a:latin typeface="+mj-lt"/>
              </a:rPr>
              <a:t>2) partnerzy gospodarczy (przedsiębiorcom i organizacje gospodarcze)</a:t>
            </a:r>
            <a:endParaRPr lang="pl-PL" sz="1800" dirty="0">
              <a:latin typeface="+mj-lt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043608" y="5904000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pl-PL" sz="1800" dirty="0" smtClean="0">
                <a:latin typeface="+mj-lt"/>
              </a:rPr>
              <a:t>3) partnerzy społeczni</a:t>
            </a:r>
            <a:endParaRPr lang="pl-PL" sz="1800" dirty="0">
              <a:latin typeface="+mj-lt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1043608" y="6237312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ClrTx/>
              <a:buSzPct val="100000"/>
            </a:pPr>
            <a:r>
              <a:rPr lang="pl-PL" sz="1800" dirty="0" smtClean="0">
                <a:latin typeface="+mj-lt"/>
              </a:rPr>
              <a:t>4) instytucje naukowe i badawcze, w tym uczelnie wyższe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03718"/>
            <a:ext cx="8421688" cy="792087"/>
          </a:xfrm>
        </p:spPr>
        <p:txBody>
          <a:bodyPr/>
          <a:lstStyle/>
          <a:p>
            <a:pPr algn="ctr"/>
            <a:r>
              <a:rPr lang="pl-PL" sz="2800" b="1" dirty="0" smtClean="0">
                <a:ln>
                  <a:solidFill>
                    <a:srgbClr val="C00000"/>
                  </a:solidFill>
                </a:ln>
              </a:rPr>
              <a:t>Regionalne Forum Terytorialne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w podsystemie programowania rozwoju regionalnego</a:t>
            </a:r>
            <a:endParaRPr lang="pl-PL" sz="2000" dirty="0">
              <a:solidFill>
                <a:srgbClr val="C0000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>
          <a:xfrm>
            <a:off x="8100392" y="6400800"/>
            <a:ext cx="1043608" cy="457200"/>
          </a:xfrm>
        </p:spPr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  <p:grpSp>
        <p:nvGrpSpPr>
          <p:cNvPr id="36" name="Grupa 35"/>
          <p:cNvGrpSpPr/>
          <p:nvPr/>
        </p:nvGrpSpPr>
        <p:grpSpPr>
          <a:xfrm>
            <a:off x="179512" y="1700808"/>
            <a:ext cx="8424936" cy="4163690"/>
            <a:chOff x="251520" y="2060848"/>
            <a:chExt cx="8424936" cy="4163690"/>
          </a:xfrm>
        </p:grpSpPr>
        <p:grpSp>
          <p:nvGrpSpPr>
            <p:cNvPr id="4" name="Grupa 35"/>
            <p:cNvGrpSpPr/>
            <p:nvPr/>
          </p:nvGrpSpPr>
          <p:grpSpPr>
            <a:xfrm>
              <a:off x="2375992" y="2528872"/>
              <a:ext cx="6300464" cy="374586"/>
              <a:chOff x="2375992" y="2528872"/>
              <a:chExt cx="6300464" cy="374586"/>
            </a:xfrm>
          </p:grpSpPr>
          <p:sp>
            <p:nvSpPr>
              <p:cNvPr id="11" name="pole tekstowe 10"/>
              <p:cNvSpPr txBox="1">
                <a:spLocks/>
              </p:cNvSpPr>
              <p:nvPr/>
            </p:nvSpPr>
            <p:spPr>
              <a:xfrm>
                <a:off x="3059832" y="2564904"/>
                <a:ext cx="5616624" cy="338554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pl-PL" sz="1600" dirty="0" smtClean="0">
                    <a:latin typeface="+mj-lt"/>
                  </a:rPr>
                  <a:t>Koncentruje się na </a:t>
                </a:r>
                <a:r>
                  <a:rPr lang="pl-PL" sz="1600" u="sng" dirty="0" smtClean="0">
                    <a:latin typeface="+mj-lt"/>
                  </a:rPr>
                  <a:t>wyselekcjonowanych</a:t>
                </a:r>
                <a:r>
                  <a:rPr lang="pl-PL" sz="1600" dirty="0" smtClean="0">
                    <a:latin typeface="+mj-lt"/>
                  </a:rPr>
                  <a:t> i </a:t>
                </a:r>
                <a:r>
                  <a:rPr lang="pl-PL" sz="1600" u="sng" dirty="0" smtClean="0">
                    <a:latin typeface="+mj-lt"/>
                  </a:rPr>
                  <a:t>wynegocjowanych</a:t>
                </a:r>
                <a:r>
                  <a:rPr lang="pl-PL" sz="1600" dirty="0" smtClean="0">
                    <a:latin typeface="+mj-lt"/>
                  </a:rPr>
                  <a:t> priorytetach</a:t>
                </a:r>
                <a:endParaRPr lang="pl-PL" sz="1600" dirty="0">
                  <a:latin typeface="+mj-lt"/>
                </a:endParaRPr>
              </a:p>
            </p:txBody>
          </p:sp>
          <p:cxnSp>
            <p:nvCxnSpPr>
              <p:cNvPr id="16" name="Łącznik prosty ze strzałką 15"/>
              <p:cNvCxnSpPr>
                <a:stCxn id="17" idx="3"/>
                <a:endCxn id="11" idx="1"/>
              </p:cNvCxnSpPr>
              <p:nvPr/>
            </p:nvCxnSpPr>
            <p:spPr bwMode="auto">
              <a:xfrm>
                <a:off x="2375992" y="2528872"/>
                <a:ext cx="683840" cy="205309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0" name="Grupa 55"/>
            <p:cNvGrpSpPr/>
            <p:nvPr/>
          </p:nvGrpSpPr>
          <p:grpSpPr>
            <a:xfrm>
              <a:off x="2375992" y="2528872"/>
              <a:ext cx="6300464" cy="878642"/>
              <a:chOff x="2375992" y="2528872"/>
              <a:chExt cx="6300464" cy="878642"/>
            </a:xfrm>
          </p:grpSpPr>
          <p:sp>
            <p:nvSpPr>
              <p:cNvPr id="12" name="pole tekstowe 11"/>
              <p:cNvSpPr txBox="1"/>
              <p:nvPr/>
            </p:nvSpPr>
            <p:spPr>
              <a:xfrm>
                <a:off x="3059832" y="3068960"/>
                <a:ext cx="5616624" cy="338554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600" dirty="0" smtClean="0">
                    <a:latin typeface="+mj-lt"/>
                  </a:rPr>
                  <a:t>Wymaga </a:t>
                </a:r>
                <a:r>
                  <a:rPr lang="pl-PL" sz="1600" u="sng" dirty="0" err="1" smtClean="0">
                    <a:latin typeface="+mj-lt"/>
                  </a:rPr>
                  <a:t>operacjonalizacji</a:t>
                </a:r>
                <a:r>
                  <a:rPr lang="pl-PL" sz="1600" dirty="0" smtClean="0">
                    <a:latin typeface="+mj-lt"/>
                  </a:rPr>
                  <a:t>   (przełożenia na programy wykonawcze)</a:t>
                </a:r>
                <a:endParaRPr lang="pl-PL" sz="1600" dirty="0">
                  <a:latin typeface="+mj-lt"/>
                </a:endParaRPr>
              </a:p>
            </p:txBody>
          </p:sp>
          <p:cxnSp>
            <p:nvCxnSpPr>
              <p:cNvPr id="18" name="Łącznik prosty ze strzałką 17"/>
              <p:cNvCxnSpPr>
                <a:stCxn id="17" idx="3"/>
                <a:endCxn id="12" idx="1"/>
              </p:cNvCxnSpPr>
              <p:nvPr/>
            </p:nvCxnSpPr>
            <p:spPr bwMode="auto">
              <a:xfrm>
                <a:off x="2375992" y="2528872"/>
                <a:ext cx="683840" cy="70936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6" name="pole tekstowe 5"/>
            <p:cNvSpPr txBox="1"/>
            <p:nvPr/>
          </p:nvSpPr>
          <p:spPr>
            <a:xfrm>
              <a:off x="251520" y="2060848"/>
              <a:ext cx="1512168" cy="986218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txBody>
            <a:bodyPr wrap="square" tIns="72000" rtlCol="0">
              <a:spAutoFit/>
            </a:bodyPr>
            <a:lstStyle/>
            <a:p>
              <a:r>
                <a:rPr lang="pl-PL" sz="1800" dirty="0" smtClean="0">
                  <a:latin typeface="+mj-lt"/>
                </a:rPr>
                <a:t>Strategia rozwoju województwa</a:t>
              </a:r>
            </a:p>
          </p:txBody>
        </p:sp>
        <p:grpSp>
          <p:nvGrpSpPr>
            <p:cNvPr id="13" name="Grupa 33"/>
            <p:cNvGrpSpPr/>
            <p:nvPr/>
          </p:nvGrpSpPr>
          <p:grpSpPr>
            <a:xfrm>
              <a:off x="1331640" y="2060848"/>
              <a:ext cx="7344816" cy="720024"/>
              <a:chOff x="1331640" y="2060848"/>
              <a:chExt cx="7344816" cy="720024"/>
            </a:xfrm>
          </p:grpSpPr>
          <p:sp>
            <p:nvSpPr>
              <p:cNvPr id="9" name="pole tekstowe 8"/>
              <p:cNvSpPr txBox="1"/>
              <p:nvPr/>
            </p:nvSpPr>
            <p:spPr>
              <a:xfrm>
                <a:off x="3059832" y="2060848"/>
                <a:ext cx="5616624" cy="338554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600" dirty="0" smtClean="0">
                    <a:latin typeface="+mj-lt"/>
                  </a:rPr>
                  <a:t>Jest platformą </a:t>
                </a:r>
                <a:r>
                  <a:rPr lang="pl-PL" sz="1600" u="sng" dirty="0" smtClean="0">
                    <a:latin typeface="+mj-lt"/>
                  </a:rPr>
                  <a:t>integrowania</a:t>
                </a:r>
                <a:r>
                  <a:rPr lang="pl-PL" sz="1600" dirty="0" smtClean="0">
                    <a:latin typeface="+mj-lt"/>
                  </a:rPr>
                  <a:t> i </a:t>
                </a:r>
                <a:r>
                  <a:rPr lang="pl-PL" sz="1600" u="sng" dirty="0" smtClean="0">
                    <a:latin typeface="+mj-lt"/>
                  </a:rPr>
                  <a:t>koordynowania</a:t>
                </a:r>
                <a:r>
                  <a:rPr lang="pl-PL" sz="1600" dirty="0" smtClean="0">
                    <a:latin typeface="+mj-lt"/>
                  </a:rPr>
                  <a:t> w skali województwa</a:t>
                </a:r>
                <a:endParaRPr lang="pl-PL" sz="1600" dirty="0">
                  <a:latin typeface="+mj-lt"/>
                </a:endParaRPr>
              </a:p>
            </p:txBody>
          </p:sp>
          <p:cxnSp>
            <p:nvCxnSpPr>
              <p:cNvPr id="14" name="Łącznik prosty ze strzałką 13"/>
              <p:cNvCxnSpPr>
                <a:stCxn id="17" idx="3"/>
                <a:endCxn id="9" idx="1"/>
              </p:cNvCxnSpPr>
              <p:nvPr/>
            </p:nvCxnSpPr>
            <p:spPr bwMode="auto">
              <a:xfrm flipV="1">
                <a:off x="2375992" y="2230125"/>
                <a:ext cx="683840" cy="298747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15" name="Grupa 21"/>
              <p:cNvGrpSpPr/>
              <p:nvPr/>
            </p:nvGrpSpPr>
            <p:grpSpPr>
              <a:xfrm>
                <a:off x="1331640" y="2276872"/>
                <a:ext cx="1044352" cy="504000"/>
                <a:chOff x="1403648" y="2286000"/>
                <a:chExt cx="1044352" cy="504000"/>
              </a:xfrm>
            </p:grpSpPr>
            <p:sp>
              <p:nvSpPr>
                <p:cNvPr id="17" name="Strzałka w prawo 16"/>
                <p:cNvSpPr/>
                <p:nvPr/>
              </p:nvSpPr>
              <p:spPr bwMode="auto">
                <a:xfrm>
                  <a:off x="2340000" y="2286000"/>
                  <a:ext cx="108000" cy="504000"/>
                </a:xfrm>
                <a:prstGeom prst="rightArrow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609600" marR="0" indent="-609600" algn="just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70000"/>
                    <a:buFont typeface="Wingdings" pitchFamily="2" charset="2"/>
                    <a:buNone/>
                    <a:tabLst/>
                  </a:pPr>
                  <a:endParaRPr kumimoji="1" lang="pl-PL" sz="2000" b="0" i="0" u="none" strike="noStrike" cap="none" normalizeH="0" baseline="0" smtClean="0">
                    <a:ln>
                      <a:solidFill>
                        <a:schemeClr val="tx2"/>
                      </a:solidFill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6" name="pole tekstowe 25"/>
                <p:cNvSpPr txBox="1"/>
                <p:nvPr/>
              </p:nvSpPr>
              <p:spPr>
                <a:xfrm>
                  <a:off x="1403648" y="2420888"/>
                  <a:ext cx="936104" cy="246221"/>
                </a:xfrm>
                <a:prstGeom prst="rect">
                  <a:avLst/>
                </a:prstGeom>
                <a:blipFill>
                  <a:blip r:embed="rId3" cstate="print"/>
                  <a:tile tx="0" ty="0" sx="100000" sy="100000" flip="none" algn="tl"/>
                </a:blipFill>
                <a:ln>
                  <a:solidFill>
                    <a:schemeClr val="tx2"/>
                  </a:solidFill>
                </a:ln>
              </p:spPr>
              <p:txBody>
                <a:bodyPr vert="horz" wrap="square" lIns="0" tIns="0" rIns="0" bIns="0" rtlCol="0" anchor="ctr" anchorCtr="1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r>
                    <a:rPr lang="pl-PL" sz="1600" dirty="0" smtClean="0"/>
                    <a:t>z definicji</a:t>
                  </a:r>
                  <a:endParaRPr lang="pl-PL" sz="1600" dirty="0"/>
                </a:p>
              </p:txBody>
            </p:sp>
          </p:grpSp>
        </p:grpSp>
        <p:grpSp>
          <p:nvGrpSpPr>
            <p:cNvPr id="19" name="Grupa 56"/>
            <p:cNvGrpSpPr/>
            <p:nvPr/>
          </p:nvGrpSpPr>
          <p:grpSpPr>
            <a:xfrm>
              <a:off x="251520" y="3068960"/>
              <a:ext cx="1512168" cy="3155578"/>
              <a:chOff x="251520" y="3068960"/>
              <a:chExt cx="1512168" cy="3155578"/>
            </a:xfrm>
          </p:grpSpPr>
          <p:sp>
            <p:nvSpPr>
              <p:cNvPr id="8" name="pole tekstowe 7"/>
              <p:cNvSpPr txBox="1"/>
              <p:nvPr/>
            </p:nvSpPr>
            <p:spPr>
              <a:xfrm>
                <a:off x="251520" y="5301208"/>
                <a:ext cx="1512168" cy="923330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800" dirty="0" smtClean="0">
                    <a:latin typeface="+mj-lt"/>
                  </a:rPr>
                  <a:t>Strategie rozwoju lokalnego</a:t>
                </a:r>
                <a:endParaRPr lang="pl-PL" sz="1800" dirty="0">
                  <a:latin typeface="+mj-lt"/>
                </a:endParaRPr>
              </a:p>
            </p:txBody>
          </p:sp>
          <p:sp>
            <p:nvSpPr>
              <p:cNvPr id="31" name="Strzałka w górę i w dół 30"/>
              <p:cNvSpPr/>
              <p:nvPr/>
            </p:nvSpPr>
            <p:spPr bwMode="auto">
              <a:xfrm>
                <a:off x="539552" y="3068960"/>
                <a:ext cx="144016" cy="2232248"/>
              </a:xfrm>
              <a:prstGeom prst="upDownArrow">
                <a:avLst/>
              </a:prstGeom>
              <a:noFill/>
              <a:ln w="19050" cap="flat" cmpd="sng" algn="ctr">
                <a:solidFill>
                  <a:schemeClr val="tx2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609600" marR="0" indent="-609600" algn="just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None/>
                  <a:tabLst/>
                </a:pPr>
                <a:endParaRPr kumimoji="1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0" name="Grupa 38"/>
            <p:cNvGrpSpPr/>
            <p:nvPr/>
          </p:nvGrpSpPr>
          <p:grpSpPr>
            <a:xfrm>
              <a:off x="899592" y="3068960"/>
              <a:ext cx="1512168" cy="1715418"/>
              <a:chOff x="899592" y="3068960"/>
              <a:chExt cx="1512168" cy="1715418"/>
            </a:xfrm>
          </p:grpSpPr>
          <p:sp>
            <p:nvSpPr>
              <p:cNvPr id="7" name="pole tekstowe 6"/>
              <p:cNvSpPr txBox="1"/>
              <p:nvPr/>
            </p:nvSpPr>
            <p:spPr>
              <a:xfrm>
                <a:off x="899592" y="3861048"/>
                <a:ext cx="1512168" cy="923330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800" dirty="0" smtClean="0">
                    <a:latin typeface="+mj-lt"/>
                  </a:rPr>
                  <a:t>Programy operacyjno-wdrożeniowe</a:t>
                </a:r>
                <a:endParaRPr lang="pl-PL" sz="1800" dirty="0">
                  <a:latin typeface="+mj-lt"/>
                </a:endParaRPr>
              </a:p>
            </p:txBody>
          </p:sp>
          <p:sp>
            <p:nvSpPr>
              <p:cNvPr id="28" name="Strzałka w dół 27"/>
              <p:cNvSpPr/>
              <p:nvPr/>
            </p:nvSpPr>
            <p:spPr bwMode="auto">
              <a:xfrm>
                <a:off x="1403648" y="3068960"/>
                <a:ext cx="288032" cy="792088"/>
              </a:xfrm>
              <a:prstGeom prst="downArrow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609600" marR="0" indent="-609600" algn="just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None/>
                  <a:tabLst/>
                </a:pPr>
                <a:endParaRPr kumimoji="1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2" name="Grupa 54"/>
            <p:cNvGrpSpPr/>
            <p:nvPr/>
          </p:nvGrpSpPr>
          <p:grpSpPr>
            <a:xfrm>
              <a:off x="2411760" y="3933056"/>
              <a:ext cx="5184576" cy="770602"/>
              <a:chOff x="2411760" y="3933056"/>
              <a:chExt cx="5184576" cy="770602"/>
            </a:xfrm>
          </p:grpSpPr>
          <p:grpSp>
            <p:nvGrpSpPr>
              <p:cNvPr id="23" name="Grupa 40"/>
              <p:cNvGrpSpPr/>
              <p:nvPr/>
            </p:nvGrpSpPr>
            <p:grpSpPr>
              <a:xfrm>
                <a:off x="2411760" y="3933056"/>
                <a:ext cx="2448272" cy="770602"/>
                <a:chOff x="2411760" y="3933056"/>
                <a:chExt cx="2448272" cy="770602"/>
              </a:xfrm>
            </p:grpSpPr>
            <p:sp>
              <p:nvSpPr>
                <p:cNvPr id="32" name="pole tekstowe 31"/>
                <p:cNvSpPr txBox="1"/>
                <p:nvPr/>
              </p:nvSpPr>
              <p:spPr>
                <a:xfrm>
                  <a:off x="2987824" y="4365104"/>
                  <a:ext cx="1872208" cy="338554"/>
                </a:xfrm>
                <a:prstGeom prst="rect">
                  <a:avLst/>
                </a:prstGeom>
                <a:blipFill>
                  <a:blip r:embed="rId2" cstate="print"/>
                  <a:tile tx="0" ty="0" sx="100000" sy="100000" flip="none" algn="tl"/>
                </a:blip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pl-PL" sz="1600" dirty="0" smtClean="0">
                      <a:latin typeface="+mj-lt"/>
                    </a:rPr>
                    <a:t>Programy rozwoju</a:t>
                  </a:r>
                  <a:endParaRPr lang="pl-PL" sz="1600" dirty="0">
                    <a:latin typeface="+mj-lt"/>
                  </a:endParaRPr>
                </a:p>
              </p:txBody>
            </p:sp>
            <p:sp>
              <p:nvSpPr>
                <p:cNvPr id="33" name="pole tekstowe 32"/>
                <p:cNvSpPr txBox="1"/>
                <p:nvPr/>
              </p:nvSpPr>
              <p:spPr>
                <a:xfrm>
                  <a:off x="2987824" y="3933056"/>
                  <a:ext cx="1872208" cy="338554"/>
                </a:xfrm>
                <a:prstGeom prst="rect">
                  <a:avLst/>
                </a:prstGeom>
                <a:blipFill>
                  <a:blip r:embed="rId2" cstate="print"/>
                  <a:tile tx="0" ty="0" sx="100000" sy="100000" flip="none" algn="tl"/>
                </a:blip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pl-PL" sz="1600" dirty="0" smtClean="0">
                      <a:latin typeface="+mj-lt"/>
                    </a:rPr>
                    <a:t>Programy operacyjne</a:t>
                  </a:r>
                  <a:endParaRPr lang="pl-PL" sz="1600" dirty="0">
                    <a:latin typeface="+mj-lt"/>
                  </a:endParaRPr>
                </a:p>
              </p:txBody>
            </p:sp>
            <p:cxnSp>
              <p:nvCxnSpPr>
                <p:cNvPr id="35" name="Łącznik prosty ze strzałką 34"/>
                <p:cNvCxnSpPr>
                  <a:stCxn id="7" idx="3"/>
                  <a:endCxn id="33" idx="1"/>
                </p:cNvCxnSpPr>
                <p:nvPr/>
              </p:nvCxnSpPr>
              <p:spPr bwMode="auto">
                <a:xfrm flipV="1">
                  <a:off x="2411760" y="4102333"/>
                  <a:ext cx="576064" cy="220380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7" name="Łącznik prosty ze strzałką 36"/>
                <p:cNvCxnSpPr>
                  <a:stCxn id="7" idx="3"/>
                  <a:endCxn id="32" idx="1"/>
                </p:cNvCxnSpPr>
                <p:nvPr/>
              </p:nvCxnSpPr>
              <p:spPr bwMode="auto">
                <a:xfrm>
                  <a:off x="2411760" y="4322713"/>
                  <a:ext cx="576064" cy="211668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  <p:sp>
            <p:nvSpPr>
              <p:cNvPr id="43" name="Nawias klamrowy zamykający 42"/>
              <p:cNvSpPr/>
              <p:nvPr/>
            </p:nvSpPr>
            <p:spPr bwMode="auto">
              <a:xfrm>
                <a:off x="4932040" y="4005064"/>
                <a:ext cx="261743" cy="648072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609600" marR="0" indent="-609600" algn="just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None/>
                  <a:tabLst/>
                </a:pPr>
                <a:endParaRPr kumimoji="1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8" name="pole tekstowe 47"/>
              <p:cNvSpPr txBox="1"/>
              <p:nvPr/>
            </p:nvSpPr>
            <p:spPr>
              <a:xfrm>
                <a:off x="5292080" y="4005064"/>
                <a:ext cx="2304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800" dirty="0" smtClean="0">
                    <a:latin typeface="+mj-lt"/>
                  </a:rPr>
                  <a:t>Terminologia </a:t>
                </a:r>
                <a:r>
                  <a:rPr lang="pl-PL" sz="1800" dirty="0" err="1" smtClean="0">
                    <a:latin typeface="+mj-lt"/>
                  </a:rPr>
                  <a:t>UoZPPR</a:t>
                </a:r>
                <a:endParaRPr lang="pl-PL" sz="1800" dirty="0">
                  <a:latin typeface="+mj-lt"/>
                </a:endParaRPr>
              </a:p>
            </p:txBody>
          </p:sp>
        </p:grpSp>
      </p:grpSp>
      <p:sp>
        <p:nvSpPr>
          <p:cNvPr id="38" name="pole tekstowe 37"/>
          <p:cNvSpPr txBox="1"/>
          <p:nvPr/>
        </p:nvSpPr>
        <p:spPr>
          <a:xfrm>
            <a:off x="5508104" y="4941168"/>
            <a:ext cx="2664296" cy="70788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Regionalne Forum Terytorialne</a:t>
            </a:r>
            <a:endParaRPr lang="pl-PL" b="1" dirty="0"/>
          </a:p>
        </p:txBody>
      </p:sp>
      <p:grpSp>
        <p:nvGrpSpPr>
          <p:cNvPr id="50" name="Grupa 49"/>
          <p:cNvGrpSpPr/>
          <p:nvPr/>
        </p:nvGrpSpPr>
        <p:grpSpPr>
          <a:xfrm>
            <a:off x="5580112" y="2060848"/>
            <a:ext cx="2052228" cy="2880320"/>
            <a:chOff x="5580112" y="2060848"/>
            <a:chExt cx="2052228" cy="2880320"/>
          </a:xfrm>
        </p:grpSpPr>
        <p:cxnSp>
          <p:nvCxnSpPr>
            <p:cNvPr id="40" name="Łącznik prosty ze strzałką 39"/>
            <p:cNvCxnSpPr>
              <a:stCxn id="38" idx="0"/>
            </p:cNvCxnSpPr>
            <p:nvPr/>
          </p:nvCxnSpPr>
          <p:spPr bwMode="auto">
            <a:xfrm flipH="1" flipV="1">
              <a:off x="5580112" y="2060848"/>
              <a:ext cx="1260140" cy="2880320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Łącznik prosty ze strzałką 41"/>
            <p:cNvCxnSpPr/>
            <p:nvPr/>
          </p:nvCxnSpPr>
          <p:spPr bwMode="auto">
            <a:xfrm flipV="1">
              <a:off x="6876256" y="2564904"/>
              <a:ext cx="36004" cy="2376264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Łącznik prosty ze strzałką 44"/>
            <p:cNvCxnSpPr>
              <a:stCxn id="38" idx="0"/>
            </p:cNvCxnSpPr>
            <p:nvPr/>
          </p:nvCxnSpPr>
          <p:spPr bwMode="auto">
            <a:xfrm flipV="1">
              <a:off x="6840252" y="3068960"/>
              <a:ext cx="792088" cy="1872208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7" cy="475134"/>
          </a:xfrm>
        </p:spPr>
        <p:txBody>
          <a:bodyPr/>
          <a:lstStyle/>
          <a:p>
            <a:pPr algn="ctr"/>
            <a:r>
              <a:rPr lang="pl-PL" sz="2400" b="1" dirty="0" smtClean="0">
                <a:latin typeface="+mn-lt"/>
              </a:rPr>
              <a:t>System zarządzania rozwojem regionalnym</a:t>
            </a:r>
            <a:endParaRPr lang="pl-PL" sz="2400" dirty="0" smtClean="0">
              <a:latin typeface="+mn-lt"/>
            </a:endParaRPr>
          </a:p>
        </p:txBody>
      </p:sp>
      <p:sp>
        <p:nvSpPr>
          <p:cNvPr id="23555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39A978-9D23-449D-B576-E95D95B17FB8}" type="slidenum">
              <a:rPr lang="pl-PL" smtClean="0"/>
              <a:pPr/>
              <a:t>17</a:t>
            </a:fld>
            <a:endParaRPr lang="pl-PL" smtClean="0"/>
          </a:p>
        </p:txBody>
      </p:sp>
      <p:sp>
        <p:nvSpPr>
          <p:cNvPr id="235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251520" y="692696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 „</a:t>
            </a:r>
            <a:r>
              <a:rPr lang="pl-PL" i="1" dirty="0" smtClean="0"/>
              <a:t>Założeniach systemu zarządzania rozwojem Polski</a:t>
            </a:r>
            <a:r>
              <a:rPr lang="pl-PL" dirty="0" smtClean="0"/>
              <a:t>” wskazuje się na </a:t>
            </a:r>
            <a:r>
              <a:rPr lang="pl-PL" b="1" dirty="0" smtClean="0"/>
              <a:t>trzy główne podsystemy</a:t>
            </a:r>
            <a:r>
              <a:rPr lang="pl-PL" dirty="0" smtClean="0"/>
              <a:t>: </a:t>
            </a:r>
            <a:r>
              <a:rPr lang="pl-PL" u="sng" dirty="0" smtClean="0"/>
              <a:t>programowania</a:t>
            </a:r>
            <a:r>
              <a:rPr lang="pl-PL" dirty="0" smtClean="0"/>
              <a:t>, </a:t>
            </a:r>
            <a:r>
              <a:rPr lang="pl-PL" u="sng" dirty="0" smtClean="0"/>
              <a:t>instytucjonalny</a:t>
            </a:r>
            <a:r>
              <a:rPr lang="pl-PL" dirty="0" smtClean="0"/>
              <a:t>, </a:t>
            </a:r>
            <a:r>
              <a:rPr lang="pl-PL" u="sng" dirty="0" smtClean="0"/>
              <a:t>wdrażania</a:t>
            </a:r>
            <a:endParaRPr lang="pl-PL" u="sng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060000" y="1484784"/>
            <a:ext cx="3132000" cy="468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System zarządzania rozwojem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516216" y="2492896"/>
            <a:ext cx="2376000" cy="540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216000" bIns="45720" numCol="1" anchor="ctr" anchorCtr="0" compatLnSpc="1">
            <a:prstTxWarp prst="textNoShape">
              <a:avLst/>
            </a:prstTxWarp>
          </a:bodyPr>
          <a:lstStyle/>
          <a:p>
            <a:pPr marL="457200" marR="15875" lvl="1" indent="0" algn="ctr" defTabSz="914400" rtl="0" eaLnBrk="1" fontAlgn="base" latinLnBrk="0" hangingPunct="1">
              <a:lnSpc>
                <a:spcPct val="103000"/>
              </a:lnSpc>
              <a:spcBef>
                <a:spcPts val="575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Wdrażania 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56000" y="2492896"/>
            <a:ext cx="2376000" cy="540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600" dirty="0" smtClean="0">
                <a:solidFill>
                  <a:srgbClr val="000000"/>
                </a:solidFill>
              </a:rPr>
              <a:t>I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nstytucjonalny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23528" y="2492896"/>
            <a:ext cx="2376000" cy="5400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180000" bIns="45720" numCol="1" anchor="ctr" anchorCtr="1" compatLnSpc="1">
            <a:prstTxWarp prst="textNoShape">
              <a:avLst/>
            </a:prstTxWarp>
          </a:bodyPr>
          <a:lstStyle/>
          <a:p>
            <a:pPr marL="457200" marR="15875" lvl="1" indent="0" algn="ctr" defTabSz="914400" rtl="0" eaLnBrk="1" fontAlgn="base" latinLnBrk="0" hangingPunct="1">
              <a:lnSpc>
                <a:spcPct val="103000"/>
              </a:lnSpc>
              <a:spcBef>
                <a:spcPts val="575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600" dirty="0" smtClean="0">
                <a:solidFill>
                  <a:srgbClr val="000000"/>
                </a:solidFill>
              </a:rPr>
              <a:t>P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rogramowania strategicznego </a:t>
            </a:r>
          </a:p>
        </p:txBody>
      </p:sp>
      <p:cxnSp>
        <p:nvCxnSpPr>
          <p:cNvPr id="27" name="Łącznik prosty ze strzałką 26"/>
          <p:cNvCxnSpPr>
            <a:stCxn id="1026" idx="2"/>
            <a:endCxn id="1029" idx="0"/>
          </p:cNvCxnSpPr>
          <p:nvPr/>
        </p:nvCxnSpPr>
        <p:spPr bwMode="auto">
          <a:xfrm flipH="1">
            <a:off x="1511528" y="1952784"/>
            <a:ext cx="3114472" cy="540112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Łącznik prosty ze strzałką 28"/>
          <p:cNvCxnSpPr/>
          <p:nvPr/>
        </p:nvCxnSpPr>
        <p:spPr bwMode="auto">
          <a:xfrm>
            <a:off x="4626000" y="1952784"/>
            <a:ext cx="18000" cy="540112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Łącznik prosty ze strzałką 30"/>
          <p:cNvCxnSpPr>
            <a:stCxn id="1026" idx="2"/>
            <a:endCxn id="1027" idx="0"/>
          </p:cNvCxnSpPr>
          <p:nvPr/>
        </p:nvCxnSpPr>
        <p:spPr bwMode="auto">
          <a:xfrm>
            <a:off x="4626000" y="1952784"/>
            <a:ext cx="3078216" cy="540112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395536" y="3573016"/>
            <a:ext cx="2232248" cy="2016224"/>
          </a:xfrm>
          <a:prstGeom prst="borderCallout1">
            <a:avLst>
              <a:gd name="adj1" fmla="val -887"/>
              <a:gd name="adj2" fmla="val 49366"/>
              <a:gd name="adj3" fmla="val -26607"/>
              <a:gd name="adj4" fmla="val 54751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defTabSz="180000" eaLnBrk="1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</a:pPr>
            <a:r>
              <a:rPr lang="pl-PL" sz="1400" dirty="0" smtClean="0">
                <a:latin typeface="Arial Narrow" pitchFamily="34" charset="0"/>
              </a:rPr>
              <a:t> 36 obligatoryjnych  	dokumentów programowych 	na poziomie województwa</a:t>
            </a:r>
          </a:p>
          <a:p>
            <a:pPr lvl="0" algn="l" defTabSz="180000" eaLnBrk="1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</a:pPr>
            <a:r>
              <a:rPr lang="pl-PL" sz="1400" dirty="0" smtClean="0">
                <a:latin typeface="Arial Narrow" pitchFamily="34" charset="0"/>
              </a:rPr>
              <a:t>  Problem </a:t>
            </a:r>
            <a:r>
              <a:rPr lang="pl-PL" sz="1400" dirty="0" err="1" smtClean="0">
                <a:latin typeface="Arial Narrow" pitchFamily="34" charset="0"/>
              </a:rPr>
              <a:t>operacjonalizacji</a:t>
            </a:r>
            <a:r>
              <a:rPr lang="pl-PL" sz="1400" dirty="0" smtClean="0">
                <a:latin typeface="Arial Narrow" pitchFamily="34" charset="0"/>
              </a:rPr>
              <a:t> 	strategii rozwoju</a:t>
            </a:r>
          </a:p>
          <a:p>
            <a:pPr algn="l" defTabSz="180000" eaLnBrk="1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</a:pPr>
            <a:r>
              <a:rPr lang="pl-PL" sz="1400" dirty="0" smtClean="0">
                <a:latin typeface="Arial Narrow" pitchFamily="34" charset="0"/>
              </a:rPr>
              <a:t>  </a:t>
            </a:r>
            <a:r>
              <a:rPr lang="pl-PL" sz="1400" b="1" dirty="0" smtClean="0">
                <a:latin typeface="Arial Narrow" pitchFamily="34" charset="0"/>
              </a:rPr>
              <a:t>Ramowy Zintegrowany 	Program Regionalny </a:t>
            </a:r>
          </a:p>
          <a:p>
            <a:pPr lvl="0" algn="l" eaLnBrk="1" hangingPunct="1">
              <a:spcBef>
                <a:spcPct val="0"/>
              </a:spcBef>
              <a:spcAft>
                <a:spcPts val="1000"/>
              </a:spcAft>
              <a:buClrTx/>
              <a:buSzTx/>
            </a:pPr>
            <a:endParaRPr lang="pl-PL" sz="1400" dirty="0" smtClean="0">
              <a:latin typeface="Arial Narrow" pitchFamily="34" charset="0"/>
            </a:endParaRPr>
          </a:p>
          <a:p>
            <a:pPr lvl="0" algn="l" eaLnBrk="1" hangingPunct="1">
              <a:spcBef>
                <a:spcPct val="0"/>
              </a:spcBef>
              <a:spcAft>
                <a:spcPts val="1000"/>
              </a:spcAft>
              <a:buClrTx/>
              <a:buSzTx/>
            </a:pPr>
            <a:r>
              <a:rPr lang="pl-PL" sz="1400" dirty="0" smtClean="0">
                <a:latin typeface="Arial Narrow" pitchFamily="34" charset="0"/>
              </a:rPr>
              <a:t> </a:t>
            </a:r>
            <a:endParaRPr kumimoji="0" lang="pl-PL" sz="1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3059832" y="2060848"/>
            <a:ext cx="3240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spc="500" dirty="0" smtClean="0">
                <a:solidFill>
                  <a:srgbClr val="C00000"/>
                </a:solidFill>
              </a:rPr>
              <a:t>P o d s y s t e m y</a:t>
            </a:r>
            <a:endParaRPr lang="pl-PL" sz="1600" b="1" spc="500" dirty="0">
              <a:solidFill>
                <a:srgbClr val="C00000"/>
              </a:solidFill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755576" y="3212976"/>
            <a:ext cx="13195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600" b="1" spc="600" dirty="0" smtClean="0">
                <a:solidFill>
                  <a:srgbClr val="C00000"/>
                </a:solidFill>
              </a:rPr>
              <a:t>Uwagi:</a:t>
            </a:r>
            <a:endParaRPr lang="pl-PL" sz="1600" b="1" spc="600" dirty="0">
              <a:solidFill>
                <a:srgbClr val="C00000"/>
              </a:solidFill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3923928" y="3212976"/>
            <a:ext cx="13195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600" b="1" spc="600" dirty="0" smtClean="0">
                <a:solidFill>
                  <a:srgbClr val="C00000"/>
                </a:solidFill>
              </a:rPr>
              <a:t>Uwagi:</a:t>
            </a:r>
            <a:endParaRPr lang="pl-PL" sz="1600" b="1" spc="600" dirty="0">
              <a:solidFill>
                <a:srgbClr val="C00000"/>
              </a:solidFill>
            </a:endParaRP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3563888" y="3573016"/>
            <a:ext cx="2160240" cy="2016224"/>
          </a:xfrm>
          <a:prstGeom prst="borderCallout1">
            <a:avLst>
              <a:gd name="adj1" fmla="val -887"/>
              <a:gd name="adj2" fmla="val 49366"/>
              <a:gd name="adj3" fmla="val -26607"/>
              <a:gd name="adj4" fmla="val 54751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eaLnBrk="1" hangingPunct="1">
              <a:spcBef>
                <a:spcPct val="0"/>
              </a:spcBef>
              <a:buClrTx/>
              <a:buSzTx/>
            </a:pPr>
            <a:endParaRPr kumimoji="0" lang="pl-PL" sz="1400" dirty="0" smtClean="0">
              <a:solidFill>
                <a:srgbClr val="FF0000"/>
              </a:solidFill>
              <a:latin typeface="+mj-lt"/>
            </a:endParaRPr>
          </a:p>
          <a:p>
            <a:pPr lvl="0" algn="l" eaLnBrk="1" hangingPunct="1">
              <a:spcBef>
                <a:spcPct val="0"/>
              </a:spcBef>
              <a:buClrTx/>
              <a:buSzTx/>
            </a:pPr>
            <a:r>
              <a:rPr kumimoji="0" lang="pl-PL" sz="1400" dirty="0" smtClean="0">
                <a:latin typeface="+mj-lt"/>
              </a:rPr>
              <a:t>Instytucjonalno-organizacyjne formy zarządzania</a:t>
            </a:r>
          </a:p>
          <a:p>
            <a:pPr lvl="0" algn="l" eaLnBrk="1" hangingPunct="1">
              <a:spcBef>
                <a:spcPct val="0"/>
              </a:spcBef>
              <a:buClrTx/>
              <a:buSzTx/>
            </a:pPr>
            <a:endParaRPr kumimoji="0" lang="pl-PL" sz="1400" dirty="0" smtClean="0">
              <a:solidFill>
                <a:srgbClr val="FF0000"/>
              </a:solidFill>
              <a:latin typeface="+mj-lt"/>
            </a:endParaRPr>
          </a:p>
          <a:p>
            <a:pPr algn="l" eaLnBrk="1" hangingPunct="1">
              <a:spcBef>
                <a:spcPct val="0"/>
              </a:spcBef>
              <a:buClrTx/>
              <a:buSzTx/>
            </a:pPr>
            <a:r>
              <a:rPr lang="pl-PL" sz="1400" b="1" dirty="0" smtClean="0">
                <a:latin typeface="+mj-lt"/>
              </a:rPr>
              <a:t>Regionalne Forum Terytorialne</a:t>
            </a:r>
            <a:r>
              <a:rPr lang="pl-PL" sz="1200" b="1" dirty="0" smtClean="0">
                <a:latin typeface="+mj-lt"/>
              </a:rPr>
              <a:t> </a:t>
            </a:r>
            <a:r>
              <a:rPr lang="pl-PL" sz="1200" dirty="0" smtClean="0">
                <a:solidFill>
                  <a:srgbClr val="FF0000"/>
                </a:solidFill>
              </a:rPr>
              <a:t>[art. 37c </a:t>
            </a:r>
            <a:r>
              <a:rPr lang="pl-PL" sz="1200" dirty="0" err="1" smtClean="0">
                <a:solidFill>
                  <a:srgbClr val="FF0000"/>
                </a:solidFill>
              </a:rPr>
              <a:t>UoZPPR</a:t>
            </a:r>
            <a:r>
              <a:rPr lang="pl-PL" sz="1200" dirty="0" smtClean="0">
                <a:solidFill>
                  <a:srgbClr val="FF0000"/>
                </a:solidFill>
              </a:rPr>
              <a:t>]</a:t>
            </a:r>
          </a:p>
          <a:p>
            <a:pPr lvl="0" algn="l" eaLnBrk="1" hangingPunct="1">
              <a:spcBef>
                <a:spcPct val="0"/>
              </a:spcBef>
              <a:buClrTx/>
              <a:buSzTx/>
            </a:pPr>
            <a:endParaRPr kumimoji="0" lang="pl-PL" sz="1400" dirty="0" smtClean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2" name="Grupa 19"/>
          <p:cNvGrpSpPr/>
          <p:nvPr/>
        </p:nvGrpSpPr>
        <p:grpSpPr>
          <a:xfrm>
            <a:off x="6660232" y="3212976"/>
            <a:ext cx="2160240" cy="2376264"/>
            <a:chOff x="6660232" y="3212976"/>
            <a:chExt cx="2160240" cy="2376264"/>
          </a:xfrm>
        </p:grpSpPr>
        <p:sp>
          <p:nvSpPr>
            <p:cNvPr id="37" name="Prostokąt 36"/>
            <p:cNvSpPr/>
            <p:nvPr/>
          </p:nvSpPr>
          <p:spPr>
            <a:xfrm>
              <a:off x="7020272" y="3212976"/>
              <a:ext cx="131959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600" b="1" spc="600" dirty="0" smtClean="0">
                  <a:solidFill>
                    <a:srgbClr val="C00000"/>
                  </a:solidFill>
                </a:rPr>
                <a:t>Uwagi:</a:t>
              </a:r>
              <a:endParaRPr lang="pl-PL" sz="1600" b="1" spc="600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6660232" y="3573016"/>
              <a:ext cx="2160240" cy="2016224"/>
            </a:xfrm>
            <a:prstGeom prst="borderCallout1">
              <a:avLst>
                <a:gd name="adj1" fmla="val -887"/>
                <a:gd name="adj2" fmla="val 49366"/>
                <a:gd name="adj3" fmla="val -26607"/>
                <a:gd name="adj4" fmla="val 547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l" eaLnBrk="1" hangingPunct="1">
                <a:spcBef>
                  <a:spcPct val="0"/>
                </a:spcBef>
                <a:buClrTx/>
                <a:buSzTx/>
              </a:pPr>
              <a:r>
                <a:rPr kumimoji="0" lang="pl-PL" sz="1400" b="1" dirty="0" smtClean="0">
                  <a:latin typeface="+mj-lt"/>
                  <a:ea typeface="Calibri" pitchFamily="34" charset="0"/>
                  <a:cs typeface="Times New Roman" pitchFamily="18" charset="0"/>
                </a:rPr>
                <a:t>Regionalne Obserwatorium Terytorialne</a:t>
              </a: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r>
                <a:rPr lang="pl-PL" sz="1400" dirty="0" smtClean="0">
                  <a:latin typeface="+mj-lt"/>
                </a:rPr>
                <a:t> </a:t>
              </a:r>
            </a:p>
            <a:p>
              <a:pPr lvl="0" algn="l" eaLnBrk="1" hangingPunct="1">
                <a:spcBef>
                  <a:spcPct val="0"/>
                </a:spcBef>
                <a:spcAft>
                  <a:spcPts val="1000"/>
                </a:spcAft>
                <a:buClrTx/>
                <a:buSzTx/>
              </a:pPr>
              <a:r>
                <a:rPr lang="pl-PL" sz="1400" b="1" dirty="0" smtClean="0">
                  <a:latin typeface="+mj-lt"/>
                </a:rPr>
                <a:t>Kontrakt Terytorialny</a:t>
              </a:r>
              <a:endParaRPr kumimoji="0" lang="pl-PL" sz="1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1688" cy="576064"/>
          </a:xfrm>
        </p:spPr>
        <p:txBody>
          <a:bodyPr/>
          <a:lstStyle/>
          <a:p>
            <a:pPr lvl="0" algn="ctr"/>
            <a:r>
              <a:rPr kumimoji="0" lang="pl-PL" sz="2800" b="1" dirty="0" smtClean="0">
                <a:ea typeface="Calibri" pitchFamily="34" charset="0"/>
                <a:cs typeface="Times New Roman" pitchFamily="18" charset="0"/>
              </a:rPr>
              <a:t>Regionalne Obserwatorium Terytorialne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7862515" cy="504056"/>
          </a:xfrm>
        </p:spPr>
        <p:txBody>
          <a:bodyPr/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dirty="0" smtClean="0"/>
              <a:t>Jeden ośrodek organizacji i realizacji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13BF33-2369-46C0-B732-D0CE9FF7EDD1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259632" y="2204864"/>
            <a:ext cx="727280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400" dirty="0" smtClean="0"/>
              <a:t> Obserwatorium Polityki Rozwoju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400" dirty="0" smtClean="0"/>
              <a:t> Obserwatorium Gospodarki</a:t>
            </a:r>
          </a:p>
          <a:p>
            <a:pPr lvl="1" algn="l">
              <a:buClrTx/>
              <a:buSzPct val="100000"/>
              <a:buFont typeface="Wingdings" pitchFamily="2" charset="2"/>
              <a:buChar char="ü"/>
            </a:pPr>
            <a:r>
              <a:rPr lang="pl-PL" sz="1400" dirty="0" smtClean="0"/>
              <a:t> Obserwatorium Polityki Społecznej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400" dirty="0" smtClean="0"/>
              <a:t> Obserwatorium Rynku Pracy i Edukacji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83568" y="378904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sz="2400" dirty="0" smtClean="0"/>
              <a:t> Funkcjonować poza strukturami administracji 	samorządu wojewódzkiego</a:t>
            </a:r>
            <a:endParaRPr lang="pl-PL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8" cy="792088"/>
          </a:xfrm>
        </p:spPr>
        <p:txBody>
          <a:bodyPr/>
          <a:lstStyle/>
          <a:p>
            <a:pPr lvl="2" algn="ctr"/>
            <a:r>
              <a:rPr lang="pl-PL" sz="2800" b="1" dirty="0" smtClean="0"/>
              <a:t>Kontrakt Terytorialny</a:t>
            </a:r>
            <a:br>
              <a:rPr lang="pl-PL" sz="2800" b="1" dirty="0" smtClean="0"/>
            </a:br>
            <a:r>
              <a:rPr lang="pl-PL" sz="1800" b="1" dirty="0" smtClean="0">
                <a:solidFill>
                  <a:srgbClr val="993300"/>
                </a:solidFill>
              </a:rPr>
              <a:t>[art.5, pkt.5a, </a:t>
            </a:r>
            <a:r>
              <a:rPr lang="pl-PL" sz="1800" b="1" dirty="0" err="1" smtClean="0">
                <a:solidFill>
                  <a:srgbClr val="993300"/>
                </a:solidFill>
              </a:rPr>
              <a:t>UoZPPR</a:t>
            </a:r>
            <a:r>
              <a:rPr lang="pl-PL" sz="1800" b="1" dirty="0" smtClean="0">
                <a:solidFill>
                  <a:srgbClr val="993300"/>
                </a:solidFill>
              </a:rPr>
              <a:t>]</a:t>
            </a:r>
            <a:r>
              <a:rPr lang="pl-PL" sz="1800" dirty="0" smtClean="0">
                <a:solidFill>
                  <a:srgbClr val="993300"/>
                </a:solidFill>
              </a:rPr>
              <a:t> </a:t>
            </a:r>
            <a:r>
              <a:rPr lang="pl-PL" sz="1800" b="1" dirty="0" smtClean="0">
                <a:solidFill>
                  <a:srgbClr val="993300"/>
                </a:solidFill>
              </a:rPr>
              <a:t>[z „uzasadnienia”]</a:t>
            </a:r>
            <a:endParaRPr lang="pl-PL" sz="1800" b="1" dirty="0">
              <a:solidFill>
                <a:srgbClr val="9933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13BF33-2369-46C0-B732-D0CE9FF7EDD1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96752"/>
            <a:ext cx="8352928" cy="136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Tx/>
              <a:buSzPct val="100000"/>
            </a:pPr>
            <a:r>
              <a:rPr lang="pl-PL" sz="1800" b="1" dirty="0" smtClean="0">
                <a:cs typeface="Arial" pitchFamily="34" charset="0"/>
              </a:rPr>
              <a:t>Wybrane właściwości</a:t>
            </a:r>
            <a:r>
              <a:rPr lang="pl-PL" sz="1800" dirty="0" smtClean="0">
                <a:cs typeface="Arial" pitchFamily="34" charset="0"/>
              </a:rPr>
              <a:t>: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>
                <a:cs typeface="Arial" pitchFamily="34" charset="0"/>
              </a:rPr>
              <a:t> ujmuje przedsięwzięcia priorytetowe  dla danego terytorium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>
                <a:cs typeface="Arial" pitchFamily="34" charset="0"/>
              </a:rPr>
              <a:t> niekoniecznie dotyczy obszaru województwa (całego, jednego)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>
                <a:cs typeface="Arial" pitchFamily="34" charset="0"/>
              </a:rPr>
              <a:t> ustala sposób koordynacji przyjętych przedsięwzięć 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492896"/>
            <a:ext cx="67687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/>
              <a:t>wskazuje: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800" dirty="0" smtClean="0"/>
              <a:t>uzgodnione cele rozwojowe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800" dirty="0" smtClean="0"/>
              <a:t>sposoby ich osiągania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800" dirty="0" smtClean="0"/>
              <a:t>źródła finansowania (unijne, krajowe, </a:t>
            </a:r>
            <a:r>
              <a:rPr lang="pl-PL" sz="1800" dirty="0" err="1" smtClean="0"/>
              <a:t>jst</a:t>
            </a:r>
            <a:r>
              <a:rPr lang="pl-PL" sz="1800" dirty="0" smtClean="0"/>
              <a:t>.)</a:t>
            </a:r>
          </a:p>
        </p:txBody>
      </p:sp>
      <p:sp>
        <p:nvSpPr>
          <p:cNvPr id="6" name="Prostokąt 5"/>
          <p:cNvSpPr/>
          <p:nvPr/>
        </p:nvSpPr>
        <p:spPr>
          <a:xfrm>
            <a:off x="395536" y="38610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/>
              <a:t>nie jest umową jedynie przekazującą środki finansowe</a:t>
            </a:r>
          </a:p>
        </p:txBody>
      </p:sp>
      <p:sp>
        <p:nvSpPr>
          <p:cNvPr id="7" name="Prostokąt 6"/>
          <p:cNvSpPr/>
          <p:nvPr/>
        </p:nvSpPr>
        <p:spPr>
          <a:xfrm>
            <a:off x="395536" y="4365104"/>
            <a:ext cx="835292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</a:pPr>
            <a:r>
              <a:rPr lang="pl-PL" sz="1800" b="1" dirty="0" smtClean="0"/>
              <a:t>Powinien obejmować</a:t>
            </a:r>
            <a:r>
              <a:rPr lang="pl-PL" sz="1800" dirty="0" smtClean="0"/>
              <a:t>: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/>
              <a:t> działania realizowane na poziomie krajowym 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800" dirty="0" smtClean="0"/>
              <a:t> resorty wskazane w kontrakcie terytorialnym </a:t>
            </a:r>
          </a:p>
        </p:txBody>
      </p:sp>
      <p:sp>
        <p:nvSpPr>
          <p:cNvPr id="8" name="Prostokąt 7"/>
          <p:cNvSpPr/>
          <p:nvPr/>
        </p:nvSpPr>
        <p:spPr>
          <a:xfrm>
            <a:off x="395536" y="5517232"/>
            <a:ext cx="806489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1800" dirty="0" smtClean="0"/>
              <a:t> na poziomie regionalnym </a:t>
            </a:r>
          </a:p>
          <a:p>
            <a:pPr lvl="1">
              <a:buClrTx/>
              <a:buSzPct val="100000"/>
              <a:buFont typeface="Wingdings" pitchFamily="2" charset="2"/>
              <a:buChar char="ü"/>
            </a:pPr>
            <a:r>
              <a:rPr lang="pl-PL" sz="1800" dirty="0" smtClean="0"/>
              <a:t> jednostki samorządu terytorialnego – województwo, powiat, gmina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21687" cy="547688"/>
          </a:xfrm>
        </p:spPr>
        <p:txBody>
          <a:bodyPr/>
          <a:lstStyle/>
          <a:p>
            <a:pPr algn="ctr" eaLnBrk="1" hangingPunct="1"/>
            <a:r>
              <a:rPr lang="pl-PL" sz="3200" b="1" smtClean="0"/>
              <a:t>Zarządzanie rozwojem regionalnym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052513"/>
            <a:ext cx="8286750" cy="4519612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2800" b="1" dirty="0" smtClean="0"/>
              <a:t>Do rozważenia istota i wzajemne relacje trzech kategorii: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pl-PL" sz="2800" b="1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arenR"/>
            </a:pPr>
            <a:r>
              <a:rPr lang="pl-PL" sz="2800" dirty="0" smtClean="0"/>
              <a:t>polityka rozwoju regionalnego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arenR"/>
            </a:pPr>
            <a:endParaRPr lang="pl-PL" sz="2800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arenR"/>
            </a:pPr>
            <a:r>
              <a:rPr lang="pl-PL" sz="2800" dirty="0" smtClean="0"/>
              <a:t>zarządzanie rozwojem regionalnym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arenR"/>
            </a:pPr>
            <a:endParaRPr lang="pl-PL" sz="2800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arenR"/>
            </a:pPr>
            <a:r>
              <a:rPr lang="pl-PL" sz="2800" dirty="0" smtClean="0"/>
              <a:t>planowanie (programowanie) rozwoju regionalnego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pl-PL" sz="2800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pl-PL" sz="2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8" cy="549697"/>
          </a:xfrm>
        </p:spPr>
        <p:txBody>
          <a:bodyPr/>
          <a:lstStyle/>
          <a:p>
            <a:pPr lvl="0" algn="ctr"/>
            <a:r>
              <a:rPr lang="pl-PL" sz="2800" b="1" dirty="0" smtClean="0"/>
              <a:t>Kontrakt Terytorialny  </a:t>
            </a:r>
            <a:r>
              <a:rPr lang="pl-PL" sz="2800" b="1" dirty="0" smtClean="0">
                <a:solidFill>
                  <a:srgbClr val="C00000"/>
                </a:solidFill>
              </a:rPr>
              <a:t>[</a:t>
            </a:r>
            <a:r>
              <a:rPr lang="pl-PL" sz="2800" b="1" dirty="0" err="1" smtClean="0">
                <a:solidFill>
                  <a:srgbClr val="C00000"/>
                </a:solidFill>
              </a:rPr>
              <a:t>cd</a:t>
            </a:r>
            <a:r>
              <a:rPr lang="pl-PL" sz="2800" b="1" dirty="0" smtClean="0">
                <a:solidFill>
                  <a:srgbClr val="C00000"/>
                </a:solidFill>
              </a:rPr>
              <a:t>.]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>
          <a:xfrm>
            <a:off x="8028384" y="6400800"/>
            <a:ext cx="1115616" cy="457200"/>
          </a:xfrm>
        </p:spPr>
        <p:txBody>
          <a:bodyPr/>
          <a:lstStyle/>
          <a:p>
            <a:pPr>
              <a:defRPr/>
            </a:pPr>
            <a:fld id="{B013BF33-2369-46C0-B732-D0CE9FF7EDD1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908720"/>
            <a:ext cx="7992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dirty="0" smtClean="0">
                <a:latin typeface="+mj-lt"/>
              </a:rPr>
              <a:t>Oznacza zmianę dotychczasowej – opartej na kontrakcie wojewódzkim - filozofii uzgadniania działań rozwojowych państwo-region </a:t>
            </a:r>
            <a:r>
              <a:rPr lang="pl-PL" sz="1800" b="1" dirty="0" smtClean="0">
                <a:solidFill>
                  <a:srgbClr val="00B050"/>
                </a:solidFill>
                <a:latin typeface="+mj-lt"/>
              </a:rPr>
              <a:t>[z „uzasadnienia”]</a:t>
            </a:r>
            <a:endParaRPr lang="pl-PL" sz="1800" dirty="0" smtClean="0">
              <a:latin typeface="+mj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95536" y="1844824"/>
            <a:ext cx="8136904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1" u="sng" dirty="0" smtClean="0">
                <a:solidFill>
                  <a:srgbClr val="C00000"/>
                </a:solidFill>
                <a:latin typeface="+mj-lt"/>
              </a:rPr>
              <a:t>KSRR</a:t>
            </a:r>
            <a:r>
              <a:rPr lang="pl-PL" sz="1800" b="1" u="sng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pl-PL" sz="18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+mj-lt"/>
              </a:rPr>
              <a:t>s.8</a:t>
            </a:r>
            <a:r>
              <a:rPr lang="pl-PL" sz="1800" b="1" dirty="0" smtClean="0">
                <a:solidFill>
                  <a:srgbClr val="C00000"/>
                </a:solidFill>
                <a:latin typeface="+mj-lt"/>
              </a:rPr>
              <a:t>):  </a:t>
            </a:r>
            <a:r>
              <a:rPr lang="pl-PL" sz="1800" dirty="0" smtClean="0">
                <a:latin typeface="+mj-lt"/>
              </a:rPr>
              <a:t>Szczegółowe propozycje rozwiązań zawarte w projekcie KSRR dotyczą , m.in. :</a:t>
            </a:r>
          </a:p>
          <a:p>
            <a:pPr lvl="0" algn="l"/>
            <a:r>
              <a:rPr lang="pl-PL" sz="1800" dirty="0" smtClean="0">
                <a:latin typeface="+mj-lt"/>
              </a:rPr>
              <a:t>„odejścia   od   silnie   scentralizowanego   modelu   sprawowania władzy   </a:t>
            </a:r>
            <a:r>
              <a:rPr lang="pl-PL" sz="1800" i="1" dirty="0" smtClean="0">
                <a:latin typeface="+mj-lt"/>
              </a:rPr>
              <a:t>(top-down),   </a:t>
            </a:r>
            <a:r>
              <a:rPr lang="pl-PL" sz="1800" dirty="0" smtClean="0">
                <a:latin typeface="+mj-lt"/>
              </a:rPr>
              <a:t>na  rzecz wzmocnienia   wielopoziomowego    (wieloszczeblowego)    systemu    zarządzania    </a:t>
            </a:r>
            <a:r>
              <a:rPr lang="pl-PL" sz="1800" i="1" dirty="0" smtClean="0">
                <a:latin typeface="+mj-lt"/>
              </a:rPr>
              <a:t>(</a:t>
            </a:r>
            <a:r>
              <a:rPr lang="pl-PL" sz="1800" i="1" dirty="0" err="1" smtClean="0">
                <a:latin typeface="+mj-lt"/>
              </a:rPr>
              <a:t>multi-level</a:t>
            </a:r>
            <a:r>
              <a:rPr lang="pl-PL" sz="1800" i="1" dirty="0" smtClean="0">
                <a:latin typeface="+mj-lt"/>
              </a:rPr>
              <a:t> </a:t>
            </a:r>
            <a:r>
              <a:rPr lang="pl-PL" sz="1800" i="1" dirty="0" err="1" smtClean="0">
                <a:latin typeface="+mj-lt"/>
              </a:rPr>
              <a:t>governance</a:t>
            </a:r>
            <a:r>
              <a:rPr lang="pl-PL" sz="1800" i="1" dirty="0" smtClean="0">
                <a:latin typeface="+mj-lt"/>
              </a:rPr>
              <a:t>),  </a:t>
            </a:r>
            <a:r>
              <a:rPr lang="pl-PL" sz="1800" dirty="0" smtClean="0">
                <a:latin typeface="+mj-lt"/>
              </a:rPr>
              <a:t>m.in.  poprzez wprowadzenie  </a:t>
            </a:r>
            <a:r>
              <a:rPr lang="pl-PL" sz="1800" u="sng" dirty="0" smtClean="0">
                <a:latin typeface="+mj-lt"/>
              </a:rPr>
              <a:t>nowego  instrumentu  partnerstwa  i  koordynacji działań ukierunkowanych terytorialnie — kontraktu terytorialnego”</a:t>
            </a:r>
          </a:p>
        </p:txBody>
      </p:sp>
      <p:sp>
        <p:nvSpPr>
          <p:cNvPr id="6" name="Prostokąt 5"/>
          <p:cNvSpPr/>
          <p:nvPr/>
        </p:nvSpPr>
        <p:spPr>
          <a:xfrm>
            <a:off x="539552" y="3645024"/>
            <a:ext cx="4572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q"/>
            </a:pPr>
            <a:r>
              <a:rPr lang="pl-PL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bottom-up approach</a:t>
            </a:r>
            <a:endParaRPr lang="pl-PL" sz="1800" dirty="0" smtClean="0">
              <a:latin typeface="+mj-lt"/>
            </a:endParaRPr>
          </a:p>
          <a:p>
            <a:pPr algn="l">
              <a:buClrTx/>
              <a:buSzPct val="100000"/>
              <a:buFont typeface="Wingdings" pitchFamily="2" charset="2"/>
              <a:buChar char="q"/>
            </a:pPr>
            <a:r>
              <a:rPr lang="pl-PL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top-down approach</a:t>
            </a:r>
            <a:endParaRPr lang="pl-PL" sz="1800" dirty="0" smtClean="0">
              <a:latin typeface="+mj-lt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4725144"/>
            <a:ext cx="8136904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+mj-lt"/>
              </a:rPr>
              <a:t>Ustawa o zasadach wspierania rozwoju regionalnego (art. 16) [2000r.]</a:t>
            </a:r>
          </a:p>
          <a:p>
            <a:r>
              <a:rPr lang="pl-PL" sz="1600" dirty="0" smtClean="0">
                <a:latin typeface="+mj-lt"/>
              </a:rPr>
              <a:t>1. Kontrakt wojewódzki, zwany dalej kontraktem, określa zakres, tryb i warunki realizacji:</a:t>
            </a:r>
          </a:p>
          <a:p>
            <a:r>
              <a:rPr lang="pl-PL" sz="1600" dirty="0" smtClean="0">
                <a:latin typeface="+mj-lt"/>
              </a:rPr>
              <a:t>   1) zadań wynikających z programów wojewódzkich, które uzyskały wsparcie rządu,</a:t>
            </a:r>
          </a:p>
          <a:p>
            <a:r>
              <a:rPr lang="pl-PL" sz="1600" dirty="0" smtClean="0">
                <a:latin typeface="+mj-lt"/>
              </a:rPr>
              <a:t>   2) zadań należących do spraw nadzorowanych przez ministrów właściwych, które wspierane są przez 	jednostki samorządu terytorialnego i inne uprawnione podmioty.</a:t>
            </a:r>
            <a:endParaRPr lang="pl-PL" sz="1600" dirty="0">
              <a:latin typeface="+mj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421688" cy="504056"/>
          </a:xfrm>
        </p:spPr>
        <p:txBody>
          <a:bodyPr/>
          <a:lstStyle/>
          <a:p>
            <a:pPr algn="ctr"/>
            <a:r>
              <a:rPr lang="pl-PL" sz="2800" b="1" dirty="0" smtClean="0">
                <a:latin typeface="+mn-lt"/>
              </a:rPr>
              <a:t>Spostrzeżenia</a:t>
            </a:r>
            <a:r>
              <a:rPr lang="pl-PL" sz="2800" b="1" dirty="0" smtClean="0"/>
              <a:t> końcowe (1)</a:t>
            </a:r>
            <a:endParaRPr lang="pl-PL" sz="28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1340768"/>
            <a:ext cx="7920879" cy="504056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Tendencje do centralizacji polityki rozwoju</a:t>
            </a:r>
          </a:p>
          <a:p>
            <a:pPr lvl="1">
              <a:buClrTx/>
              <a:buSzPct val="100000"/>
              <a:buFont typeface="Wingdings" pitchFamily="2" charset="2"/>
              <a:buChar char="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SzPct val="100000"/>
              <a:buFont typeface="Wingdings" pitchFamily="2" charset="2"/>
              <a:buChar char="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SzPct val="100000"/>
              <a:buFont typeface="Wingdings" pitchFamily="2" charset="2"/>
              <a:buChar char="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SzPct val="100000"/>
              <a:buFont typeface="Wingdings" pitchFamily="2" charset="2"/>
              <a:buChar char="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971600" y="2132856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Wspominane uwagi dotyczące kontraktów terytorialnych</a:t>
            </a:r>
          </a:p>
        </p:txBody>
      </p:sp>
      <p:sp>
        <p:nvSpPr>
          <p:cNvPr id="6" name="Prostokąt 5"/>
          <p:cNvSpPr/>
          <p:nvPr/>
        </p:nvSpPr>
        <p:spPr>
          <a:xfrm>
            <a:off x="971600" y="2852936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Podkreślane integrowanie </a:t>
            </a:r>
            <a:r>
              <a:rPr lang="pl-PL" dirty="0" err="1" smtClean="0">
                <a:cs typeface="Arial" pitchFamily="34" charset="0"/>
              </a:rPr>
              <a:t>międzyszczeblowe</a:t>
            </a:r>
            <a:r>
              <a:rPr lang="pl-PL" dirty="0" smtClean="0">
                <a:cs typeface="Arial" pitchFamily="34" charset="0"/>
              </a:rPr>
              <a:t> polityki rozwoju</a:t>
            </a:r>
          </a:p>
        </p:txBody>
      </p:sp>
      <p:sp>
        <p:nvSpPr>
          <p:cNvPr id="7" name="Prostokąt 6"/>
          <p:cNvSpPr/>
          <p:nvPr/>
        </p:nvSpPr>
        <p:spPr>
          <a:xfrm>
            <a:off x="1043608" y="3717032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Zaostrzone warunki wparcia zadań własnych JST dotacjami 	celowymi (nowy art.20a)    </a:t>
            </a:r>
            <a:r>
              <a:rPr lang="pl-PL" dirty="0" smtClean="0">
                <a:solidFill>
                  <a:srgbClr val="993300"/>
                </a:solidFill>
                <a:cs typeface="Arial" pitchFamily="34" charset="0"/>
              </a:rPr>
              <a:t>[m.in. odgórnie ustalane 				obszary interwencji]</a:t>
            </a:r>
          </a:p>
        </p:txBody>
      </p:sp>
      <p:sp>
        <p:nvSpPr>
          <p:cNvPr id="8" name="Prostokąt 7"/>
          <p:cNvSpPr/>
          <p:nvPr/>
        </p:nvSpPr>
        <p:spPr>
          <a:xfrm>
            <a:off x="971600" y="5157192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Ramowy Zintegrowany Program Regionalny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421688" cy="504056"/>
          </a:xfrm>
        </p:spPr>
        <p:txBody>
          <a:bodyPr/>
          <a:lstStyle/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Spostrzeżenia końcowe (2)</a:t>
            </a:r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395536" y="1916832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ClrTx/>
              <a:buSzPct val="100000"/>
              <a:buFont typeface="+mj-lt"/>
              <a:buAutoNum type="arabicPeriod" startAt="2"/>
            </a:pPr>
            <a:r>
              <a:rPr lang="pl-PL" sz="2400" b="1" dirty="0" smtClean="0">
                <a:cs typeface="Arial" pitchFamily="34" charset="0"/>
              </a:rPr>
              <a:t> Wzrastające obciążenie województw obligatoryjnymi programami i działaniami</a:t>
            </a:r>
            <a:endParaRPr lang="pl-PL" sz="2400" b="1" dirty="0">
              <a:cs typeface="Arial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971600" y="3212976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Ramowy Zintegrowany Program Regionalny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971600" y="4005064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Ewaluacja </a:t>
            </a:r>
            <a:r>
              <a:rPr lang="pl-PL" i="1" dirty="0" err="1" smtClean="0">
                <a:cs typeface="Arial" pitchFamily="34" charset="0"/>
              </a:rPr>
              <a:t>ex-ante</a:t>
            </a:r>
            <a:r>
              <a:rPr lang="pl-PL" dirty="0" smtClean="0">
                <a:cs typeface="Arial" pitchFamily="34" charset="0"/>
              </a:rPr>
              <a:t> strategii zgodnie z planem ewaluacji polityki 	rozwoju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421688" cy="504056"/>
          </a:xfrm>
        </p:spPr>
        <p:txBody>
          <a:bodyPr/>
          <a:lstStyle/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Spostrzeżenia końcowe (3)</a:t>
            </a:r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539552" y="184482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ClrTx/>
              <a:buSzPct val="100000"/>
              <a:buFont typeface="+mj-lt"/>
              <a:buAutoNum type="arabicPeriod" startAt="3"/>
            </a:pPr>
            <a:r>
              <a:rPr lang="pl-PL" sz="2400" b="1" dirty="0" smtClean="0">
                <a:cs typeface="Arial" pitchFamily="34" charset="0"/>
              </a:rPr>
              <a:t> Pojawiający się problem sprawności zarządzania rozwojem województwa</a:t>
            </a:r>
            <a:endParaRPr lang="pl-PL" sz="2400" b="1" dirty="0"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1688" cy="1224136"/>
          </a:xfrm>
        </p:spPr>
        <p:txBody>
          <a:bodyPr/>
          <a:lstStyle/>
          <a:p>
            <a:pPr algn="ctr"/>
            <a:r>
              <a:rPr lang="pl-PL" sz="2800" b="1" dirty="0" smtClean="0">
                <a:latin typeface="+mn-lt"/>
              </a:rPr>
              <a:t>Spostrzeżenia dla procesu aktualizacji </a:t>
            </a:r>
            <a:br>
              <a:rPr lang="pl-PL" sz="2800" b="1" dirty="0" smtClean="0">
                <a:latin typeface="+mn-lt"/>
              </a:rPr>
            </a:br>
            <a:r>
              <a:rPr lang="pl-PL" sz="2800" b="1" dirty="0" smtClean="0">
                <a:solidFill>
                  <a:srgbClr val="C00000"/>
                </a:solidFill>
                <a:latin typeface="+mn-lt"/>
              </a:rPr>
              <a:t>Strategii Rozwoju Województwa Świętokrzyskiego</a:t>
            </a:r>
            <a:endParaRPr lang="pl-PL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395536" y="24208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sz="2400" b="1" dirty="0" smtClean="0">
                <a:latin typeface="+mn-lt"/>
              </a:rPr>
              <a:t> Aktywny udział władz samorządowych w 	projektowaniu zmian </a:t>
            </a:r>
            <a:endParaRPr lang="pl-PL" sz="2400" b="1" dirty="0">
              <a:latin typeface="+mn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67544" y="407707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Pct val="100000"/>
              <a:buFont typeface="Wingdings" pitchFamily="2" charset="2"/>
              <a:buChar char="Ø"/>
            </a:pPr>
            <a:r>
              <a:rPr lang="pl-PL" sz="2400" b="1" dirty="0" smtClean="0"/>
              <a:t> Uważne śledzenie i uwzględnianie projektowanych 	zmian w modelu polityki regionalnej</a:t>
            </a:r>
            <a:endParaRPr lang="pl-PL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1688" cy="981745"/>
          </a:xfrm>
        </p:spPr>
        <p:txBody>
          <a:bodyPr/>
          <a:lstStyle/>
          <a:p>
            <a:pPr algn="ctr"/>
            <a:r>
              <a:rPr lang="pl-PL" sz="3200" b="1" dirty="0" smtClean="0"/>
              <a:t>Zapowiadane nowe „kategorie” w polskiej polityce regionalnej po 2013</a:t>
            </a:r>
            <a:endParaRPr lang="pl-PL" sz="32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  <p:sp>
        <p:nvSpPr>
          <p:cNvPr id="207873" name="Rectangle 1"/>
          <p:cNvSpPr>
            <a:spLocks noChangeArrowheads="1"/>
          </p:cNvSpPr>
          <p:nvPr/>
        </p:nvSpPr>
        <p:spPr bwMode="auto">
          <a:xfrm>
            <a:off x="899592" y="1556792"/>
            <a:ext cx="741682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r"/>
                <a:tab pos="258763" algn="l"/>
              </a:tabLst>
            </a:pP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Główna przesłanka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usprawnianie </a:t>
            </a:r>
            <a:r>
              <a:rPr kumimoji="0" lang="pl-PL" b="0" i="0" u="dash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systemu zarządzania rozwojem </a:t>
            </a:r>
            <a:r>
              <a:rPr kumimoji="0" lang="pl-PL" sz="1400" b="0" i="0" u="none" strike="noStrike" cap="none" normalizeH="0" baseline="0" dirty="0" smtClean="0">
                <a:solidFill>
                  <a:srgbClr val="C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[z „uzasadnienia” zmian w Ustawie o ZPPR]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r"/>
                <a:tab pos="258763" algn="l"/>
              </a:tabLst>
            </a:pPr>
            <a:endParaRPr kumimoji="0" lang="pl-PL" sz="1400" dirty="0" smtClean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r"/>
                <a:tab pos="258763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Kontrakt Terytorialny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Ramowy Zintegrowany Program Regionalny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Polityka wieloletnia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Krajowe Forum Terytorialne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Regionalne Forum Terytorialne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Krajowe Obserwatorium Terytorialne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r"/>
                <a:tab pos="25876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Regionalne Obserwatorium Terytorialne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ytuł 15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1688" cy="475704"/>
          </a:xfrm>
        </p:spPr>
        <p:txBody>
          <a:bodyPr/>
          <a:lstStyle/>
          <a:p>
            <a:pPr algn="ctr"/>
            <a:r>
              <a:rPr lang="pl-PL" sz="2800" b="1" dirty="0" smtClean="0"/>
              <a:t>Nowa kategoria „</a:t>
            </a:r>
            <a:r>
              <a:rPr lang="pl-PL" sz="2800" b="1" i="1" dirty="0" smtClean="0"/>
              <a:t>polityki  wieloletnie</a:t>
            </a:r>
            <a:r>
              <a:rPr lang="pl-PL" sz="2800" b="1" dirty="0" smtClean="0"/>
              <a:t>”</a:t>
            </a:r>
            <a:endParaRPr lang="pl-PL" sz="28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  <p:sp>
        <p:nvSpPr>
          <p:cNvPr id="206853" name="AutoShape 5"/>
          <p:cNvSpPr>
            <a:spLocks noChangeArrowheads="1"/>
          </p:cNvSpPr>
          <p:nvPr/>
        </p:nvSpPr>
        <p:spPr bwMode="auto">
          <a:xfrm>
            <a:off x="251521" y="1052736"/>
            <a:ext cx="2484000" cy="1367324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Strategie odnoszące się do obszarów rozwojowych wskazanych w ŚSRK</a:t>
            </a:r>
          </a:p>
        </p:txBody>
      </p:sp>
      <p:sp>
        <p:nvSpPr>
          <p:cNvPr id="206855" name="AutoShape 7"/>
          <p:cNvSpPr>
            <a:spLocks noChangeArrowheads="1"/>
          </p:cNvSpPr>
          <p:nvPr/>
        </p:nvSpPr>
        <p:spPr bwMode="auto">
          <a:xfrm>
            <a:off x="6516217" y="1052736"/>
            <a:ext cx="2412000" cy="1367324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Programy wprowadzające szczegółowe rozwiązania</a:t>
            </a:r>
          </a:p>
        </p:txBody>
      </p:sp>
      <p:grpSp>
        <p:nvGrpSpPr>
          <p:cNvPr id="13" name="Grupa 12"/>
          <p:cNvGrpSpPr/>
          <p:nvPr/>
        </p:nvGrpSpPr>
        <p:grpSpPr>
          <a:xfrm>
            <a:off x="2736001" y="1052736"/>
            <a:ext cx="3746875" cy="1367324"/>
            <a:chOff x="2736001" y="1052736"/>
            <a:chExt cx="3746875" cy="1367324"/>
          </a:xfrm>
        </p:grpSpPr>
        <p:sp>
          <p:nvSpPr>
            <p:cNvPr id="206854" name="AutoShape 6"/>
            <p:cNvSpPr>
              <a:spLocks noChangeArrowheads="1"/>
            </p:cNvSpPr>
            <p:nvPr/>
          </p:nvSpPr>
          <p:spPr bwMode="auto">
            <a:xfrm>
              <a:off x="3419872" y="1052736"/>
              <a:ext cx="2412000" cy="1367324"/>
            </a:xfrm>
            <a:prstGeom prst="roundRect">
              <a:avLst>
                <a:gd name="adj" fmla="val 16667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Polityki wieloletnie</a:t>
              </a:r>
            </a:p>
          </p:txBody>
        </p:sp>
        <p:sp>
          <p:nvSpPr>
            <p:cNvPr id="206856" name="AutoShape 8"/>
            <p:cNvSpPr>
              <a:spLocks noChangeArrowheads="1"/>
            </p:cNvSpPr>
            <p:nvPr/>
          </p:nvSpPr>
          <p:spPr bwMode="auto">
            <a:xfrm>
              <a:off x="2736001" y="1700808"/>
              <a:ext cx="650875" cy="85928"/>
            </a:xfrm>
            <a:prstGeom prst="rightArrow">
              <a:avLst>
                <a:gd name="adj1" fmla="val 50000"/>
                <a:gd name="adj2" fmla="val 179826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6857" name="AutoShape 9"/>
            <p:cNvSpPr>
              <a:spLocks noChangeArrowheads="1"/>
            </p:cNvSpPr>
            <p:nvPr/>
          </p:nvSpPr>
          <p:spPr bwMode="auto">
            <a:xfrm>
              <a:off x="5832001" y="1700808"/>
              <a:ext cx="650875" cy="85928"/>
            </a:xfrm>
            <a:prstGeom prst="rightArrow">
              <a:avLst>
                <a:gd name="adj1" fmla="val 50000"/>
                <a:gd name="adj2" fmla="val 179826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sp>
        <p:nvSpPr>
          <p:cNvPr id="206858" name="Text Box 10"/>
          <p:cNvSpPr txBox="1">
            <a:spLocks noChangeArrowheads="1"/>
          </p:cNvSpPr>
          <p:nvPr/>
        </p:nvSpPr>
        <p:spPr bwMode="auto">
          <a:xfrm>
            <a:off x="323528" y="3140968"/>
            <a:ext cx="1944216" cy="2016224"/>
          </a:xfrm>
          <a:prstGeom prst="wedgeRectCallout">
            <a:avLst>
              <a:gd name="adj1" fmla="val 17146"/>
              <a:gd name="adj2" fmla="val -86884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 więc z ŚSRK wynikają strategie problemowe „</a:t>
            </a:r>
            <a:r>
              <a:rPr kumimoji="0" lang="pl-PL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odnoszące się do rozwoju regionów, rozwoju przestrzennego, sektorów lub dziedzin</a:t>
            </a: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” </a:t>
            </a: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(art.9)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03848" y="3212976"/>
            <a:ext cx="3024336" cy="3555776"/>
          </a:xfrm>
          <a:prstGeom prst="wedgeRectCallout">
            <a:avLst>
              <a:gd name="adj1" fmla="val 17010"/>
              <a:gd name="adj2" fmla="val -72499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pl-PL" sz="1400" b="1" dirty="0" smtClean="0">
                <a:latin typeface="+mn-lt"/>
              </a:rPr>
              <a:t>Polityka wieloletnia </a:t>
            </a:r>
            <a:r>
              <a:rPr lang="pl-PL" sz="1400" b="1" u="sng" dirty="0" smtClean="0">
                <a:latin typeface="+mn-lt"/>
              </a:rPr>
              <a:t>jest dokumentem</a:t>
            </a:r>
            <a:r>
              <a:rPr lang="pl-PL" sz="1400" b="1" dirty="0" smtClean="0">
                <a:latin typeface="+mn-lt"/>
              </a:rPr>
              <a:t> koordynującym działania podejmowane i realizowane przez właściwego ministra.</a:t>
            </a:r>
          </a:p>
          <a:p>
            <a:pPr algn="l"/>
            <a:r>
              <a:rPr lang="pl-PL" sz="1400" dirty="0" smtClean="0">
                <a:latin typeface="+mn-lt"/>
              </a:rPr>
              <a:t>Jest spójna ze średniookresową strategią rozwoju kraju i zawiera :</a:t>
            </a:r>
          </a:p>
          <a:p>
            <a:pPr algn="l">
              <a:buClrTx/>
              <a:buSzPct val="99000"/>
              <a:buFont typeface="Wingdings" pitchFamily="2" charset="2"/>
              <a:buChar char="ü"/>
            </a:pPr>
            <a:r>
              <a:rPr lang="pl-PL" sz="1400" dirty="0" smtClean="0">
                <a:latin typeface="+mn-lt"/>
              </a:rPr>
              <a:t>diagnozę sytuacji</a:t>
            </a:r>
          </a:p>
          <a:p>
            <a:pPr algn="l">
              <a:buClrTx/>
              <a:buSzPct val="99000"/>
              <a:buFont typeface="Wingdings" pitchFamily="2" charset="2"/>
              <a:buChar char="ü"/>
            </a:pPr>
            <a:r>
              <a:rPr lang="pl-PL" sz="1400" dirty="0" smtClean="0">
                <a:latin typeface="+mn-lt"/>
              </a:rPr>
              <a:t> cele strategicznych działań właściwego ministra</a:t>
            </a:r>
          </a:p>
          <a:p>
            <a:pPr algn="l">
              <a:buClrTx/>
              <a:buSzPct val="99000"/>
              <a:buFont typeface="Wingdings" pitchFamily="2" charset="2"/>
              <a:buChar char="ü"/>
            </a:pPr>
            <a:r>
              <a:rPr lang="pl-PL" sz="1400" dirty="0" smtClean="0">
                <a:latin typeface="+mn-lt"/>
              </a:rPr>
              <a:t> wskaźniki realizacji</a:t>
            </a:r>
          </a:p>
          <a:p>
            <a:pPr algn="l">
              <a:buClrTx/>
              <a:buSzPct val="99000"/>
              <a:buFont typeface="Wingdings" pitchFamily="2" charset="2"/>
              <a:buChar char="ü"/>
            </a:pPr>
            <a:r>
              <a:rPr lang="pl-PL" sz="1400" dirty="0" smtClean="0">
                <a:latin typeface="+mn-lt"/>
              </a:rPr>
              <a:t> kierunki interwencji w ujęciu krajowym, regionalnym lub lokalnym</a:t>
            </a:r>
          </a:p>
          <a:p>
            <a:pPr algn="l">
              <a:buClrTx/>
              <a:buSzPct val="99000"/>
              <a:buFont typeface="Wingdings" pitchFamily="2" charset="2"/>
              <a:buChar char="ü"/>
            </a:pPr>
            <a:r>
              <a:rPr lang="pl-PL" sz="1400" dirty="0" smtClean="0">
                <a:latin typeface="+mn-lt"/>
              </a:rPr>
              <a:t>System realizacji 	        </a:t>
            </a:r>
            <a:r>
              <a:rPr lang="pl-PL" sz="1400" b="1" dirty="0" smtClean="0">
                <a:solidFill>
                  <a:srgbClr val="FF0000"/>
                </a:solidFill>
                <a:latin typeface="+mn-lt"/>
              </a:rPr>
              <a:t>(art.14)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948264" y="2996952"/>
            <a:ext cx="2016224" cy="1367606"/>
          </a:xfrm>
          <a:prstGeom prst="wedgeRectCallout">
            <a:avLst>
              <a:gd name="adj1" fmla="val 15154"/>
              <a:gd name="adj2" fmla="val -93939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 Programy operacyjne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</a:pPr>
            <a:r>
              <a:rPr kumimoji="0" lang="pl-PL" sz="1400" dirty="0" smtClean="0">
                <a:latin typeface="+mn-lt"/>
              </a:rPr>
              <a:t> Programy rozwoju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pl-PL" sz="1400" b="1" dirty="0" smtClean="0">
                <a:solidFill>
                  <a:srgbClr val="FF0000"/>
                </a:solidFill>
                <a:latin typeface="+mn-lt"/>
              </a:rPr>
              <a:t>(art. 15)</a:t>
            </a:r>
            <a:endParaRPr kumimoji="0" lang="pl-PL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3" grpId="0" animBg="1"/>
      <p:bldP spid="206855" grpId="0" animBg="1"/>
      <p:bldP spid="206858" grpId="0" animBg="1"/>
      <p:bldP spid="1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421688" cy="1241425"/>
          </a:xfrm>
        </p:spPr>
        <p:txBody>
          <a:bodyPr/>
          <a:lstStyle/>
          <a:p>
            <a:pPr algn="ctr"/>
            <a:r>
              <a:rPr lang="pl-PL" b="1" dirty="0" smtClean="0"/>
              <a:t>Dziękuję za uwagę</a:t>
            </a:r>
            <a:endParaRPr lang="pl-PL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101018-D63E-4957-A95B-20603E4B2154}" type="slidenum">
              <a:rPr lang="pl-PL" smtClean="0"/>
              <a:pPr>
                <a:defRPr/>
              </a:pPr>
              <a:t>27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1022350"/>
          </a:xfrm>
        </p:spPr>
        <p:txBody>
          <a:bodyPr/>
          <a:lstStyle/>
          <a:p>
            <a:pPr algn="ctr" eaLnBrk="1" hangingPunct="1"/>
            <a:r>
              <a:rPr lang="pl-PL" sz="3200" b="1" smtClean="0"/>
              <a:t>Polityka regionalna a zarządzanie rozwojem regionalnym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14500"/>
            <a:ext cx="8964612" cy="3786188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pl-PL" dirty="0" smtClean="0"/>
              <a:t>często pojęcie zarządzanie rozwojem regionalnym stosowane jest zamiennie z terminem polityka rozwoju regionalnego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pl-PL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pl-PL" dirty="0" smtClean="0"/>
              <a:t>niewątpliwie pojęcia te wiążą się z sobą ściśle, co może utrudniać możliwość wyraźnego ich rozgraniczenia 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pl-PL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pl-PL" dirty="0" smtClean="0"/>
              <a:t>nie powinny jednak być utożsamiane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pl-PL" dirty="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pl-PL" dirty="0" smtClean="0"/>
              <a:t>koniecznej refleksji wymaga zatem precyzyjne zdefiniowane tych dwóch pojęć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1688" cy="693713"/>
          </a:xfrm>
        </p:spPr>
        <p:txBody>
          <a:bodyPr/>
          <a:lstStyle/>
          <a:p>
            <a:pPr algn="ctr"/>
            <a:r>
              <a:rPr lang="pl-PL" sz="3200" b="1" dirty="0" smtClean="0"/>
              <a:t>Polityka rozwoju – zarządzanie rozwojem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>
          <a:xfrm>
            <a:off x="8388424" y="6400800"/>
            <a:ext cx="755576" cy="457200"/>
          </a:xfrm>
        </p:spPr>
        <p:txBody>
          <a:bodyPr/>
          <a:lstStyle/>
          <a:p>
            <a:pPr>
              <a:defRPr/>
            </a:pPr>
            <a:fld id="{B013BF33-2369-46C0-B732-D0CE9FF7EDD1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23528" y="1196752"/>
            <a:ext cx="8496944" cy="15081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800" dirty="0" smtClean="0"/>
              <a:t>Przez </a:t>
            </a:r>
            <a:r>
              <a:rPr lang="pl-PL" sz="1800" b="1" u="sng" dirty="0" smtClean="0"/>
              <a:t>politykę rozwoju </a:t>
            </a:r>
            <a:r>
              <a:rPr lang="pl-PL" sz="1800" dirty="0" smtClean="0"/>
              <a:t>rozumie się zespół wzajemnie powiązanych działań podejmowanych i realizowanych w celu zapewnienia trwałego i zrównoważonego rozwoju kraju, spójności społeczno-gospodarczej, regionalnej i przestrzennej, podnoszenia konkurencyjności gospodarki oraz tworzenia nowych miejsc pracy w skali krajowej, regionalnej lub lokalnej.  </a:t>
            </a:r>
            <a:r>
              <a:rPr lang="pl-PL" sz="1600" b="1" dirty="0" smtClean="0">
                <a:solidFill>
                  <a:srgbClr val="FF0000"/>
                </a:solidFill>
              </a:rPr>
              <a:t>[art.2, </a:t>
            </a:r>
            <a:r>
              <a:rPr lang="pl-PL" sz="1600" b="1" dirty="0" err="1" smtClean="0">
                <a:solidFill>
                  <a:srgbClr val="FF0000"/>
                </a:solidFill>
              </a:rPr>
              <a:t>UoZPPR</a:t>
            </a:r>
            <a:r>
              <a:rPr lang="pl-PL" sz="1600" b="1" dirty="0" smtClean="0">
                <a:solidFill>
                  <a:srgbClr val="FF0000"/>
                </a:solidFill>
              </a:rPr>
              <a:t>]</a:t>
            </a:r>
            <a:endParaRPr lang="pl-PL" sz="1600" dirty="0">
              <a:solidFill>
                <a:srgbClr val="FF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95536" y="3573016"/>
            <a:ext cx="8496944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800" dirty="0" smtClean="0"/>
              <a:t>Przez </a:t>
            </a:r>
            <a:r>
              <a:rPr lang="pl-PL" sz="1800" b="1" dirty="0" smtClean="0"/>
              <a:t>system </a:t>
            </a:r>
            <a:r>
              <a:rPr lang="pl-PL" sz="1800" b="1" u="sng" dirty="0" smtClean="0"/>
              <a:t>zarządzania rozwojem</a:t>
            </a:r>
            <a:r>
              <a:rPr lang="pl-PL" sz="1800" b="1" dirty="0" smtClean="0"/>
              <a:t> </a:t>
            </a:r>
            <a:r>
              <a:rPr lang="pl-PL" sz="1800" dirty="0" smtClean="0"/>
              <a:t>należy rozumieć zespół działań zmierzających do efektywnego wykorzystania zasobów ludzkich i środków materialnych, podejmowanych w skoordynowany sposób przez jednostki administracji publicznej różnych szczebli, we współpracy z przedstawicielami partnerów społeczno-gospodarczych oraz organizacji pozarządowych, w oparciu o zasadę partnerstwa, w celu osiągnięcia wcześniej założonych celów. </a:t>
            </a:r>
          </a:p>
          <a:p>
            <a:r>
              <a:rPr lang="pl-PL" sz="1600" b="1" dirty="0" smtClean="0">
                <a:solidFill>
                  <a:srgbClr val="FF0000"/>
                </a:solidFill>
              </a:rPr>
              <a:t>[„</a:t>
            </a:r>
            <a:r>
              <a:rPr lang="pl-PL" sz="1600" b="1" i="1" dirty="0" smtClean="0">
                <a:solidFill>
                  <a:srgbClr val="FF0000"/>
                </a:solidFill>
              </a:rPr>
              <a:t>Założenia systemu zarządzania rozwojem Polski”</a:t>
            </a:r>
            <a:r>
              <a:rPr lang="pl-PL" sz="1600" b="1" dirty="0" smtClean="0">
                <a:solidFill>
                  <a:srgbClr val="FF0000"/>
                </a:solidFill>
              </a:rPr>
              <a:t>. MRR (2009)]</a:t>
            </a:r>
            <a:endParaRPr lang="pl-PL" sz="1600" b="1" dirty="0">
              <a:solidFill>
                <a:srgbClr val="FF0000"/>
              </a:solidFill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4427984" y="2708920"/>
            <a:ext cx="1186035" cy="864096"/>
            <a:chOff x="4427984" y="2708920"/>
            <a:chExt cx="1186035" cy="864096"/>
          </a:xfrm>
        </p:grpSpPr>
        <p:sp>
          <p:nvSpPr>
            <p:cNvPr id="9" name="Strzałka w górę i w dół 8"/>
            <p:cNvSpPr/>
            <p:nvPr/>
          </p:nvSpPr>
          <p:spPr bwMode="auto">
            <a:xfrm>
              <a:off x="4427984" y="2708920"/>
              <a:ext cx="360040" cy="864096"/>
            </a:xfrm>
            <a:prstGeom prst="upDownArrow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609600" marR="0" indent="-609600" algn="just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tabLst/>
              </a:pPr>
              <a:endParaRPr kumimoji="1" lang="pl-PL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4716016" y="2924944"/>
              <a:ext cx="8980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smtClean="0"/>
                <a:t>?????</a:t>
              </a:r>
              <a:endParaRPr lang="pl-PL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576064"/>
          </a:xfrm>
        </p:spPr>
        <p:txBody>
          <a:bodyPr/>
          <a:lstStyle/>
          <a:p>
            <a:pPr algn="ctr" eaLnBrk="1" hangingPunct="1"/>
            <a:r>
              <a:rPr lang="pl-PL" sz="2800" b="1" dirty="0" smtClean="0"/>
              <a:t>Wnioski z przedstawianych definicji polityki regionalnej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97888" cy="57606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Tx/>
              <a:buSzPct val="100000"/>
              <a:buFont typeface="Wingdings" pitchFamily="2" charset="2"/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Przedstawione definicje polityki rozwoju oraz zarządzania rozwojem pozwalają wyróżnić kluczowe, wspólne składowe, tj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.: 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1520" y="414908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latin typeface="+mj-lt"/>
              </a:rPr>
              <a:t>Rezultatem </a:t>
            </a:r>
            <a:r>
              <a:rPr lang="pl-PL" dirty="0" smtClean="0">
                <a:latin typeface="+mj-lt"/>
              </a:rPr>
              <a:t>przyjęcia modelu [zarządzania], wypracowanego w toku szerokiej debaty, powinna być </a:t>
            </a:r>
            <a:r>
              <a:rPr lang="pl-PL" b="1" dirty="0" smtClean="0">
                <a:latin typeface="+mj-lt"/>
              </a:rPr>
              <a:t>poprawa jakości i efektów </a:t>
            </a:r>
            <a:r>
              <a:rPr lang="pl-PL" b="1" u="sng" dirty="0" smtClean="0">
                <a:latin typeface="+mj-lt"/>
              </a:rPr>
              <a:t>zarządzania przez państwo polityką</a:t>
            </a:r>
            <a:r>
              <a:rPr lang="pl-PL" b="1" dirty="0" smtClean="0">
                <a:latin typeface="+mj-lt"/>
              </a:rPr>
              <a:t> rozwoju  </a:t>
            </a:r>
          </a:p>
          <a:p>
            <a:r>
              <a:rPr lang="pl-PL" sz="1800" b="1" dirty="0" smtClean="0">
                <a:solidFill>
                  <a:srgbClr val="FF0000"/>
                </a:solidFill>
                <a:latin typeface="+mj-lt"/>
              </a:rPr>
              <a:t>[„</a:t>
            </a:r>
            <a:r>
              <a:rPr lang="pl-PL" sz="1800" b="1" i="1" dirty="0" smtClean="0">
                <a:solidFill>
                  <a:srgbClr val="FF0000"/>
                </a:solidFill>
                <a:latin typeface="+mj-lt"/>
              </a:rPr>
              <a:t>Założenia systemu zarządzania rozwojem” ] </a:t>
            </a:r>
          </a:p>
        </p:txBody>
      </p:sp>
      <p:sp>
        <p:nvSpPr>
          <p:cNvPr id="5" name="Prostokąt 4"/>
          <p:cNvSpPr/>
          <p:nvPr/>
        </p:nvSpPr>
        <p:spPr>
          <a:xfrm>
            <a:off x="827584" y="1628800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ü"/>
            </a:pPr>
            <a:r>
              <a:rPr lang="pl-PL" dirty="0" smtClean="0">
                <a:latin typeface="+mj-lt"/>
              </a:rPr>
              <a:t>musi istnieć ośrodek decyzyjny, czyli organ władzy publicznej </a:t>
            </a:r>
            <a:endParaRPr lang="pl-PL" dirty="0">
              <a:latin typeface="+mj-lt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27584" y="1988840"/>
            <a:ext cx="3823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ü"/>
            </a:pPr>
            <a:r>
              <a:rPr lang="pl-PL" dirty="0" smtClean="0">
                <a:latin typeface="+mj-lt"/>
              </a:rPr>
              <a:t>zorientowane są na osiąganie celów </a:t>
            </a:r>
            <a:endParaRPr lang="pl-PL" dirty="0">
              <a:latin typeface="+mj-lt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827584" y="2420888"/>
            <a:ext cx="7056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ü"/>
            </a:pPr>
            <a:r>
              <a:rPr lang="pl-PL" dirty="0" smtClean="0">
                <a:latin typeface="+mj-lt"/>
              </a:rPr>
              <a:t>są świadomym działaniem odpowiednich podmiotów</a:t>
            </a:r>
            <a:endParaRPr lang="pl-PL" dirty="0">
              <a:latin typeface="+mj-lt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827584" y="2852936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ü"/>
            </a:pPr>
            <a:r>
              <a:rPr lang="pl-PL" dirty="0" smtClean="0">
                <a:latin typeface="+mj-lt"/>
              </a:rPr>
              <a:t>realizowana są poprzez narzędzia dostępne podmiotom podejmującym 	odpowiednie wyzwania</a:t>
            </a:r>
            <a:endParaRPr lang="pl-PL" dirty="0">
              <a:latin typeface="+mj-l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827584" y="3501008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Pct val="100000"/>
              <a:buFont typeface="Wingdings" pitchFamily="2" charset="2"/>
              <a:buChar char="ü"/>
            </a:pPr>
            <a:r>
              <a:rPr lang="pl-PL" dirty="0" smtClean="0">
                <a:latin typeface="+mj-lt"/>
              </a:rPr>
              <a:t>należą do sfery procesów regulacji</a:t>
            </a:r>
            <a:endParaRPr lang="pl-PL" dirty="0">
              <a:latin typeface="+mj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51520" y="5301208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latin typeface="+mj-lt"/>
              </a:rPr>
              <a:t>Zatem: zarządzanie rozwojem, czy zarządzanie polityką rozwoju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23528" y="5877272"/>
            <a:ext cx="8244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600" u="sng" dirty="0" smtClean="0"/>
              <a:t>Ekspertyza</a:t>
            </a:r>
            <a:r>
              <a:rPr lang="pl-PL" sz="1600" dirty="0" smtClean="0"/>
              <a:t>: „</a:t>
            </a:r>
            <a:r>
              <a:rPr lang="pl-PL" sz="1600" i="1" dirty="0" smtClean="0"/>
              <a:t>Kierunki i zmiany niezbędne do stworzenia docelowego systemu zarządzania  polityką rozwoju na poziomie regionalnym</a:t>
            </a:r>
            <a:r>
              <a:rPr lang="pl-PL" sz="1600" dirty="0" smtClean="0"/>
              <a:t>” (MRR, czerwiec 2011)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421687" cy="665163"/>
          </a:xfrm>
        </p:spPr>
        <p:txBody>
          <a:bodyPr/>
          <a:lstStyle/>
          <a:p>
            <a:pPr algn="ctr"/>
            <a:r>
              <a:rPr lang="pl-PL" sz="3600" b="1" dirty="0" smtClean="0"/>
              <a:t>Rozwój, polityka rozwoju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2133600"/>
            <a:ext cx="7920037" cy="3311624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800" u="sng" dirty="0" smtClean="0"/>
              <a:t>Rozwój</a:t>
            </a:r>
            <a:r>
              <a:rPr lang="pl-PL" sz="2800" dirty="0" smtClean="0"/>
              <a:t>           sfera procesów realnych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800" u="sng" dirty="0" smtClean="0"/>
              <a:t>Polityka rozwoju</a:t>
            </a:r>
            <a:r>
              <a:rPr lang="pl-PL" sz="2800" dirty="0" smtClean="0"/>
              <a:t>          sfera procesów regulacji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800" b="1" dirty="0" smtClean="0"/>
              <a:t>Polityka rozwoju mechanizmem interwencji w procesy rozwoju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800" dirty="0" smtClean="0"/>
          </a:p>
        </p:txBody>
      </p:sp>
      <p:sp>
        <p:nvSpPr>
          <p:cNvPr id="202756" name="Line 4"/>
          <p:cNvSpPr>
            <a:spLocks noChangeShapeType="1"/>
          </p:cNvSpPr>
          <p:nvPr/>
        </p:nvSpPr>
        <p:spPr bwMode="auto">
          <a:xfrm>
            <a:off x="2195513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02757" name="AutoShape 5"/>
          <p:cNvSpPr>
            <a:spLocks noChangeArrowheads="1"/>
          </p:cNvSpPr>
          <p:nvPr/>
        </p:nvSpPr>
        <p:spPr bwMode="auto">
          <a:xfrm>
            <a:off x="2267744" y="2276872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2758" name="AutoShape 6"/>
          <p:cNvSpPr>
            <a:spLocks noChangeArrowheads="1"/>
          </p:cNvSpPr>
          <p:nvPr/>
        </p:nvSpPr>
        <p:spPr bwMode="auto">
          <a:xfrm>
            <a:off x="3779912" y="3212976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21688" cy="1049933"/>
          </a:xfrm>
        </p:spPr>
        <p:txBody>
          <a:bodyPr/>
          <a:lstStyle/>
          <a:p>
            <a:pPr algn="ctr"/>
            <a:r>
              <a:rPr lang="pl-PL" sz="3200" b="1" dirty="0" smtClean="0"/>
              <a:t>Polityka – zarządzanie – programowanie rozwoju regionalnego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>
          <a:xfrm>
            <a:off x="285750" y="2071688"/>
            <a:ext cx="8606730" cy="4237632"/>
          </a:xfrm>
        </p:spPr>
        <p:txBody>
          <a:bodyPr/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b="1" u="sng" dirty="0" smtClean="0"/>
              <a:t>Polityka rozwoju</a:t>
            </a:r>
            <a:r>
              <a:rPr lang="pl-PL" dirty="0" smtClean="0"/>
              <a:t> to przede wszystkim wybory 				ekonomiczne i społeczne: głownie celów i 			warunków, ale też sposobów realizacji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endParaRPr lang="pl-PL" dirty="0" smtClean="0"/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b="1" u="sng" dirty="0" smtClean="0"/>
              <a:t>Zarządzanie rozwojem </a:t>
            </a:r>
            <a:r>
              <a:rPr lang="pl-PL" dirty="0" smtClean="0"/>
              <a:t>to realizacja polityka:  				organizowanie, kierowanie procesem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endParaRPr lang="pl-PL" dirty="0" smtClean="0"/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b="1" u="sng" dirty="0" smtClean="0"/>
              <a:t>Programowanie rozwoju</a:t>
            </a:r>
            <a:r>
              <a:rPr lang="pl-PL" dirty="0" smtClean="0"/>
              <a:t> (planowanie) to zapis polityki;			uporządkowany, z góry założony harmonogram 		polityki</a:t>
            </a:r>
          </a:p>
        </p:txBody>
      </p:sp>
      <p:sp>
        <p:nvSpPr>
          <p:cNvPr id="13316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D59A55-3343-4323-BA82-61E9AD6B23BC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1687" cy="1071562"/>
          </a:xfrm>
        </p:spPr>
        <p:txBody>
          <a:bodyPr/>
          <a:lstStyle/>
          <a:p>
            <a:pPr algn="ctr"/>
            <a:r>
              <a:rPr lang="pl-PL" sz="3200" b="1" smtClean="0"/>
              <a:t>Relacja między polityką, zarządzeniem i planowaniem rozwoju regionalnego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BE196A-A3C6-4179-A547-4ED75CE040EA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1536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14563" y="2286000"/>
            <a:ext cx="5214937" cy="4049713"/>
            <a:chOff x="4220" y="1598"/>
            <a:chExt cx="4176" cy="2448"/>
          </a:xfrm>
        </p:grpSpPr>
        <p:sp>
          <p:nvSpPr>
            <p:cNvPr id="15369" name="AutoShape 8"/>
            <p:cNvSpPr>
              <a:spLocks noChangeAspect="1" noChangeArrowheads="1" noTextEdit="1"/>
            </p:cNvSpPr>
            <p:nvPr/>
          </p:nvSpPr>
          <p:spPr bwMode="auto">
            <a:xfrm>
              <a:off x="4220" y="1598"/>
              <a:ext cx="4176" cy="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5370" name="Oval 7"/>
            <p:cNvSpPr>
              <a:spLocks noChangeArrowheads="1"/>
            </p:cNvSpPr>
            <p:nvPr/>
          </p:nvSpPr>
          <p:spPr bwMode="auto">
            <a:xfrm>
              <a:off x="4220" y="1598"/>
              <a:ext cx="4176" cy="24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pl-PL" sz="1400"/>
            </a:p>
          </p:txBody>
        </p:sp>
        <p:sp>
          <p:nvSpPr>
            <p:cNvPr id="15371" name="Oval 6"/>
            <p:cNvSpPr>
              <a:spLocks noChangeArrowheads="1"/>
            </p:cNvSpPr>
            <p:nvPr/>
          </p:nvSpPr>
          <p:spPr bwMode="auto">
            <a:xfrm>
              <a:off x="4906" y="2203"/>
              <a:ext cx="3058" cy="155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pl-PL"/>
            </a:p>
          </p:txBody>
        </p:sp>
        <p:sp>
          <p:nvSpPr>
            <p:cNvPr id="15372" name="Oval 5"/>
            <p:cNvSpPr>
              <a:spLocks noChangeArrowheads="1"/>
            </p:cNvSpPr>
            <p:nvPr/>
          </p:nvSpPr>
          <p:spPr bwMode="auto">
            <a:xfrm>
              <a:off x="5421" y="2591"/>
              <a:ext cx="2345" cy="10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pl-PL"/>
            </a:p>
          </p:txBody>
        </p:sp>
      </p:grpSp>
      <p:sp>
        <p:nvSpPr>
          <p:cNvPr id="15366" name="pole tekstowe 14"/>
          <p:cNvSpPr txBox="1">
            <a:spLocks noChangeArrowheads="1"/>
          </p:cNvSpPr>
          <p:nvPr/>
        </p:nvSpPr>
        <p:spPr bwMode="auto">
          <a:xfrm>
            <a:off x="3643313" y="2428875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sz="1400" dirty="0">
                <a:cs typeface="Times New Roman" pitchFamily="18" charset="0"/>
              </a:rPr>
              <a:t>Polityka rozwoju regionalnego</a:t>
            </a:r>
            <a:endParaRPr lang="pl-PL" sz="1400" dirty="0"/>
          </a:p>
        </p:txBody>
      </p:sp>
      <p:sp>
        <p:nvSpPr>
          <p:cNvPr id="15367" name="pole tekstowe 17"/>
          <p:cNvSpPr txBox="1">
            <a:spLocks noChangeArrowheads="1"/>
          </p:cNvSpPr>
          <p:nvPr/>
        </p:nvSpPr>
        <p:spPr bwMode="auto">
          <a:xfrm>
            <a:off x="3857625" y="342900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sz="1400" dirty="0">
                <a:cs typeface="Times New Roman" pitchFamily="18" charset="0"/>
              </a:rPr>
              <a:t>Zarządzanie </a:t>
            </a:r>
            <a:r>
              <a:rPr lang="pl-PL" sz="1400" dirty="0" smtClean="0">
                <a:cs typeface="Times New Roman" pitchFamily="18" charset="0"/>
              </a:rPr>
              <a:t>rozwojem regionalnym</a:t>
            </a:r>
            <a:endParaRPr lang="pl-PL" sz="1400" dirty="0"/>
          </a:p>
        </p:txBody>
      </p:sp>
      <p:sp>
        <p:nvSpPr>
          <p:cNvPr id="15368" name="pole tekstowe 18"/>
          <p:cNvSpPr txBox="1">
            <a:spLocks noChangeArrowheads="1"/>
          </p:cNvSpPr>
          <p:nvPr/>
        </p:nvSpPr>
        <p:spPr bwMode="auto">
          <a:xfrm>
            <a:off x="4286250" y="4214813"/>
            <a:ext cx="1785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sz="1400" dirty="0">
                <a:cs typeface="Times New Roman" pitchFamily="18" charset="0"/>
              </a:rPr>
              <a:t>Planowanie rozwoju regionalnego</a:t>
            </a:r>
            <a:endParaRPr lang="pl-PL" sz="4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421688" cy="593725"/>
          </a:xfrm>
        </p:spPr>
        <p:txBody>
          <a:bodyPr/>
          <a:lstStyle/>
          <a:p>
            <a:r>
              <a:rPr lang="pl-PL" sz="2800" b="1" dirty="0" smtClean="0"/>
              <a:t>Problem sprawności zarządzania rozwojem regionalnym</a:t>
            </a:r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208963" cy="158363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b="1" dirty="0" smtClean="0"/>
              <a:t>Sprawność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dirty="0" smtClean="0"/>
              <a:t>skuteczność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dirty="0" smtClean="0"/>
              <a:t>efektywność, racjonalność</a:t>
            </a:r>
          </a:p>
        </p:txBody>
      </p:sp>
      <p:sp>
        <p:nvSpPr>
          <p:cNvPr id="22532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C427A8-E285-4F07-B4FE-1324756D68D8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5" name="Prostokąt 4"/>
          <p:cNvSpPr/>
          <p:nvPr/>
        </p:nvSpPr>
        <p:spPr>
          <a:xfrm>
            <a:off x="467544" y="3501008"/>
            <a:ext cx="8352928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Sprawności zarządzania rozwojem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2400" dirty="0" smtClean="0"/>
              <a:t>osiąganie zakładanych celów w sposób najbardziej 	efektywny (racjonalny)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pl-PL" sz="2400" dirty="0" smtClean="0"/>
              <a:t>Racjonalne gospodarowanie - podmiot dokonuje takiej 	alokacji ograniczonych zasobów, które optymalizują 	korzyści, do osiągania których dąży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jekt domyślny">
  <a:themeElements>
    <a:clrScheme name="Projekt domyślny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969696"/>
      </a:accent2>
      <a:accent3>
        <a:srgbClr val="FFFFFF"/>
      </a:accent3>
      <a:accent4>
        <a:srgbClr val="000000"/>
      </a:accent4>
      <a:accent5>
        <a:srgbClr val="F3F3F3"/>
      </a:accent5>
      <a:accent6>
        <a:srgbClr val="878787"/>
      </a:accent6>
      <a:hlink>
        <a:srgbClr val="5F5F5F"/>
      </a:hlink>
      <a:folHlink>
        <a:srgbClr val="CBCBCB"/>
      </a:folHlink>
    </a:clrScheme>
    <a:fontScheme name="Projekt domyślny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just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just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996633"/>
        </a:dk2>
        <a:lt2>
          <a:srgbClr val="FF9900"/>
        </a:lt2>
        <a:accent1>
          <a:srgbClr val="D60093"/>
        </a:accent1>
        <a:accent2>
          <a:srgbClr val="FFFF66"/>
        </a:accent2>
        <a:accent3>
          <a:srgbClr val="CAB8AD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FFFFCC"/>
        </a:dk1>
        <a:lt1>
          <a:srgbClr val="FFFFFF"/>
        </a:lt1>
        <a:dk2>
          <a:srgbClr val="FFFFCC"/>
        </a:dk2>
        <a:lt2>
          <a:srgbClr val="996600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990066"/>
        </a:dk2>
        <a:lt2>
          <a:srgbClr val="008080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6721</TotalTime>
  <Words>1525</Words>
  <Application>Microsoft Office PowerPoint</Application>
  <PresentationFormat>Pokaz na ekranie (4:3)</PresentationFormat>
  <Paragraphs>308</Paragraphs>
  <Slides>27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Projekt domyślny</vt:lpstr>
      <vt:lpstr>Temat wystąpienia:   Efektywność zarządzania rozwojem regionalnym  w nowym okresie programowania po 2013 r. </vt:lpstr>
      <vt:lpstr>Zarządzanie rozwojem regionalnym</vt:lpstr>
      <vt:lpstr>Polityka regionalna a zarządzanie rozwojem regionalnym</vt:lpstr>
      <vt:lpstr>Polityka rozwoju – zarządzanie rozwojem</vt:lpstr>
      <vt:lpstr>Wnioski z przedstawianych definicji polityki regionalnej</vt:lpstr>
      <vt:lpstr>Rozwój, polityka rozwoju</vt:lpstr>
      <vt:lpstr>Polityka – zarządzanie – programowanie rozwoju regionalnego</vt:lpstr>
      <vt:lpstr>Relacja między polityką, zarządzeniem i planowaniem rozwoju regionalnego</vt:lpstr>
      <vt:lpstr>Problem sprawności zarządzania rozwojem regionalnym</vt:lpstr>
      <vt:lpstr>Determinanty sprawności zarządzania rozwojem regionalnym przez władze regionalne</vt:lpstr>
      <vt:lpstr>System zarządzania rozwojem regionalnym</vt:lpstr>
      <vt:lpstr>Ramowy Zintegrowany Program Regionalny  [art.5, art.21a, UoZPPR</vt:lpstr>
      <vt:lpstr>Ramowy Zintegrowany Program Regionalny</vt:lpstr>
      <vt:lpstr>System zarządzania rozwojem regionalnym</vt:lpstr>
      <vt:lpstr>Regionalnego Forum Terytorialne (RFT) </vt:lpstr>
      <vt:lpstr>Regionalne Forum Terytorialne  w podsystemie programowania rozwoju regionalnego</vt:lpstr>
      <vt:lpstr>System zarządzania rozwojem regionalnym</vt:lpstr>
      <vt:lpstr>Regionalne Obserwatorium Terytorialne</vt:lpstr>
      <vt:lpstr>Kontrakt Terytorialny [art.5, pkt.5a, UoZPPR] [z „uzasadnienia”]</vt:lpstr>
      <vt:lpstr>Kontrakt Terytorialny  [cd.]</vt:lpstr>
      <vt:lpstr>Spostrzeżenia końcowe (1)</vt:lpstr>
      <vt:lpstr>Spostrzeżenia końcowe (2)</vt:lpstr>
      <vt:lpstr>Spostrzeżenia końcowe (3)</vt:lpstr>
      <vt:lpstr>Spostrzeżenia dla procesu aktualizacji  Strategii Rozwoju Województwa Świętokrzyskiego</vt:lpstr>
      <vt:lpstr>Zapowiadane nowe „kategorie” w polskiej polityce regionalnej po 2013</vt:lpstr>
      <vt:lpstr>Nowa kategoria „polityki  wieloletnie”</vt:lpstr>
      <vt:lpstr>Dziękuję za uwagę</vt:lpstr>
    </vt:vector>
  </TitlesOfParts>
  <Company>Sąsiedzka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regionalna i fundusze strukturalne w Unii Europejskiej</dc:title>
  <dc:creator>Kudłacz</dc:creator>
  <cp:lastModifiedBy>Kudłacz</cp:lastModifiedBy>
  <cp:revision>512</cp:revision>
  <dcterms:created xsi:type="dcterms:W3CDTF">2004-12-09T10:52:57Z</dcterms:created>
  <dcterms:modified xsi:type="dcterms:W3CDTF">2011-11-15T12:53:41Z</dcterms:modified>
</cp:coreProperties>
</file>