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82" r:id="rId3"/>
    <p:sldId id="283" r:id="rId4"/>
    <p:sldId id="262" r:id="rId5"/>
    <p:sldId id="284" r:id="rId6"/>
    <p:sldId id="280" r:id="rId7"/>
    <p:sldId id="285" r:id="rId8"/>
    <p:sldId id="270" r:id="rId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3F6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E07-7E5D-4B25-B778-3620F244AD7E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2E61B-25E5-417E-B147-2CA41BD3783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9AF287-742A-4726-9553-01E3DCAD9F6C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CFB37F-56C3-4E48-B137-D27A788BB7F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229600" cy="367240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solidFill>
                  <a:schemeClr val="tx1"/>
                </a:solidFill>
              </a:rPr>
              <a:t>Region 3 gospodarki odpadami komunalnymi w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województwie świętokrzyskim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Kielce, 08.12.2011 r.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14528" cy="1030560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Regiony gospodarki odpadami komunalnymi- obowiązek ustawowy  art. 3 ust 3 pkt 15b) ustawy o odpadach</a:t>
            </a:r>
            <a:endParaRPr lang="pl-PL" sz="2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pl-PL" b="1" dirty="0" smtClean="0"/>
              <a:t>Region gospodarki odpadami komunalnymi</a:t>
            </a:r>
            <a:r>
              <a:rPr lang="pl-PL" dirty="0" smtClean="0"/>
              <a:t> – rozumie się przez to określony w wojewódzkim planie gospodarki odpadami obszar liczący co najmniej 150 000 mieszkańców, regionem gospodarki odpadami może być gmina licząca powyżej 500 000 mieszkańców.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30560"/>
          </a:xfrm>
        </p:spPr>
        <p:txBody>
          <a:bodyPr>
            <a:normAutofit fontScale="90000"/>
          </a:bodyPr>
          <a:lstStyle/>
          <a:p>
            <a:r>
              <a:rPr lang="pl-PL" sz="2900" b="1" dirty="0" smtClean="0"/>
              <a:t/>
            </a:r>
            <a:br>
              <a:rPr lang="pl-PL" sz="2900" b="1" dirty="0" smtClean="0"/>
            </a:br>
            <a:r>
              <a:rPr lang="pl-PL" sz="2900" b="1" dirty="0" smtClean="0"/>
              <a:t>Uchwała w sprawie wykonania „Planu gospodarki odpadami dla województwa świętokrzyskiego”-  </a:t>
            </a:r>
            <a:r>
              <a:rPr lang="pl-PL" sz="2900" b="1" dirty="0" smtClean="0">
                <a:solidFill>
                  <a:srgbClr val="FF0000"/>
                </a:solidFill>
              </a:rPr>
              <a:t>nowość</a:t>
            </a:r>
            <a:r>
              <a:rPr lang="pl-PL" dirty="0" smtClean="0">
                <a:solidFill>
                  <a:srgbClr val="FF0000"/>
                </a:solidFill>
              </a:rPr>
              <a:t/>
            </a:r>
            <a:br>
              <a:rPr lang="pl-PL" dirty="0" smtClean="0">
                <a:solidFill>
                  <a:srgbClr val="FF0000"/>
                </a:solidFill>
              </a:rPr>
            </a:b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l-PL" dirty="0" smtClean="0"/>
              <a:t>Regiony gospodarki odpadami komunalnymi.</a:t>
            </a:r>
          </a:p>
          <a:p>
            <a:pPr lvl="0"/>
            <a:r>
              <a:rPr lang="pl-PL" dirty="0" smtClean="0"/>
              <a:t>Regionalne instalacje do przetwarzania odpadów komunalnych w poszczególnych regionach gospodarki odpadami komunalnymi oraz instalacje przewidziane do zastępczej obsługi tych regionów, do czasu uruchomienia regionalnych instalacji do przetwarzania odpadów komunalnych, w przypadku gdy znajdująca się w nich instalacja uległa awarii lub nie może przyjmować odpadów z innych przyczyn.</a:t>
            </a:r>
          </a:p>
          <a:p>
            <a:pPr lvl="0"/>
            <a:r>
              <a:rPr lang="pl-PL" dirty="0" smtClean="0"/>
              <a:t>Regionalne instalacje do przetwarzania odpadów komunalnych niespełniające wymagań ochrony </a:t>
            </a:r>
            <a:r>
              <a:rPr lang="pl-PL" dirty="0" err="1" smtClean="0"/>
              <a:t>środowiska</a:t>
            </a:r>
            <a:r>
              <a:rPr lang="pl-PL" dirty="0" smtClean="0"/>
              <a:t>, których modernizacja nie jest możliwa z przyczyn technicznych lub nie jest uzasadniona z przyczyn ekonomicznych.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513440" cy="9906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Regiony gospodarki odpadami komunalnymi – zaproponowana modyfikacja regionów</a:t>
            </a:r>
            <a:endParaRPr lang="pl-PL" sz="2800" b="1" dirty="0"/>
          </a:p>
        </p:txBody>
      </p:sp>
      <p:pic>
        <p:nvPicPr>
          <p:cNvPr id="4" name="Symbol zastępczy zawartości 3" descr="Regiony-mieszkańcy2010 Iwersj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052736"/>
            <a:ext cx="6469449" cy="580526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Region 3 gospodarki odpadami komunalnymi – proponowana modyfikacja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611560" y="1988840"/>
          <a:ext cx="8153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897"/>
                <a:gridCol w="5760640"/>
                <a:gridCol w="1385863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FF00"/>
                          </a:solidFill>
                        </a:rPr>
                        <a:t>Nazwa regionu</a:t>
                      </a:r>
                      <a:endParaRPr lang="pl-PL" sz="1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FF00"/>
                          </a:solidFill>
                        </a:rPr>
                        <a:t>Gminy należące do regionu</a:t>
                      </a:r>
                      <a:endParaRPr lang="pl-PL" sz="1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FF00"/>
                          </a:solidFill>
                        </a:rPr>
                        <a:t>Liczba mieszkańców</a:t>
                      </a:r>
                      <a:endParaRPr lang="pl-PL" sz="1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Region 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6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pow. jędrzejowski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(Jędrzejów, Małogoszcz, Sędziszów, Imielno, Nagłowice, Oksa,  Słupia Jędrzejowska, Sobków, Wodzisław);</a:t>
                      </a:r>
                    </a:p>
                    <a:p>
                      <a:endParaRPr kumimoji="0" lang="pl-PL" sz="1600" i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l-PL" sz="16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pow. kazimierski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(Skalbmierz);</a:t>
                      </a:r>
                    </a:p>
                    <a:p>
                      <a:endParaRPr kumimoji="0" lang="pl-PL" sz="1600" i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l-PL" sz="16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pow. pińczowski (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Działoszyce, Michałów);</a:t>
                      </a:r>
                    </a:p>
                    <a:p>
                      <a:endParaRPr kumimoji="0" lang="pl-P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l-PL" sz="16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pow. włoszczowski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(Włoszczowa, Kluczewsko, Krasocin, Moskorzew, Radków, Secemin).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154 785</a:t>
                      </a:r>
                      <a:endParaRPr lang="pl-PL" sz="16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586536" cy="990600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Gminy należące do regionu 3 – wg zaproponowanej  modyfikacji regionów</a:t>
            </a:r>
            <a:endParaRPr lang="pl-PL" sz="28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611560" y="1484784"/>
          <a:ext cx="7560839" cy="5184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526"/>
                <a:gridCol w="3302894"/>
                <a:gridCol w="3780419"/>
              </a:tblGrid>
              <a:tr h="325656">
                <a:tc>
                  <a:txBody>
                    <a:bodyPr/>
                    <a:lstStyle/>
                    <a:p>
                      <a:r>
                        <a:rPr lang="pl-PL" sz="1500" b="1" dirty="0" smtClean="0">
                          <a:solidFill>
                            <a:srgbClr val="FFFF00"/>
                          </a:solidFill>
                        </a:rPr>
                        <a:t>Lp.</a:t>
                      </a:r>
                      <a:endParaRPr lang="pl-PL" sz="1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b="1" dirty="0" smtClean="0">
                          <a:solidFill>
                            <a:srgbClr val="FFFF00"/>
                          </a:solidFill>
                        </a:rPr>
                        <a:t>Gmina</a:t>
                      </a:r>
                      <a:endParaRPr lang="pl-PL" sz="1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5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Liczba mieszkańców  wg stanu na 2010</a:t>
                      </a:r>
                      <a:r>
                        <a:rPr kumimoji="0" lang="pl-PL" sz="1500" b="1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 r.</a:t>
                      </a:r>
                      <a:endParaRPr lang="pl-PL" sz="1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28982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Jędrzejów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>
                          <a:latin typeface="Arial"/>
                        </a:rPr>
                        <a:t>29 348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Małogoszcz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>
                          <a:latin typeface="Arial"/>
                        </a:rPr>
                        <a:t>11 939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Sędziszów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>
                          <a:latin typeface="Arial"/>
                        </a:rPr>
                        <a:t>13 137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Imielno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4 560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Nagłowice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>
                          <a:latin typeface="Arial"/>
                        </a:rPr>
                        <a:t>5 421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Oksa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>
                          <a:latin typeface="Arial"/>
                        </a:rPr>
                        <a:t>4 930</a:t>
                      </a:r>
                    </a:p>
                  </a:txBody>
                  <a:tcPr marL="9525" marR="9525" marT="9525" marB="0" anchor="b"/>
                </a:tc>
              </a:tr>
              <a:tr h="3077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Słupia (Jędrzejowska)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>
                          <a:latin typeface="Arial"/>
                        </a:rPr>
                        <a:t>4 446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8.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Sobków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8 408</a:t>
                      </a:r>
                    </a:p>
                  </a:txBody>
                  <a:tcPr marL="9525" marR="9525" marT="9525" marB="0" anchor="b"/>
                </a:tc>
              </a:tr>
              <a:tr h="3077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Wodzisław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7 646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10.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Skalbmierz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7 000</a:t>
                      </a:r>
                    </a:p>
                  </a:txBody>
                  <a:tcPr marL="9525" marR="9525" marT="9525" marB="0" anchor="b"/>
                </a:tc>
              </a:tr>
              <a:tr h="3077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Działoszyce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5 550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Michałów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4 890</a:t>
                      </a:r>
                    </a:p>
                  </a:txBody>
                  <a:tcPr marL="9525" marR="9525" marT="9525" marB="0" anchor="b"/>
                </a:tc>
              </a:tr>
              <a:tr h="25135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13.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latin typeface="Arial CE"/>
                        </a:rPr>
                        <a:t>Włoszczowa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20 412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14.</a:t>
                      </a:r>
                      <a:endParaRPr lang="pl-PL" sz="15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Kluczewsko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5 368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15.</a:t>
                      </a:r>
                      <a:endParaRPr lang="pl-PL" sz="15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Krasocin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10 998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16.</a:t>
                      </a:r>
                      <a:endParaRPr lang="pl-PL" sz="15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Moskorzew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2 993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17.</a:t>
                      </a:r>
                      <a:endParaRPr lang="pl-PL" sz="15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Radków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2 624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18.</a:t>
                      </a:r>
                      <a:endParaRPr lang="pl-PL" sz="15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latin typeface="Arial CE"/>
                        </a:rPr>
                        <a:t>Secemin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0" i="0" u="none" strike="noStrike" dirty="0">
                          <a:latin typeface="Arial"/>
                        </a:rPr>
                        <a:t>5 115</a:t>
                      </a:r>
                    </a:p>
                  </a:txBody>
                  <a:tcPr marL="9525" marR="9525" marT="9525" marB="0" anchor="b"/>
                </a:tc>
              </a:tr>
              <a:tr h="29873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500" b="1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Razem</a:t>
                      </a:r>
                      <a:endParaRPr lang="pl-PL" sz="1500" b="1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b="1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500" b="1" i="0" u="none" strike="noStrike" dirty="0">
                          <a:latin typeface="Arial CE"/>
                        </a:rPr>
                        <a:t>154 785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586536" cy="990600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Masa wytworzonych oraz odebranych odpadów komunalnych w regionie 3 w 2010 r.</a:t>
            </a:r>
            <a:endParaRPr lang="pl-PL" sz="24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251520" y="1052736"/>
          <a:ext cx="8640960" cy="5590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43"/>
                <a:gridCol w="2061443"/>
                <a:gridCol w="1936767"/>
                <a:gridCol w="1936767"/>
                <a:gridCol w="2160240"/>
              </a:tblGrid>
              <a:tr h="325656">
                <a:tc>
                  <a:txBody>
                    <a:bodyPr/>
                    <a:lstStyle/>
                    <a:p>
                      <a:r>
                        <a:rPr lang="pl-PL" sz="1400" b="0" dirty="0" smtClean="0">
                          <a:solidFill>
                            <a:srgbClr val="FFFF00"/>
                          </a:solidFill>
                        </a:rPr>
                        <a:t>Lp.</a:t>
                      </a:r>
                      <a:endParaRPr lang="pl-PL" sz="1400" b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 smtClean="0">
                          <a:solidFill>
                            <a:srgbClr val="FFFF00"/>
                          </a:solidFill>
                        </a:rPr>
                        <a:t>Gmina</a:t>
                      </a:r>
                      <a:endParaRPr lang="pl-PL" sz="1400" b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Masa wytworzonych odpadów komunalnych ogółem w 2010 r. [Mg]</a:t>
                      </a:r>
                      <a:endParaRPr lang="pl-PL" sz="1400" b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Masa odebranych odpadów komunalnych w 2010 r. [Mg]</a:t>
                      </a:r>
                      <a:endParaRPr lang="pl-PL" sz="1400" b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Udział masy wytworzonych</a:t>
                      </a:r>
                      <a:r>
                        <a:rPr kumimoji="0" lang="pl-PL" sz="1400" b="0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odpadów do odebranych w 2010 r. [%]</a:t>
                      </a:r>
                      <a:endParaRPr lang="pl-PL" sz="1400" b="0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28982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Jędrzejów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10 400,93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1 812,84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17,43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Małogoszcz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4 231,18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946,40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22,37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Sędziszów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4 655,75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829,93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17,83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Imielno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1 093,91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167,00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15,27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Nagłowice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1 300,46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140,00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10,77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Oksa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1 182,68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152,82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12,92</a:t>
                      </a:r>
                    </a:p>
                  </a:txBody>
                  <a:tcPr marL="9525" marR="9525" marT="9525" marB="0" anchor="b"/>
                </a:tc>
              </a:tr>
              <a:tr h="3077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Słupia (Jędrzejowska)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1 066,57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305,56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28,65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8.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Sobków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2 017,03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542,49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26,90</a:t>
                      </a:r>
                    </a:p>
                  </a:txBody>
                  <a:tcPr marL="9525" marR="9525" marT="9525" marB="0" anchor="b"/>
                </a:tc>
              </a:tr>
              <a:tr h="3077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Wodzisław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1 834,23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642,01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35,00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10.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Skalbmierz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2 480,80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294,50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11,87</a:t>
                      </a:r>
                    </a:p>
                  </a:txBody>
                  <a:tcPr marL="9525" marR="9525" marT="9525" marB="0" anchor="b"/>
                </a:tc>
              </a:tr>
              <a:tr h="3077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Działoszyce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1 966,92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310,00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15,76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Michałów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1 173,08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139,60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11,90</a:t>
                      </a:r>
                    </a:p>
                  </a:txBody>
                  <a:tcPr marL="9525" marR="9525" marT="9525" marB="0" anchor="b"/>
                </a:tc>
              </a:tr>
              <a:tr h="25135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13.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Włoszczowa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7 234,01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2 591,30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35,82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14.</a:t>
                      </a:r>
                      <a:endParaRPr lang="pl-PL" sz="14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Kluczewsko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1 287,75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330,00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25,63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15.</a:t>
                      </a:r>
                      <a:endParaRPr lang="pl-PL" sz="14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Krasocin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2 638,35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1 601,89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60,72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16.</a:t>
                      </a:r>
                      <a:endParaRPr lang="pl-PL" sz="14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Moskorzew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718,00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130,52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18,18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17.</a:t>
                      </a:r>
                      <a:endParaRPr lang="pl-PL" sz="14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Radków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629,48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latin typeface="Arial"/>
                        </a:rPr>
                        <a:t>126,76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20,14</a:t>
                      </a:r>
                    </a:p>
                  </a:txBody>
                  <a:tcPr marL="9525" marR="9525" marT="9525" marB="0" anchor="b"/>
                </a:tc>
              </a:tr>
              <a:tr h="2381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18.</a:t>
                      </a:r>
                      <a:endParaRPr lang="pl-PL" sz="14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 CE"/>
                        </a:rPr>
                        <a:t>Secemin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1 227,06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325,90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latin typeface="Arial"/>
                        </a:rPr>
                        <a:t>26,56</a:t>
                      </a:r>
                    </a:p>
                  </a:txBody>
                  <a:tcPr marL="9525" marR="9525" marT="9525" marB="0" anchor="b"/>
                </a:tc>
              </a:tr>
              <a:tr h="29873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Razem</a:t>
                      </a:r>
                      <a:endParaRPr lang="pl-PL" sz="1400" b="1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b="1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latin typeface="Arial CE"/>
                        </a:rPr>
                        <a:t>47 138,19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latin typeface="Arial CE"/>
                        </a:rPr>
                        <a:t>11 389,51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latin typeface="Arial"/>
                        </a:rPr>
                        <a:t>24,16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r>
              <a:rPr lang="pl-PL" sz="4000" b="1" dirty="0" smtClean="0">
                <a:solidFill>
                  <a:schemeClr val="bg2">
                    <a:lumMod val="25000"/>
                  </a:schemeClr>
                </a:solidFill>
              </a:rPr>
              <a:t>DZIĘKUJĘ ZA UWAGĘ</a:t>
            </a:r>
          </a:p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endParaRPr lang="pl-PL" sz="2000" dirty="0" smtClean="0"/>
          </a:p>
          <a:p>
            <a:pPr algn="ctr">
              <a:buNone/>
            </a:pPr>
            <a:endParaRPr lang="pl-PL" sz="2000" dirty="0" smtClean="0"/>
          </a:p>
          <a:p>
            <a:pPr algn="ctr">
              <a:buNone/>
            </a:pPr>
            <a:r>
              <a:rPr lang="pl-PL" sz="2000" dirty="0" smtClean="0"/>
              <a:t>Ewa Chodorowska</a:t>
            </a:r>
          </a:p>
          <a:p>
            <a:pPr algn="ctr">
              <a:buNone/>
            </a:pPr>
            <a:r>
              <a:rPr lang="pl-PL" sz="2000" dirty="0" smtClean="0"/>
              <a:t>Urząd Marszałkowski Województwa Świętokrzyskiego w Kielcach Departament Rozwoju Obszarów Wiejskich i Środowiska</a:t>
            </a:r>
            <a:endParaRPr lang="pl-PL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1083</TotalTime>
  <Words>525</Words>
  <Application>Microsoft Office PowerPoint</Application>
  <PresentationFormat>Pokaz na ekranie (4:3)</PresentationFormat>
  <Paragraphs>190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Średni</vt:lpstr>
      <vt:lpstr> Region 3 gospodarki odpadami komunalnymi w  województwie świętokrzyskim   </vt:lpstr>
      <vt:lpstr>Regiony gospodarki odpadami komunalnymi- obowiązek ustawowy  art. 3 ust 3 pkt 15b) ustawy o odpadach</vt:lpstr>
      <vt:lpstr> Uchwała w sprawie wykonania „Planu gospodarki odpadami dla województwa świętokrzyskiego”-  nowość </vt:lpstr>
      <vt:lpstr>Regiony gospodarki odpadami komunalnymi – zaproponowana modyfikacja regionów</vt:lpstr>
      <vt:lpstr>Region 3 gospodarki odpadami komunalnymi – proponowana modyfikacja</vt:lpstr>
      <vt:lpstr>Gminy należące do regionu 3 – wg zaproponowanej  modyfikacji regionów</vt:lpstr>
      <vt:lpstr>Masa wytworzonych oraz odebranych odpadów komunalnych w regionie 3 w 2010 r.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„Plan gospodarki odpadami dla województwa Świętokrzyskiego „  w świetle nowy przepisów prawnych  </dc:title>
  <dc:creator>Ewa Gajda</dc:creator>
  <cp:lastModifiedBy>Ewa Gajda</cp:lastModifiedBy>
  <cp:revision>100</cp:revision>
  <dcterms:created xsi:type="dcterms:W3CDTF">2011-10-13T08:11:06Z</dcterms:created>
  <dcterms:modified xsi:type="dcterms:W3CDTF">2011-12-08T13:40:05Z</dcterms:modified>
</cp:coreProperties>
</file>