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76" r:id="rId4"/>
    <p:sldId id="277" r:id="rId5"/>
    <p:sldId id="258" r:id="rId6"/>
    <p:sldId id="259" r:id="rId7"/>
    <p:sldId id="278" r:id="rId8"/>
    <p:sldId id="260" r:id="rId9"/>
    <p:sldId id="261" r:id="rId10"/>
    <p:sldId id="262" r:id="rId11"/>
    <p:sldId id="263" r:id="rId12"/>
    <p:sldId id="264" r:id="rId13"/>
    <p:sldId id="267" r:id="rId14"/>
    <p:sldId id="268" r:id="rId15"/>
    <p:sldId id="265" r:id="rId16"/>
    <p:sldId id="266" r:id="rId17"/>
    <p:sldId id="269" r:id="rId18"/>
    <p:sldId id="270" r:id="rId19"/>
    <p:sldId id="271" r:id="rId20"/>
    <p:sldId id="272" r:id="rId21"/>
    <p:sldId id="274" r:id="rId22"/>
    <p:sldId id="273" r:id="rId23"/>
    <p:sldId id="275" r:id="rId24"/>
    <p:sldId id="279" r:id="rId25"/>
    <p:sldId id="280" r:id="rId26"/>
  </p:sldIdLst>
  <p:sldSz cx="9144000" cy="6858000" type="screen4x3"/>
  <p:notesSz cx="6805613" cy="99393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BA728-1C45-4BD9-AC93-310653E0669B}" type="datetimeFigureOut">
              <a:rPr lang="pl-PL" smtClean="0"/>
              <a:t>2012-09-11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F2573-DD82-499F-AAA3-743FEDB72DD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F7C0CB-BFCD-4F43-A2C8-86FDA4B65E88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E6961A-9C0D-4EC0-B690-B3239CD05B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k.gov.pl/" TargetMode="External"/><Relationship Id="rId2" Type="http://schemas.openxmlformats.org/officeDocument/2006/relationships/hyperlink" Target="http://cordis.europa.eu/fp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rdis.europa.eu/fp7-Coope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7 PROGRAM RAMOWY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Struktura, zasady uczestnictwa</a:t>
            </a:r>
            <a:endParaRPr lang="pl-PL" dirty="0"/>
          </a:p>
        </p:txBody>
      </p:sp>
      <p:pic>
        <p:nvPicPr>
          <p:cNvPr id="1036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613" y="764704"/>
            <a:ext cx="2085523" cy="1768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 smtClean="0"/>
              <a:t>różne typy projektów mające na celu rozwój zasobów ludzkich w nauce</a:t>
            </a:r>
          </a:p>
          <a:p>
            <a:r>
              <a:rPr lang="pl-PL" sz="2400" dirty="0" smtClean="0"/>
              <a:t>podnoszenie kwalifikacji pracowników nauki na dowolnym etapie kariery</a:t>
            </a:r>
          </a:p>
          <a:p>
            <a:r>
              <a:rPr lang="pl-PL" sz="2400" dirty="0" smtClean="0"/>
              <a:t>brak limitu wieku-istotne jest doświadczenie w prowadzeniu prac badawczych</a:t>
            </a:r>
          </a:p>
          <a:p>
            <a:r>
              <a:rPr lang="pl-PL" sz="2400" dirty="0" smtClean="0"/>
              <a:t>dowolna tematyka badań proponowana przez projektodawców</a:t>
            </a:r>
          </a:p>
          <a:p>
            <a:r>
              <a:rPr lang="pl-PL" sz="2400" dirty="0" smtClean="0"/>
              <a:t>nacisk kładziony jest na aktywny udział przemysłu (głównie MŚP)</a:t>
            </a:r>
          </a:p>
          <a:p>
            <a:r>
              <a:rPr lang="pl-PL" sz="2400" dirty="0" smtClean="0"/>
              <a:t>większość akcji otwartych dla naukowców z krajów trzecich 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7 Program Ramowy-Ludzie (</a:t>
            </a:r>
            <a:r>
              <a:rPr lang="pl-PL" dirty="0" err="1" smtClean="0"/>
              <a:t>People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sz="2600" dirty="0" smtClean="0"/>
              <a:t>Kluczowe aspekty europejskich możliwości w dziedzinie badań i innowacji:</a:t>
            </a:r>
          </a:p>
          <a:p>
            <a:r>
              <a:rPr lang="pl-PL" sz="2600" dirty="0" smtClean="0"/>
              <a:t>infrastruktura badawcza,</a:t>
            </a:r>
          </a:p>
          <a:p>
            <a:r>
              <a:rPr lang="pl-PL" sz="2600" dirty="0" smtClean="0"/>
              <a:t>badania na rzecz małych i średnich przedsiębiorstw</a:t>
            </a:r>
          </a:p>
          <a:p>
            <a:r>
              <a:rPr lang="pl-PL" sz="2600" dirty="0" smtClean="0"/>
              <a:t>regiony wiedzy</a:t>
            </a:r>
          </a:p>
          <a:p>
            <a:r>
              <a:rPr lang="pl-PL" sz="2600" dirty="0" smtClean="0"/>
              <a:t>potencjału badawczego</a:t>
            </a:r>
          </a:p>
          <a:p>
            <a:r>
              <a:rPr lang="pl-PL" sz="2600" dirty="0" smtClean="0"/>
              <a:t>zagadnienia „Nauki w społeczeństwie”</a:t>
            </a:r>
          </a:p>
          <a:p>
            <a:r>
              <a:rPr lang="pl-PL" sz="2600" dirty="0" smtClean="0"/>
              <a:t>„horyzontalne” działania w zakresie międzynarodowej współpracy</a:t>
            </a:r>
          </a:p>
          <a:p>
            <a:pPr>
              <a:buNone/>
            </a:pPr>
            <a:r>
              <a:rPr lang="pl-PL" sz="2600" dirty="0" smtClean="0"/>
              <a:t>   -wskazana współpraca: projekty z funduszy strukturalnych, edukacyjne i szkoleniowe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7 Program Ramowy-Możliwości(</a:t>
            </a:r>
            <a:r>
              <a:rPr lang="pl-PL" dirty="0" err="1" smtClean="0"/>
              <a:t>Capacities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Pomysł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Konsorcjum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Wniosek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Negocjacje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Umowa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Start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Etapy realizacji projektu</a:t>
            </a:r>
            <a:endParaRPr lang="pl-PL" dirty="0"/>
          </a:p>
        </p:txBody>
      </p:sp>
      <p:pic>
        <p:nvPicPr>
          <p:cNvPr id="4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708920"/>
            <a:ext cx="2085523" cy="1768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t1.gstatic.com/images?q=tbn:ANd9GcRkrhv36M_5BJxMjEDrJquyZ6T9zNjZOBv8-gvvUzrr4zJ2OuzZ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38600" y="3291681"/>
            <a:ext cx="1066800" cy="904875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8229600" cy="1143000"/>
          </a:xfrm>
        </p:spPr>
        <p:txBody>
          <a:bodyPr/>
          <a:lstStyle/>
          <a:p>
            <a:r>
              <a:rPr lang="pl-PL" dirty="0" smtClean="0"/>
              <a:t>Zasady finansowania projektów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Autofit/>
          </a:bodyPr>
          <a:lstStyle/>
          <a:p>
            <a:r>
              <a:rPr lang="pl-PL" sz="2400" u="sng" dirty="0" smtClean="0"/>
              <a:t>Badania i techniczny rozwój/innowacje</a:t>
            </a:r>
          </a:p>
          <a:p>
            <a:r>
              <a:rPr lang="pl-PL" sz="2400" dirty="0" smtClean="0"/>
              <a:t>Działania bezpośrednio ukierunkowane na tworzenie nowej wiedzy, nowych technologii i produktów, włącznie z koordynacją naukową</a:t>
            </a:r>
          </a:p>
          <a:p>
            <a:r>
              <a:rPr lang="pl-PL" sz="2400" u="sng" dirty="0" smtClean="0"/>
              <a:t>Wdrażanie</a:t>
            </a:r>
            <a:endParaRPr lang="pl-PL" sz="2400" dirty="0" smtClean="0"/>
          </a:p>
          <a:p>
            <a:r>
              <a:rPr lang="pl-PL" sz="2400" u="sng" dirty="0" smtClean="0"/>
              <a:t>Sprawdzanie nowych technologii,</a:t>
            </a:r>
            <a:r>
              <a:rPr lang="pl-PL" sz="2400" dirty="0" smtClean="0"/>
              <a:t> które oferują potencjalne zyski, jeżeli nie mogą być bezpośrednio skomercjalizowane, testowanie produktów i procesów, prototypy (</a:t>
            </a:r>
            <a:r>
              <a:rPr lang="pl-PL" sz="2400" dirty="0" err="1" smtClean="0"/>
              <a:t>tzw.badania</a:t>
            </a:r>
            <a:r>
              <a:rPr lang="pl-PL" sz="2400" dirty="0" smtClean="0"/>
              <a:t> </a:t>
            </a:r>
            <a:r>
              <a:rPr lang="pl-PL" sz="2400" dirty="0" err="1" smtClean="0"/>
              <a:t>przedkonkurencyjne</a:t>
            </a:r>
            <a:r>
              <a:rPr lang="pl-PL" sz="2400" dirty="0" smtClean="0"/>
              <a:t>)</a:t>
            </a:r>
          </a:p>
          <a:p>
            <a:r>
              <a:rPr lang="pl-PL" sz="2400" u="sng" dirty="0" smtClean="0"/>
              <a:t>Inne określone działania</a:t>
            </a:r>
            <a:endParaRPr lang="pl-PL" sz="2400" dirty="0" smtClean="0"/>
          </a:p>
          <a:p>
            <a:r>
              <a:rPr lang="pl-PL" sz="2400" dirty="0" smtClean="0"/>
              <a:t>np. szkolenia sieciowanie i rozpowszechnianie (włącznie z publikacjami), przewidziane są w Aneksie do kontraktu</a:t>
            </a:r>
          </a:p>
          <a:p>
            <a:r>
              <a:rPr lang="pl-PL" sz="2400" u="sng" dirty="0" smtClean="0"/>
              <a:t>Zarządzanie</a:t>
            </a:r>
            <a:endParaRPr lang="pl-PL" sz="2400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finansowane w 7.PR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4137323"/>
          </a:xfrm>
        </p:spPr>
        <p:txBody>
          <a:bodyPr>
            <a:normAutofit/>
          </a:bodyPr>
          <a:lstStyle/>
          <a:p>
            <a:r>
              <a:rPr lang="pl-PL" sz="2400" dirty="0" smtClean="0"/>
              <a:t>Badania i technologiczny rozwój-do 50% całkowitych kosztów  dopuszczalnych</a:t>
            </a:r>
          </a:p>
          <a:p>
            <a:pPr>
              <a:buNone/>
            </a:pPr>
            <a:r>
              <a:rPr lang="pl-PL" sz="2400" b="1" dirty="0" smtClean="0"/>
              <a:t>     Instytucje publiczne non profit, szkoły średnie i wyższe, instytucje badawcze oraz MŚP-75%</a:t>
            </a:r>
          </a:p>
          <a:p>
            <a:r>
              <a:rPr lang="pl-PL" sz="2400" dirty="0" smtClean="0"/>
              <a:t>Wdrażanie-do 50%</a:t>
            </a:r>
          </a:p>
          <a:p>
            <a:r>
              <a:rPr lang="pl-PL" sz="2400" dirty="0" smtClean="0"/>
              <a:t>Akcje koordynujące i wspierające – do  100%</a:t>
            </a:r>
          </a:p>
          <a:p>
            <a:r>
              <a:rPr lang="pl-PL" sz="2400" dirty="0" smtClean="0"/>
              <a:t>Inne działania związane z zarządzaniem konsorcjum, raport audytora ze sprawozdania finansowego i metodologii narzutów, szkolenia, koordynacja i rozpowszechnianie – do 100%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Maksymalne finansowanie przez KE</a:t>
            </a:r>
            <a:endParaRPr lang="pl-PL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849291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Każdy partner przygotowuje budżet swojej części</a:t>
            </a:r>
          </a:p>
          <a:p>
            <a:r>
              <a:rPr lang="pl-PL" sz="2400" dirty="0" smtClean="0"/>
              <a:t>Koszty projektu-różne dla każdego partnera</a:t>
            </a:r>
          </a:p>
          <a:p>
            <a:r>
              <a:rPr lang="pl-PL" sz="2400" dirty="0" smtClean="0"/>
              <a:t>Koordynator wpisuje dane od partnerów do jednej tabelki finansowej</a:t>
            </a:r>
          </a:p>
          <a:p>
            <a:r>
              <a:rPr lang="pl-PL" sz="2400" dirty="0" smtClean="0"/>
              <a:t>Koszty wykazane w budżecie muszą się pokrywać  z zadaniami projektu z części B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Koszty  projektu</a:t>
            </a:r>
            <a:endParaRPr lang="pl-PL" dirty="0"/>
          </a:p>
        </p:txBody>
      </p:sp>
      <p:pic>
        <p:nvPicPr>
          <p:cNvPr id="4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620688"/>
            <a:ext cx="1570856" cy="1332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    </a:t>
            </a:r>
            <a:r>
              <a:rPr lang="pl-PL" sz="2600" b="1" u="sng" dirty="0" smtClean="0"/>
              <a:t>Koszty bezpośrednie </a:t>
            </a:r>
            <a:r>
              <a:rPr lang="pl-PL" sz="2600" dirty="0" smtClean="0"/>
              <a:t>są to koszty poniesione bezpośrednio w związku z realizacją projektu, np. wynagrodzenia personelu zatrudnionego do wykonania poszczególnych zadań, koszty podróży,  materiałów, zakupu sprzętu itp.</a:t>
            </a:r>
          </a:p>
          <a:p>
            <a:pPr>
              <a:buNone/>
            </a:pPr>
            <a:r>
              <a:rPr lang="pl-PL" sz="2600" b="1" dirty="0" smtClean="0"/>
              <a:t>     </a:t>
            </a:r>
            <a:r>
              <a:rPr lang="pl-PL" sz="2600" b="1" u="sng" dirty="0" smtClean="0"/>
              <a:t>Koszty pośrednie </a:t>
            </a:r>
            <a:r>
              <a:rPr lang="pl-PL" sz="2600" dirty="0" smtClean="0"/>
              <a:t>są to koszty ogólne funkcjonowania jednostki związane z realizacją danego projektu, np. koszty administracji i zarządzania, wynajęcia lub amortyzacji budynków i aparatury, usług telekomunikacyjnych i pocztowych, wody, elektryczności, ogrzewania, ubezpieczenia, wyposażenia biurowego, zatrudnienia personelu administracyjnego itp. </a:t>
            </a:r>
            <a:endParaRPr lang="pl-PL" sz="2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Koszty bezpośrednie i pośrednie w projektach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r>
              <a:rPr lang="pl-PL" sz="2400" dirty="0" smtClean="0"/>
              <a:t>Podstawowa stawka-20%</a:t>
            </a:r>
          </a:p>
          <a:p>
            <a:r>
              <a:rPr lang="pl-PL" sz="2400" dirty="0" smtClean="0"/>
              <a:t>DLA PODMIOTÓW PUBLICZNYCH O CHARAKTERZE NIEZAROBKOWYM, SZKÓŁ ŚREDNICH I WYŻSZYCH, ORGANIZACJI BADAWCZYCH I MŚP, (które nie są w stanie wyliczyć rzeczywistych kosztów pośrednich przypadających na projekt), gdy uczestniczą w projektach zawierających działania w zakresie badań i rozwoju technologicznego oraz działania demonstracyjne-ryczałt na koszty pośrednie wynosi  -   60% </a:t>
            </a:r>
          </a:p>
          <a:p>
            <a:r>
              <a:rPr lang="pl-PL" sz="2400" dirty="0" smtClean="0"/>
              <a:t>W badaniach pionierskich( program Pomysły)- 20 %</a:t>
            </a:r>
          </a:p>
          <a:p>
            <a:r>
              <a:rPr lang="pl-PL" sz="2400" dirty="0" smtClean="0"/>
              <a:t>Projekty badawczo-szkoleniowe Marie Curie( program Ludzie) do 10 %</a:t>
            </a:r>
          </a:p>
          <a:p>
            <a:r>
              <a:rPr lang="pl-PL" sz="2400" dirty="0" smtClean="0"/>
              <a:t>W projektach typu akcje koordynujące i wspierające koszty pośrednie ograniczone są do 7 %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Koszty pośrednie</a:t>
            </a:r>
            <a:endParaRPr lang="pl-PL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7931224" cy="377728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l-PL" dirty="0" smtClean="0">
                <a:hlinkClick r:id="rId2"/>
              </a:rPr>
              <a:t>http://cordis.europa.eu/fp7</a:t>
            </a:r>
            <a:endParaRPr lang="pl-PL" dirty="0" smtClean="0"/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hlinkClick r:id="rId3"/>
              </a:rPr>
              <a:t>http://www.kpk.gov.pl</a:t>
            </a:r>
            <a:endParaRPr lang="pl-PL" dirty="0" smtClean="0"/>
          </a:p>
          <a:p>
            <a:pPr>
              <a:buFont typeface="Wingdings" pitchFamily="2" charset="2"/>
              <a:buChar char="§"/>
            </a:pPr>
            <a:r>
              <a:rPr lang="pl-PL" dirty="0" err="1" smtClean="0"/>
              <a:t>www.transfer.udu.pl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7 program ramowy-Źródła informacji</a:t>
            </a:r>
            <a:endParaRPr lang="pl-PL" b="1" dirty="0"/>
          </a:p>
        </p:txBody>
      </p:sp>
      <p:pic>
        <p:nvPicPr>
          <p:cNvPr id="4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789040"/>
            <a:ext cx="2085523" cy="1768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Największe na świecie programy międzynarodowej współpracy badawczej</a:t>
            </a:r>
          </a:p>
          <a:p>
            <a:r>
              <a:rPr lang="pl-PL" sz="2400" dirty="0" smtClean="0"/>
              <a:t>Projekty realizowane  w dużych międzynarodowych konsorcjach</a:t>
            </a:r>
          </a:p>
          <a:p>
            <a:r>
              <a:rPr lang="pl-PL" sz="2400" dirty="0" smtClean="0"/>
              <a:t>Wskazany duży udział przemysłu</a:t>
            </a:r>
          </a:p>
          <a:p>
            <a:r>
              <a:rPr lang="pl-PL" sz="2400" dirty="0" smtClean="0"/>
              <a:t>Poziom finansowania dla poszczególnych  krajów niezależny jest od wniesionego wkładu</a:t>
            </a:r>
          </a:p>
          <a:p>
            <a:r>
              <a:rPr lang="pl-PL" sz="2400" dirty="0" smtClean="0"/>
              <a:t>Priorytety tematyczne, działania przekrojowe, pomocnicze</a:t>
            </a:r>
          </a:p>
          <a:p>
            <a:r>
              <a:rPr lang="pl-PL" sz="2400" dirty="0" smtClean="0"/>
              <a:t>Składanie wniosków- na ogłoszenie konkursu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Programy Ramowe</a:t>
            </a:r>
            <a:endParaRPr lang="pl-PL" dirty="0"/>
          </a:p>
        </p:txBody>
      </p:sp>
      <p:pic>
        <p:nvPicPr>
          <p:cNvPr id="4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44562"/>
            <a:ext cx="1835696" cy="1557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Program CIP ma stanowić jednolita bazę dla działań w zakresie konkurencyjności i innowacyjności prowadzącą do większej spójności i synergii pomiędzy różnymi wspólnotowymi i krajowymi programami. Ma on zachęcać państwa członkowskie  i regiony do wykorzystywania funduszy strukturalnych na realizację działań wykorzystujących najlepsze praktyki zidentyfikowane w ramach CIP.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75240" cy="868958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>CIP- </a:t>
            </a:r>
            <a:r>
              <a:rPr lang="pl-PL" sz="4000" b="1" dirty="0" err="1" smtClean="0"/>
              <a:t>Competitiveness</a:t>
            </a:r>
            <a:r>
              <a:rPr lang="pl-PL" sz="4000" b="1" dirty="0" smtClean="0"/>
              <a:t> and </a:t>
            </a:r>
            <a:r>
              <a:rPr lang="pl-PL" sz="4000" b="1" dirty="0" err="1" smtClean="0"/>
              <a:t>Innovation</a:t>
            </a:r>
            <a:r>
              <a:rPr lang="pl-PL" sz="4000" b="1" dirty="0" smtClean="0"/>
              <a:t> Framework </a:t>
            </a:r>
            <a:r>
              <a:rPr lang="pl-PL" sz="4000" b="1" dirty="0" err="1" smtClean="0"/>
              <a:t>Programme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100" dirty="0" smtClean="0"/>
              <a:t>Program Ramowy na rzecz konkurencyjności i Innowacji 2007-2013</a:t>
            </a:r>
            <a:endParaRPr lang="pl-PL" sz="3100" dirty="0"/>
          </a:p>
        </p:txBody>
      </p:sp>
      <p:pic>
        <p:nvPicPr>
          <p:cNvPr id="4098" name="Picture 2" descr="http://t2.gstatic.com/images?q=tbn:ANd9GcRBO3RssJB9DC4FP1juG3x0a6Ky7nPhGD7zhwVfkhd3YFKoW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163626"/>
            <a:ext cx="1763688" cy="1694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844824"/>
            <a:ext cx="8003232" cy="4281339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CIP nie zawiera działań o charakterze dotacji inwestycyjnych, lecz szereg innych działań wspierających innowacyjność europejskich przedsiębiorstw, w szczególności małych i średnich</a:t>
            </a:r>
          </a:p>
          <a:p>
            <a:r>
              <a:rPr lang="pl-PL" dirty="0" smtClean="0"/>
              <a:t>Ma za zadanie poprawić dostęp innowacyjnych małych i średnich przedsiębiorstw do zewnętrznych źródeł finansowania badań i rozwoju oraz działań innowacyjnych. W programie mogą brać udział instytucje naukowe, finansowe, otoczenie biznesu oraz samorządy.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CIP promuje udział małych i średnich przedsiębiorstw w 7 PR</a:t>
            </a:r>
            <a:endParaRPr lang="pl-PL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4065315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pl-PL" sz="2800" b="1" dirty="0" smtClean="0"/>
              <a:t>Program  na rzecz Przedsiębiorczości i Innowacji </a:t>
            </a:r>
            <a:r>
              <a:rPr lang="pl-PL" sz="2800" b="1" dirty="0" err="1" smtClean="0"/>
              <a:t>EIP</a:t>
            </a:r>
            <a:r>
              <a:rPr lang="pl-PL" sz="2800" dirty="0" err="1" smtClean="0"/>
              <a:t>-Entrepreneurship</a:t>
            </a:r>
            <a:r>
              <a:rPr lang="pl-PL" sz="2800" dirty="0" smtClean="0"/>
              <a:t> and </a:t>
            </a:r>
            <a:r>
              <a:rPr lang="pl-PL" sz="2800" dirty="0" err="1" smtClean="0"/>
              <a:t>Innovation</a:t>
            </a:r>
            <a:r>
              <a:rPr lang="pl-PL" sz="2800" dirty="0" smtClean="0"/>
              <a:t> </a:t>
            </a:r>
            <a:r>
              <a:rPr lang="pl-PL" sz="2800" dirty="0" err="1" smtClean="0"/>
              <a:t>Programme</a:t>
            </a:r>
            <a:endParaRPr lang="pl-PL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pl-PL" sz="2800" b="1" dirty="0" smtClean="0"/>
              <a:t>Program na rzecz Wspierania Polityki w zakresie Technologii Informacyjnych i Komunikacyjnych </a:t>
            </a:r>
            <a:r>
              <a:rPr lang="pl-PL" sz="2800" b="1" dirty="0" err="1" smtClean="0"/>
              <a:t>ICT-PSP</a:t>
            </a:r>
            <a:r>
              <a:rPr lang="pl-PL" sz="2800" dirty="0" smtClean="0"/>
              <a:t>- </a:t>
            </a:r>
            <a:r>
              <a:rPr lang="pl-PL" sz="2800" dirty="0" err="1" smtClean="0"/>
              <a:t>Information</a:t>
            </a:r>
            <a:r>
              <a:rPr lang="pl-PL" sz="2800" dirty="0" smtClean="0"/>
              <a:t> </a:t>
            </a:r>
            <a:r>
              <a:rPr lang="pl-PL" sz="2800" dirty="0" err="1" smtClean="0"/>
              <a:t>Communication</a:t>
            </a:r>
            <a:r>
              <a:rPr lang="pl-PL" sz="2800" dirty="0" smtClean="0"/>
              <a:t> Technologies Policy  </a:t>
            </a:r>
            <a:r>
              <a:rPr lang="pl-PL" sz="2800" dirty="0" err="1" smtClean="0"/>
              <a:t>Support</a:t>
            </a:r>
            <a:r>
              <a:rPr lang="pl-PL" sz="2800" dirty="0" smtClean="0"/>
              <a:t> </a:t>
            </a:r>
            <a:r>
              <a:rPr lang="pl-PL" sz="2800" dirty="0" err="1" smtClean="0"/>
              <a:t>Programme</a:t>
            </a:r>
            <a:r>
              <a:rPr lang="pl-PL" sz="2800" dirty="0" smtClean="0"/>
              <a:t> </a:t>
            </a:r>
          </a:p>
          <a:p>
            <a:pPr marL="571500" indent="-571500">
              <a:buFont typeface="+mj-lt"/>
              <a:buAutoNum type="romanUcPeriod"/>
            </a:pPr>
            <a:r>
              <a:rPr lang="pl-PL" sz="2800" b="1" dirty="0" smtClean="0"/>
              <a:t>Program Inteligentna Energia-Program dla Europy IEE</a:t>
            </a:r>
            <a:r>
              <a:rPr lang="pl-PL" sz="2800" dirty="0" smtClean="0"/>
              <a:t>- </a:t>
            </a:r>
            <a:r>
              <a:rPr lang="pl-PL" sz="2800" dirty="0" err="1" smtClean="0"/>
              <a:t>Intelligent</a:t>
            </a:r>
            <a:r>
              <a:rPr lang="pl-PL" sz="2800" dirty="0" smtClean="0"/>
              <a:t> Energy Europe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72494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Trzy programy szczegółowe CIP</a:t>
            </a:r>
            <a:br>
              <a:rPr lang="pl-PL" b="1" dirty="0" smtClean="0"/>
            </a:br>
            <a:r>
              <a:rPr lang="pl-PL" sz="2700" dirty="0" smtClean="0"/>
              <a:t>W okresie 2007-2013 na realizację zadań przewidziano budżet w wysokości 3,621 mld EUR</a:t>
            </a:r>
            <a:endParaRPr lang="pl-PL" sz="27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Programem CIP zarządza </a:t>
            </a:r>
            <a:r>
              <a:rPr lang="pl-PL" dirty="0" smtClean="0"/>
              <a:t>Komisja Europejska, między innymi poprzez ogłaszanie rocznych programów pracy, przetargów i konkursów dla trzech komponentów programu.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b="1" dirty="0" smtClean="0"/>
              <a:t>W Polsce </a:t>
            </a:r>
            <a:r>
              <a:rPr lang="pl-PL" dirty="0" smtClean="0"/>
              <a:t>działaniami informacyjno-promocyjnymi zajmują się Krajowe Punkty Kontaktowe finansowane przez Ministerstwo Gospodarki i koordynowane przez Polską Agencję Rozwoju Przedsiębiorczości.</a:t>
            </a:r>
            <a:endParaRPr lang="pl-PL" dirty="0"/>
          </a:p>
        </p:txBody>
      </p:sp>
      <p:pic>
        <p:nvPicPr>
          <p:cNvPr id="1026" name="Picture 2" descr="http://t2.gstatic.com/images?q=tbn:ANd9GcRBO3RssJB9DC4FP1juG3x0a6Ky7nPhGD7zhwVfkhd3YFKoW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2775" y="4762499"/>
            <a:ext cx="2181225" cy="2095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Jest częścią programu edukacyjnego Unii Europejskiej „ Uczenie się przez całe życie”</a:t>
            </a:r>
          </a:p>
          <a:p>
            <a:r>
              <a:rPr lang="pl-PL" dirty="0" smtClean="0"/>
              <a:t>Wspiera jedynie działania międzynarodowe  w obszarze kształcenia  i szkolenia zawodowego</a:t>
            </a:r>
          </a:p>
          <a:p>
            <a:r>
              <a:rPr lang="pl-PL" dirty="0" smtClean="0"/>
              <a:t>Realizowany od 1 stycznia 2007 r. do końca grudnia 2013 r.</a:t>
            </a:r>
          </a:p>
          <a:p>
            <a:r>
              <a:rPr lang="pl-PL" dirty="0" smtClean="0"/>
              <a:t>W zależności od typu projektu do realizacji działań konieczny jest jeden bądź kilku partnerów zagranicznych z krajów Unii, EFTA, bądź kandydujących</a:t>
            </a:r>
          </a:p>
          <a:p>
            <a:r>
              <a:rPr lang="pl-PL" dirty="0" smtClean="0"/>
              <a:t>Projekty mogą realizować wszystkie podmioty: publiczne , niepubliczne, a także komercyjne</a:t>
            </a:r>
          </a:p>
          <a:p>
            <a:r>
              <a:rPr lang="pl-PL" dirty="0" smtClean="0"/>
              <a:t>Rolę Narodowej Agencji programu pełni Fundacja Rozwoju Systemu Edukacji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Program Leonardo da Vinci</a:t>
            </a:r>
            <a:endParaRPr lang="pl-PL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Wspieranie mobilności na europejskim rynku pracy odbywa się w ramach projektów wymian i staży, natomiast współpraca partnerska oraz rozwój innowacji i modernizacja systemów kształcenia ustawicznego są realizowane w ramach tzw. projektów wielostronnych</a:t>
            </a:r>
          </a:p>
          <a:p>
            <a:r>
              <a:rPr lang="pl-PL" dirty="0" smtClean="0"/>
              <a:t>Projekty mobilności:</a:t>
            </a:r>
          </a:p>
          <a:p>
            <a:pPr>
              <a:buNone/>
            </a:pPr>
            <a:r>
              <a:rPr lang="pl-PL" dirty="0" smtClean="0"/>
              <a:t>     projekty staży zagranicznych(IVT i PLM)</a:t>
            </a:r>
          </a:p>
          <a:p>
            <a:pPr>
              <a:buNone/>
            </a:pPr>
            <a:r>
              <a:rPr lang="pl-PL" dirty="0" smtClean="0"/>
              <a:t>     projekty wymiany doświadczeń(VETPRO)</a:t>
            </a:r>
          </a:p>
          <a:p>
            <a:r>
              <a:rPr lang="pl-PL" dirty="0" smtClean="0"/>
              <a:t>Projekty partnerskie</a:t>
            </a:r>
          </a:p>
          <a:p>
            <a:r>
              <a:rPr lang="pl-PL" dirty="0" smtClean="0"/>
              <a:t>Projekty Transferu Innowacji(</a:t>
            </a:r>
            <a:r>
              <a:rPr lang="pl-PL" dirty="0" err="1" smtClean="0"/>
              <a:t>Tol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Typy działań w projektach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Aby móc uczestniczyć w konkursach 7. PR należy w pierwszej kolejności zarejestrować swoją propozycję projektu, przygotować wniosek a następnie przesłać  go do Komisji Europejskiej. Na każdym etapie postępowania należy korzystać z systemu </a:t>
            </a:r>
            <a:r>
              <a:rPr lang="pl-PL" dirty="0" err="1" smtClean="0"/>
              <a:t>Electronical</a:t>
            </a:r>
            <a:r>
              <a:rPr lang="pl-PL" dirty="0" smtClean="0"/>
              <a:t> </a:t>
            </a:r>
            <a:r>
              <a:rPr lang="pl-PL" dirty="0" err="1" smtClean="0"/>
              <a:t>Proposal</a:t>
            </a:r>
            <a:r>
              <a:rPr lang="pl-PL" dirty="0" smtClean="0"/>
              <a:t> </a:t>
            </a:r>
            <a:r>
              <a:rPr lang="pl-PL" dirty="0" err="1" smtClean="0"/>
              <a:t>Submission</a:t>
            </a:r>
            <a:r>
              <a:rPr lang="pl-PL" dirty="0" smtClean="0"/>
              <a:t> Service (EPSS).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Kroki:Określenie</a:t>
            </a:r>
            <a:r>
              <a:rPr lang="pl-PL" dirty="0" smtClean="0"/>
              <a:t> typu projektu-bloku 7.PR- </a:t>
            </a:r>
            <a:r>
              <a:rPr lang="pl-PL" dirty="0" err="1" smtClean="0"/>
              <a:t>np.współpraca-wybranie</a:t>
            </a:r>
            <a:r>
              <a:rPr lang="pl-PL" dirty="0" smtClean="0"/>
              <a:t> priorytetu</a:t>
            </a:r>
          </a:p>
          <a:p>
            <a:pPr>
              <a:buFontTx/>
              <a:buChar char="-"/>
            </a:pPr>
            <a:r>
              <a:rPr lang="pl-PL" dirty="0" smtClean="0">
                <a:hlinkClick r:id="rId2"/>
              </a:rPr>
              <a:t>http://cordis.europa.eu/fp7-Cooperation</a:t>
            </a:r>
            <a:r>
              <a:rPr lang="pl-PL" dirty="0" smtClean="0"/>
              <a:t>, </a:t>
            </a:r>
            <a:r>
              <a:rPr lang="pl-PL" dirty="0" err="1" smtClean="0"/>
              <a:t>Ideas</a:t>
            </a:r>
            <a:r>
              <a:rPr lang="pl-PL" dirty="0" smtClean="0"/>
              <a:t>, </a:t>
            </a:r>
            <a:r>
              <a:rPr lang="pl-PL" dirty="0" err="1" smtClean="0"/>
              <a:t>People</a:t>
            </a:r>
            <a:r>
              <a:rPr lang="pl-PL" dirty="0" smtClean="0"/>
              <a:t>, </a:t>
            </a:r>
            <a:r>
              <a:rPr lang="pl-PL" dirty="0" err="1" smtClean="0"/>
              <a:t>Capacities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Wybranie interesującego priorytetu - </a:t>
            </a:r>
            <a:r>
              <a:rPr lang="pl-PL" dirty="0" err="1" smtClean="0"/>
              <a:t>Find</a:t>
            </a:r>
            <a:r>
              <a:rPr lang="pl-PL" dirty="0" smtClean="0"/>
              <a:t> </a:t>
            </a:r>
            <a:r>
              <a:rPr lang="pl-PL" dirty="0" err="1" smtClean="0"/>
              <a:t>calls</a:t>
            </a:r>
            <a:r>
              <a:rPr lang="pl-PL" dirty="0" smtClean="0"/>
              <a:t> for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activity</a:t>
            </a:r>
            <a:r>
              <a:rPr lang="pl-PL" dirty="0" smtClean="0"/>
              <a:t> „ </a:t>
            </a:r>
            <a:r>
              <a:rPr lang="pl-PL" dirty="0" err="1" smtClean="0"/>
              <a:t>Cooperation-Call</a:t>
            </a:r>
            <a:r>
              <a:rPr lang="pl-PL" dirty="0" smtClean="0"/>
              <a:t> for </a:t>
            </a:r>
            <a:r>
              <a:rPr lang="pl-PL" dirty="0" err="1" smtClean="0"/>
              <a:t>proposals</a:t>
            </a:r>
            <a:r>
              <a:rPr lang="pl-PL" dirty="0" smtClean="0"/>
              <a:t>”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Etapy przygotowania wniosku do 7 PR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Pakiet informacyjny</a:t>
            </a:r>
          </a:p>
          <a:p>
            <a:pPr>
              <a:buNone/>
            </a:pPr>
            <a:r>
              <a:rPr lang="pl-PL" dirty="0" smtClean="0"/>
              <a:t>1.</a:t>
            </a:r>
            <a:r>
              <a:rPr lang="pl-PL" b="1" dirty="0" smtClean="0"/>
              <a:t>’Work </a:t>
            </a:r>
            <a:r>
              <a:rPr lang="pl-PL" b="1" dirty="0" err="1" smtClean="0"/>
              <a:t>programme</a:t>
            </a:r>
            <a:r>
              <a:rPr lang="pl-PL" b="1" dirty="0" smtClean="0"/>
              <a:t>’- programy pracy</a:t>
            </a:r>
          </a:p>
          <a:p>
            <a:pPr>
              <a:buNone/>
            </a:pPr>
            <a:r>
              <a:rPr lang="pl-PL" dirty="0" smtClean="0"/>
              <a:t>     Oficjalny dokument KE opracowany dla każdego z tematów i akcji 7. PR na każdy kolejny rok ich realizacji. Konkretyzuje on obszary badawcze oraz zawiera informacje o obowiązujących systemach finansowania, kryteriach oceny i budżetu dla wszystkich konkursów przewidzianych w danym roku.</a:t>
            </a:r>
          </a:p>
          <a:p>
            <a:pPr>
              <a:buNone/>
            </a:pPr>
            <a:r>
              <a:rPr lang="pl-PL" dirty="0" smtClean="0"/>
              <a:t>2</a:t>
            </a:r>
            <a:r>
              <a:rPr lang="pl-PL" b="1" dirty="0" smtClean="0"/>
              <a:t>.’ </a:t>
            </a:r>
            <a:r>
              <a:rPr lang="pl-PL" b="1" dirty="0" err="1" smtClean="0"/>
              <a:t>Call</a:t>
            </a:r>
            <a:r>
              <a:rPr lang="pl-PL" b="1" dirty="0" smtClean="0"/>
              <a:t> </a:t>
            </a:r>
            <a:r>
              <a:rPr lang="pl-PL" b="1" dirty="0" err="1" smtClean="0"/>
              <a:t>fiche</a:t>
            </a:r>
            <a:r>
              <a:rPr lang="pl-PL" b="1" dirty="0" smtClean="0"/>
              <a:t>’- zaproszenie do składania wniosków</a:t>
            </a:r>
          </a:p>
          <a:p>
            <a:pPr>
              <a:buNone/>
            </a:pPr>
            <a:r>
              <a:rPr lang="pl-PL" dirty="0" smtClean="0"/>
              <a:t>     Doprecyzowuje wiele szczegółów dotyczących pojedynczych konkursów, których ogólne ramy zostały zapisane w programie pracy</a:t>
            </a:r>
          </a:p>
          <a:p>
            <a:pPr>
              <a:buNone/>
            </a:pPr>
            <a:r>
              <a:rPr lang="pl-PL" dirty="0" smtClean="0"/>
              <a:t>3.</a:t>
            </a:r>
            <a:r>
              <a:rPr lang="pl-PL" b="1" dirty="0" smtClean="0"/>
              <a:t>’Guide for </a:t>
            </a:r>
            <a:r>
              <a:rPr lang="pl-PL" b="1" dirty="0" err="1" smtClean="0"/>
              <a:t>Applicants</a:t>
            </a:r>
            <a:r>
              <a:rPr lang="pl-PL" b="1" dirty="0" smtClean="0"/>
              <a:t>’- przewodniki dla wnioskodawców</a:t>
            </a:r>
          </a:p>
          <a:p>
            <a:pPr>
              <a:buNone/>
            </a:pPr>
            <a:r>
              <a:rPr lang="pl-PL" dirty="0" smtClean="0"/>
              <a:t>	Dokument zawierający informacje potrzebne do przygotowania wniosku, np. procedury przygotowania i wysyłania projektu do KE, kryteria oceny, formularze aplikacyjne</a:t>
            </a:r>
            <a:r>
              <a:rPr lang="pl-PL" u="sng" dirty="0" smtClean="0"/>
              <a:t>. Osobne przewodniki są przygotowane dla każdego systemu finansowania i każdego zaproszenia do składania wniosku</a:t>
            </a:r>
            <a:endParaRPr lang="pl-PL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Etapy przygotowania wniosku do 7. PR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04864"/>
            <a:ext cx="8085584" cy="3877891"/>
          </a:xfrm>
        </p:spPr>
        <p:txBody>
          <a:bodyPr/>
          <a:lstStyle/>
          <a:p>
            <a:r>
              <a:rPr lang="pl-PL" dirty="0" smtClean="0"/>
              <a:t>2007-2013</a:t>
            </a:r>
          </a:p>
          <a:p>
            <a:r>
              <a:rPr lang="pl-PL" dirty="0" smtClean="0"/>
              <a:t>Budżet-50,5 mld Euro</a:t>
            </a:r>
          </a:p>
          <a:p>
            <a:r>
              <a:rPr lang="pl-PL" dirty="0" smtClean="0"/>
              <a:t>10 lipca 2012-kolejna tura ogłoszonych konkursów(w większości ostatnie)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7 Program Ramowy</a:t>
            </a:r>
            <a:endParaRPr lang="pl-PL" dirty="0"/>
          </a:p>
        </p:txBody>
      </p:sp>
      <p:pic>
        <p:nvPicPr>
          <p:cNvPr id="5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980728"/>
            <a:ext cx="1858888" cy="1576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4 bloki: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Współpraca ( </a:t>
            </a:r>
            <a:r>
              <a:rPr lang="pl-PL" dirty="0" err="1" smtClean="0"/>
              <a:t>Cooperation</a:t>
            </a:r>
            <a:r>
              <a:rPr lang="pl-PL" dirty="0" smtClean="0"/>
              <a:t>)-32.413 mln EUR</a:t>
            </a:r>
          </a:p>
          <a:p>
            <a:r>
              <a:rPr lang="pl-PL" dirty="0" smtClean="0"/>
              <a:t>Pomysły(</a:t>
            </a:r>
            <a:r>
              <a:rPr lang="pl-PL" dirty="0" err="1" smtClean="0"/>
              <a:t>Ideas</a:t>
            </a:r>
            <a:r>
              <a:rPr lang="pl-PL" dirty="0" smtClean="0"/>
              <a:t>)                     -7. 510 mln EUR</a:t>
            </a:r>
          </a:p>
          <a:p>
            <a:r>
              <a:rPr lang="pl-PL" dirty="0" smtClean="0"/>
              <a:t>Ludzie(</a:t>
            </a:r>
            <a:r>
              <a:rPr lang="pl-PL" dirty="0" err="1" smtClean="0"/>
              <a:t>People</a:t>
            </a:r>
            <a:r>
              <a:rPr lang="pl-PL" dirty="0" smtClean="0"/>
              <a:t>)                     -4.750 mln EUR</a:t>
            </a:r>
          </a:p>
          <a:p>
            <a:r>
              <a:rPr lang="pl-PL" dirty="0" smtClean="0"/>
              <a:t>Możliwości(</a:t>
            </a:r>
            <a:r>
              <a:rPr lang="pl-PL" dirty="0" err="1" smtClean="0"/>
              <a:t>Capacities</a:t>
            </a:r>
            <a:r>
              <a:rPr lang="pl-PL" dirty="0" smtClean="0"/>
              <a:t>)      -4.097 mln EUR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7 </a:t>
            </a:r>
            <a:r>
              <a:rPr lang="pl-PL" dirty="0"/>
              <a:t>P</a:t>
            </a:r>
            <a:r>
              <a:rPr lang="pl-PL" dirty="0" smtClean="0"/>
              <a:t>rogram Ramowy- struktura</a:t>
            </a:r>
            <a:endParaRPr lang="pl-PL" dirty="0"/>
          </a:p>
        </p:txBody>
      </p:sp>
      <p:pic>
        <p:nvPicPr>
          <p:cNvPr id="4" name="Picture 12" descr="http://t1.gstatic.com/images?q=tbn:ANd9GcRkrhv36M_5BJxMjEDrJquyZ6T9zNjZOBv8-gvvUzrr4zJ2Ou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8477" y="1268760"/>
            <a:ext cx="2085523" cy="1768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13732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Konkurs  ogłoszony przez Ministerstwo Nauki i Szkolnictwa Wyższego</a:t>
            </a:r>
          </a:p>
          <a:p>
            <a:r>
              <a:rPr lang="pl-PL" dirty="0" smtClean="0"/>
              <a:t>Finanse są przyznawane na prace związane z przygotowaniem wniosku projektowego w odpowiedzi na konkurs w ramach 7. PR,  Euratom oraz Funduszu Węgla i Stali</a:t>
            </a:r>
          </a:p>
          <a:p>
            <a:r>
              <a:rPr lang="pl-PL" dirty="0" smtClean="0"/>
              <a:t>Pokrycie kosztów przygotowania projektów do 50 000 EUR</a:t>
            </a:r>
          </a:p>
          <a:p>
            <a:r>
              <a:rPr lang="pl-PL" dirty="0" smtClean="0"/>
              <a:t>Termin nadsyłania wniosku do 15 listopada</a:t>
            </a:r>
          </a:p>
          <a:p>
            <a:r>
              <a:rPr lang="pl-PL" dirty="0" smtClean="0"/>
              <a:t>O finansowanie w ramach konkursu może się ubiegać wyłącznie jednostka naukowa , niebędąca przedsiębiorcą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Granty na Granty- wsparcie polskich koordynatorów w programach badawczych  UE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2400" dirty="0" smtClean="0"/>
              <a:t>Wsparcie dla szerokiego zakresu działań badawczych prowadzonych w ramach  współpracy międzynarodowej zarówno w UE jak i wykraczające poza nią</a:t>
            </a:r>
          </a:p>
          <a:p>
            <a:r>
              <a:rPr lang="pl-PL" sz="2400" dirty="0" smtClean="0"/>
              <a:t>Priorytety: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zdrowie;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żywność, rolnictwo i biotechnologia;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technologie informacyjne i komunikacyjne (TIK</a:t>
            </a:r>
            <a:r>
              <a:rPr lang="pl-PL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err="1" smtClean="0"/>
              <a:t>nanonauki</a:t>
            </a:r>
            <a:r>
              <a:rPr lang="pl-PL" sz="2400" dirty="0" smtClean="0"/>
              <a:t>,  </a:t>
            </a:r>
            <a:r>
              <a:rPr lang="pl-PL" sz="2400" dirty="0" err="1" smtClean="0"/>
              <a:t>nanotechnologie</a:t>
            </a:r>
            <a:r>
              <a:rPr lang="pl-PL" sz="2400" dirty="0" smtClean="0"/>
              <a:t>, inżynieria materiałowa i technologie nowych produktów;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energia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środowisko(włącznie ze zmianami klimatycznymi)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Transport (wraz z aeronautyką)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nauki społeczno-ekonomiczne i humanistyczne;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przestrzeń kosmiczna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badania w zakresie bezpieczeństwa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7 Program  Ramowy-Współpraca(</a:t>
            </a:r>
            <a:r>
              <a:rPr lang="pl-PL" dirty="0" err="1" smtClean="0"/>
              <a:t>Cooperation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4065315"/>
          </a:xfrm>
        </p:spPr>
        <p:txBody>
          <a:bodyPr>
            <a:normAutofit fontScale="92500"/>
          </a:bodyPr>
          <a:lstStyle/>
          <a:p>
            <a:r>
              <a:rPr lang="pl-PL" sz="2400" dirty="0" smtClean="0"/>
              <a:t>Program wspiera najbardziej twórcze i nowatorskie pomysły we wszystkich dziedzinach wiedzy.</a:t>
            </a:r>
          </a:p>
          <a:p>
            <a:r>
              <a:rPr lang="pl-PL" sz="2400" dirty="0" smtClean="0"/>
              <a:t>Finansowane są badania poznawcze, pionierskie(</a:t>
            </a:r>
            <a:r>
              <a:rPr lang="pl-PL" sz="2400" dirty="0" err="1" smtClean="0"/>
              <a:t>frontier</a:t>
            </a:r>
            <a:r>
              <a:rPr lang="pl-PL" sz="2400" dirty="0" smtClean="0"/>
              <a:t> </a:t>
            </a:r>
            <a:r>
              <a:rPr lang="pl-PL" sz="2400" dirty="0" err="1" smtClean="0"/>
              <a:t>research</a:t>
            </a:r>
            <a:r>
              <a:rPr lang="pl-PL" sz="2400" dirty="0" smtClean="0"/>
              <a:t>), na granicy wiedzy, o wysokim ryzyku naukowym.</a:t>
            </a:r>
          </a:p>
          <a:p>
            <a:r>
              <a:rPr lang="pl-PL" sz="2400" b="1" dirty="0" smtClean="0"/>
              <a:t>Projekty najlepiej interdyscyplinarne</a:t>
            </a:r>
            <a:r>
              <a:rPr lang="pl-PL" sz="2400" dirty="0" smtClean="0"/>
              <a:t>, powinny prowadzić do  fundamentalnych odkryć, przełomowych wyników, a mogą obejmować badania zarówno podstawowe, jak i stosowane</a:t>
            </a:r>
          </a:p>
          <a:p>
            <a:pPr>
              <a:buNone/>
            </a:pPr>
            <a:r>
              <a:rPr lang="pl-PL" sz="2400" dirty="0" smtClean="0"/>
              <a:t>    Osobne projekty przeznaczone są dla naukowców początkujących i doświadczonych.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7 Program  Ramowy- Pomysły-(</a:t>
            </a:r>
            <a:r>
              <a:rPr lang="pl-PL" dirty="0" err="1" smtClean="0"/>
              <a:t>Ideas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653</TotalTime>
  <Words>1330</Words>
  <Application>Microsoft Office PowerPoint</Application>
  <PresentationFormat>Pokaz na ekranie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Hol</vt:lpstr>
      <vt:lpstr>7 PROGRAM RAMOWY</vt:lpstr>
      <vt:lpstr>Programy Ramowe</vt:lpstr>
      <vt:lpstr>Etapy przygotowania wniosku do 7 PR</vt:lpstr>
      <vt:lpstr>Etapy przygotowania wniosku do 7. PR</vt:lpstr>
      <vt:lpstr>7 Program Ramowy</vt:lpstr>
      <vt:lpstr>7 Program Ramowy- struktura</vt:lpstr>
      <vt:lpstr>Granty na Granty- wsparcie polskich koordynatorów w programach badawczych  UE</vt:lpstr>
      <vt:lpstr>7 Program  Ramowy-Współpraca(Cooperation)</vt:lpstr>
      <vt:lpstr>7 Program  Ramowy- Pomysły-(Ideas)</vt:lpstr>
      <vt:lpstr>7 Program Ramowy-Ludzie (People)</vt:lpstr>
      <vt:lpstr>7 Program Ramowy-Możliwości(Capacities)</vt:lpstr>
      <vt:lpstr>Etapy realizacji projektu</vt:lpstr>
      <vt:lpstr>Zasady finansowania projektów</vt:lpstr>
      <vt:lpstr>Działania finansowane w 7.PR</vt:lpstr>
      <vt:lpstr>Maksymalne finansowanie przez KE</vt:lpstr>
      <vt:lpstr>Koszty  projektu</vt:lpstr>
      <vt:lpstr>Koszty bezpośrednie i pośrednie w projektach</vt:lpstr>
      <vt:lpstr>Koszty pośrednie</vt:lpstr>
      <vt:lpstr>7 program ramowy-Źródła informacji</vt:lpstr>
      <vt:lpstr>CIP- Competitiveness and Innovation Framework Programme Program Ramowy na rzecz konkurencyjności i Innowacji 2007-2013</vt:lpstr>
      <vt:lpstr>CIP promuje udział małych i średnich przedsiębiorstw w 7 PR</vt:lpstr>
      <vt:lpstr>Trzy programy szczegółowe CIP W okresie 2007-2013 na realizację zadań przewidziano budżet w wysokości 3,621 mld EUR</vt:lpstr>
      <vt:lpstr>Slajd 23</vt:lpstr>
      <vt:lpstr>Program Leonardo da Vinci</vt:lpstr>
      <vt:lpstr>Typy działań w projektach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PROGRAM RAMOWY</dc:title>
  <dc:creator>miroslawa.janik</dc:creator>
  <cp:lastModifiedBy>korona</cp:lastModifiedBy>
  <cp:revision>59</cp:revision>
  <dcterms:created xsi:type="dcterms:W3CDTF">2012-09-06T06:16:29Z</dcterms:created>
  <dcterms:modified xsi:type="dcterms:W3CDTF">2012-09-11T13:26:20Z</dcterms:modified>
</cp:coreProperties>
</file>