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3" r:id="rId5"/>
    <p:sldId id="262" r:id="rId6"/>
    <p:sldId id="260" r:id="rId7"/>
    <p:sldId id="261" r:id="rId8"/>
    <p:sldId id="269" r:id="rId9"/>
    <p:sldId id="267" r:id="rId10"/>
    <p:sldId id="257" r:id="rId11"/>
    <p:sldId id="268" r:id="rId12"/>
    <p:sldId id="259" r:id="rId13"/>
    <p:sldId id="258" r:id="rId14"/>
    <p:sldId id="264" r:id="rId15"/>
    <p:sldId id="272" r:id="rId16"/>
    <p:sldId id="273" r:id="rId17"/>
    <p:sldId id="270" r:id="rId18"/>
  </p:sldIdLst>
  <p:sldSz cx="9144000" cy="6858000" type="screen4x3"/>
  <p:notesSz cx="6858000" cy="9144000"/>
  <p:custDataLst>
    <p:tags r:id="rId19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1CF52-F4F4-47E7-B0B4-CB503DF482CD}" type="doc">
      <dgm:prSet loTypeId="urn:microsoft.com/office/officeart/2005/8/layout/radial5" loCatId="cycle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66F15FFA-66E3-4C0A-A09B-708C5F061D40}">
      <dgm:prSet phldrT="[Tekst]" custT="1"/>
      <dgm:spPr/>
      <dgm:t>
        <a:bodyPr/>
        <a:lstStyle/>
        <a:p>
          <a:r>
            <a:rPr lang="pl-PL" sz="1600" b="1" dirty="0" smtClean="0">
              <a:solidFill>
                <a:schemeClr val="bg1">
                  <a:lumMod val="50000"/>
                </a:schemeClr>
              </a:solidFill>
            </a:rPr>
            <a:t>Współpraca terytorialna </a:t>
          </a:r>
          <a:endParaRPr lang="pl-PL" sz="1600" b="1" dirty="0">
            <a:solidFill>
              <a:schemeClr val="bg1">
                <a:lumMod val="50000"/>
              </a:schemeClr>
            </a:solidFill>
          </a:endParaRPr>
        </a:p>
      </dgm:t>
    </dgm:pt>
    <dgm:pt modelId="{3708EDEC-099A-45B5-B91C-C9C06B2EE54A}" type="parTrans" cxnId="{6547A7EC-638B-4599-8FC6-C160F46B85A9}">
      <dgm:prSet/>
      <dgm:spPr/>
      <dgm:t>
        <a:bodyPr/>
        <a:lstStyle/>
        <a:p>
          <a:endParaRPr lang="pl-PL"/>
        </a:p>
      </dgm:t>
    </dgm:pt>
    <dgm:pt modelId="{0EC2C4D0-26F1-43F1-8A26-3E98BAD864C8}" type="sibTrans" cxnId="{6547A7EC-638B-4599-8FC6-C160F46B85A9}">
      <dgm:prSet/>
      <dgm:spPr/>
      <dgm:t>
        <a:bodyPr/>
        <a:lstStyle/>
        <a:p>
          <a:endParaRPr lang="pl-PL"/>
        </a:p>
      </dgm:t>
    </dgm:pt>
    <dgm:pt modelId="{A2BE6919-DD43-46F8-B1F7-2469C0FB6DC8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600" b="1" dirty="0" smtClean="0">
              <a:solidFill>
                <a:schemeClr val="accent6">
                  <a:lumMod val="75000"/>
                </a:schemeClr>
              </a:solidFill>
            </a:rPr>
            <a:t>Wspólne przygotowanie projektu</a:t>
          </a:r>
          <a:endParaRPr lang="pl-PL" sz="1600" dirty="0">
            <a:solidFill>
              <a:schemeClr val="accent6">
                <a:lumMod val="75000"/>
              </a:schemeClr>
            </a:solidFill>
          </a:endParaRPr>
        </a:p>
      </dgm:t>
    </dgm:pt>
    <dgm:pt modelId="{641206D9-D089-455D-AF49-7F15C4931BA6}" type="parTrans" cxnId="{96F6164C-00D4-4C47-AB28-1726559E6AC6}">
      <dgm:prSet/>
      <dgm:spPr/>
      <dgm:t>
        <a:bodyPr/>
        <a:lstStyle/>
        <a:p>
          <a:endParaRPr lang="pl-PL"/>
        </a:p>
      </dgm:t>
    </dgm:pt>
    <dgm:pt modelId="{5B2E17DE-9282-438D-A1D2-DB3228F06D87}" type="sibTrans" cxnId="{96F6164C-00D4-4C47-AB28-1726559E6AC6}">
      <dgm:prSet/>
      <dgm:spPr/>
      <dgm:t>
        <a:bodyPr/>
        <a:lstStyle/>
        <a:p>
          <a:endParaRPr lang="pl-PL"/>
        </a:p>
      </dgm:t>
    </dgm:pt>
    <dgm:pt modelId="{534AAF5E-2535-429B-B1AE-98639C7F7650}">
      <dgm:prSet phldrT="[Tekst]" custT="1"/>
      <dgm:spPr>
        <a:gradFill rotWithShape="0">
          <a:gsLst>
            <a:gs pos="0">
              <a:schemeClr val="bg1">
                <a:lumMod val="65000"/>
              </a:schemeClr>
            </a:gs>
            <a:gs pos="80000">
              <a:schemeClr val="bg1">
                <a:lumMod val="65000"/>
              </a:schemeClr>
            </a:gs>
            <a:gs pos="100000">
              <a:schemeClr val="bg1">
                <a:lumMod val="65000"/>
              </a:schemeClr>
            </a:gs>
          </a:gsLst>
        </a:gradFill>
      </dgm:spPr>
      <dgm:t>
        <a:bodyPr/>
        <a:lstStyle/>
        <a:p>
          <a:r>
            <a:rPr lang="pl-PL" sz="1600" b="1" dirty="0" smtClean="0">
              <a:solidFill>
                <a:schemeClr val="accent6">
                  <a:lumMod val="75000"/>
                </a:schemeClr>
              </a:solidFill>
            </a:rPr>
            <a:t>Wspólna realizacja projektu</a:t>
          </a:r>
          <a:endParaRPr lang="pl-PL" sz="1600" b="1" dirty="0">
            <a:solidFill>
              <a:schemeClr val="accent6">
                <a:lumMod val="75000"/>
              </a:schemeClr>
            </a:solidFill>
          </a:endParaRPr>
        </a:p>
      </dgm:t>
    </dgm:pt>
    <dgm:pt modelId="{C43FDC73-C281-4D8E-87EE-F327491FE504}" type="parTrans" cxnId="{9B6EADEA-1F82-4053-86D5-58F171D396CF}">
      <dgm:prSet/>
      <dgm:spPr/>
      <dgm:t>
        <a:bodyPr/>
        <a:lstStyle/>
        <a:p>
          <a:endParaRPr lang="pl-PL"/>
        </a:p>
      </dgm:t>
    </dgm:pt>
    <dgm:pt modelId="{08B134A4-AA30-4CCD-8324-6A2FC2309615}" type="sibTrans" cxnId="{9B6EADEA-1F82-4053-86D5-58F171D396CF}">
      <dgm:prSet/>
      <dgm:spPr/>
      <dgm:t>
        <a:bodyPr/>
        <a:lstStyle/>
        <a:p>
          <a:endParaRPr lang="pl-PL"/>
        </a:p>
      </dgm:t>
    </dgm:pt>
    <dgm:pt modelId="{B6060599-5002-4F9C-A8F8-3DABDD33FF89}">
      <dgm:prSet phldrT="[Teks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sz="1600" b="1" dirty="0" smtClean="0">
              <a:solidFill>
                <a:schemeClr val="accent6">
                  <a:lumMod val="75000"/>
                </a:schemeClr>
              </a:solidFill>
            </a:rPr>
            <a:t>Wspólny personel realizujący projekt </a:t>
          </a:r>
          <a:endParaRPr lang="pl-PL" sz="1600" dirty="0">
            <a:solidFill>
              <a:schemeClr val="accent6">
                <a:lumMod val="75000"/>
              </a:schemeClr>
            </a:solidFill>
          </a:endParaRPr>
        </a:p>
      </dgm:t>
    </dgm:pt>
    <dgm:pt modelId="{FC77AFB4-F40F-483B-B6B4-D354E73C0BF0}" type="parTrans" cxnId="{6D236B02-6A8E-46ED-B81A-BBF425BF3EC7}">
      <dgm:prSet/>
      <dgm:spPr/>
      <dgm:t>
        <a:bodyPr/>
        <a:lstStyle/>
        <a:p>
          <a:endParaRPr lang="pl-PL"/>
        </a:p>
      </dgm:t>
    </dgm:pt>
    <dgm:pt modelId="{D50AF3AC-D6CE-4E8D-85F6-38FFE8A20EDE}" type="sibTrans" cxnId="{6D236B02-6A8E-46ED-B81A-BBF425BF3EC7}">
      <dgm:prSet/>
      <dgm:spPr/>
      <dgm:t>
        <a:bodyPr/>
        <a:lstStyle/>
        <a:p>
          <a:endParaRPr lang="pl-PL"/>
        </a:p>
      </dgm:t>
    </dgm:pt>
    <dgm:pt modelId="{E340D4AE-23CA-48C0-A7A5-D9B9E2F7A714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b="1" dirty="0" smtClean="0">
              <a:solidFill>
                <a:schemeClr val="accent6">
                  <a:lumMod val="75000"/>
                </a:schemeClr>
              </a:solidFill>
            </a:rPr>
            <a:t>Wspólne finansowanie projektu</a:t>
          </a:r>
          <a:endParaRPr lang="pl-PL" b="1" dirty="0">
            <a:solidFill>
              <a:schemeClr val="accent6">
                <a:lumMod val="75000"/>
              </a:schemeClr>
            </a:solidFill>
          </a:endParaRPr>
        </a:p>
      </dgm:t>
    </dgm:pt>
    <dgm:pt modelId="{BD7DDC93-BF81-4B20-B474-19CE0DDF9320}" type="parTrans" cxnId="{2706F5C8-D496-4E53-B7BA-507A659C0F06}">
      <dgm:prSet/>
      <dgm:spPr/>
      <dgm:t>
        <a:bodyPr/>
        <a:lstStyle/>
        <a:p>
          <a:endParaRPr lang="pl-PL"/>
        </a:p>
      </dgm:t>
    </dgm:pt>
    <dgm:pt modelId="{948EA37F-60DE-406D-BA21-397FDFA65448}" type="sibTrans" cxnId="{2706F5C8-D496-4E53-B7BA-507A659C0F06}">
      <dgm:prSet/>
      <dgm:spPr/>
      <dgm:t>
        <a:bodyPr/>
        <a:lstStyle/>
        <a:p>
          <a:endParaRPr lang="pl-PL"/>
        </a:p>
      </dgm:t>
    </dgm:pt>
    <dgm:pt modelId="{57553451-B550-42F2-820E-509464200AA1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l-PL" b="1" dirty="0" smtClean="0">
              <a:solidFill>
                <a:schemeClr val="accent6">
                  <a:lumMod val="75000"/>
                </a:schemeClr>
              </a:solidFill>
            </a:rPr>
            <a:t>Wymiana doświadczeń i najlepszych praktyk</a:t>
          </a:r>
          <a:endParaRPr lang="pl-PL" b="1" dirty="0">
            <a:solidFill>
              <a:schemeClr val="accent6">
                <a:lumMod val="75000"/>
              </a:schemeClr>
            </a:solidFill>
          </a:endParaRPr>
        </a:p>
      </dgm:t>
    </dgm:pt>
    <dgm:pt modelId="{DDE44475-C743-42E1-B796-C2C10F7EAB4F}" type="parTrans" cxnId="{9AC522B0-8C1F-4805-8C1E-50E637179B47}">
      <dgm:prSet/>
      <dgm:spPr/>
      <dgm:t>
        <a:bodyPr/>
        <a:lstStyle/>
        <a:p>
          <a:endParaRPr lang="pl-PL"/>
        </a:p>
      </dgm:t>
    </dgm:pt>
    <dgm:pt modelId="{F17AF243-3405-48D4-B6D6-B095B227D4F9}" type="sibTrans" cxnId="{9AC522B0-8C1F-4805-8C1E-50E637179B47}">
      <dgm:prSet/>
      <dgm:spPr/>
      <dgm:t>
        <a:bodyPr/>
        <a:lstStyle/>
        <a:p>
          <a:endParaRPr lang="pl-PL"/>
        </a:p>
      </dgm:t>
    </dgm:pt>
    <dgm:pt modelId="{C82BD26B-ED1B-48DD-BFF8-1F9016DFAB1B}" type="pres">
      <dgm:prSet presAssocID="{3511CF52-F4F4-47E7-B0B4-CB503DF482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551A11E-39F1-40CC-9CE1-DA28A41DE2E5}" type="pres">
      <dgm:prSet presAssocID="{66F15FFA-66E3-4C0A-A09B-708C5F061D40}" presName="centerShape" presStyleLbl="node0" presStyleIdx="0" presStyleCnt="1" custScaleX="134177"/>
      <dgm:spPr/>
      <dgm:t>
        <a:bodyPr/>
        <a:lstStyle/>
        <a:p>
          <a:endParaRPr lang="pl-PL"/>
        </a:p>
      </dgm:t>
    </dgm:pt>
    <dgm:pt modelId="{924E1FFB-4DE3-48E6-8983-34DD15268B3E}" type="pres">
      <dgm:prSet presAssocID="{641206D9-D089-455D-AF49-7F15C4931BA6}" presName="parTrans" presStyleLbl="sibTrans2D1" presStyleIdx="0" presStyleCnt="5"/>
      <dgm:spPr/>
      <dgm:t>
        <a:bodyPr/>
        <a:lstStyle/>
        <a:p>
          <a:endParaRPr lang="pl-PL"/>
        </a:p>
      </dgm:t>
    </dgm:pt>
    <dgm:pt modelId="{C8868FAF-71D4-45D8-AFD9-C8F98FC3FA65}" type="pres">
      <dgm:prSet presAssocID="{641206D9-D089-455D-AF49-7F15C4931BA6}" presName="connectorText" presStyleLbl="sibTrans2D1" presStyleIdx="0" presStyleCnt="5"/>
      <dgm:spPr/>
      <dgm:t>
        <a:bodyPr/>
        <a:lstStyle/>
        <a:p>
          <a:endParaRPr lang="pl-PL"/>
        </a:p>
      </dgm:t>
    </dgm:pt>
    <dgm:pt modelId="{A05FE2BB-FBB5-4C72-ACF4-673CF8638CE6}" type="pres">
      <dgm:prSet presAssocID="{A2BE6919-DD43-46F8-B1F7-2469C0FB6DC8}" presName="node" presStyleLbl="node1" presStyleIdx="0" presStyleCnt="5" custScaleX="1721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2908DD-6FFD-4B6C-92EA-61A2F265AD0C}" type="pres">
      <dgm:prSet presAssocID="{C43FDC73-C281-4D8E-87EE-F327491FE504}" presName="parTrans" presStyleLbl="sibTrans2D1" presStyleIdx="1" presStyleCnt="5"/>
      <dgm:spPr/>
      <dgm:t>
        <a:bodyPr/>
        <a:lstStyle/>
        <a:p>
          <a:endParaRPr lang="pl-PL"/>
        </a:p>
      </dgm:t>
    </dgm:pt>
    <dgm:pt modelId="{1102709D-644A-4953-9DBC-A66CFE594544}" type="pres">
      <dgm:prSet presAssocID="{C43FDC73-C281-4D8E-87EE-F327491FE504}" presName="connectorText" presStyleLbl="sibTrans2D1" presStyleIdx="1" presStyleCnt="5"/>
      <dgm:spPr/>
      <dgm:t>
        <a:bodyPr/>
        <a:lstStyle/>
        <a:p>
          <a:endParaRPr lang="pl-PL"/>
        </a:p>
      </dgm:t>
    </dgm:pt>
    <dgm:pt modelId="{3B7F0EDF-3009-46EE-B67B-452F5802233A}" type="pres">
      <dgm:prSet presAssocID="{534AAF5E-2535-429B-B1AE-98639C7F7650}" presName="node" presStyleLbl="node1" presStyleIdx="1" presStyleCnt="5" custScaleX="168079" custRadScaleRad="160224" custRadScaleInc="-84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DF860A-AADB-4CE0-9D00-E39EB07554EA}" type="pres">
      <dgm:prSet presAssocID="{FC77AFB4-F40F-483B-B6B4-D354E73C0BF0}" presName="parTrans" presStyleLbl="sibTrans2D1" presStyleIdx="2" presStyleCnt="5"/>
      <dgm:spPr/>
      <dgm:t>
        <a:bodyPr/>
        <a:lstStyle/>
        <a:p>
          <a:endParaRPr lang="pl-PL"/>
        </a:p>
      </dgm:t>
    </dgm:pt>
    <dgm:pt modelId="{F73DD864-7855-402D-A194-4596AD223532}" type="pres">
      <dgm:prSet presAssocID="{FC77AFB4-F40F-483B-B6B4-D354E73C0BF0}" presName="connectorText" presStyleLbl="sibTrans2D1" presStyleIdx="2" presStyleCnt="5"/>
      <dgm:spPr/>
      <dgm:t>
        <a:bodyPr/>
        <a:lstStyle/>
        <a:p>
          <a:endParaRPr lang="pl-PL"/>
        </a:p>
      </dgm:t>
    </dgm:pt>
    <dgm:pt modelId="{5546FEE9-3C82-4B8F-B653-0AE3F2888BEF}" type="pres">
      <dgm:prSet presAssocID="{B6060599-5002-4F9C-A8F8-3DABDD33FF89}" presName="node" presStyleLbl="node1" presStyleIdx="2" presStyleCnt="5" custScaleX="175429" custRadScaleRad="128834" custRadScaleInc="-522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5D5A8-15A4-4A66-89C4-48DAFE6D7FDB}" type="pres">
      <dgm:prSet presAssocID="{BD7DDC93-BF81-4B20-B474-19CE0DDF9320}" presName="parTrans" presStyleLbl="sibTrans2D1" presStyleIdx="3" presStyleCnt="5"/>
      <dgm:spPr/>
      <dgm:t>
        <a:bodyPr/>
        <a:lstStyle/>
        <a:p>
          <a:endParaRPr lang="pl-PL"/>
        </a:p>
      </dgm:t>
    </dgm:pt>
    <dgm:pt modelId="{5BF0A047-438A-4319-ACE4-66F89D636905}" type="pres">
      <dgm:prSet presAssocID="{BD7DDC93-BF81-4B20-B474-19CE0DDF9320}" presName="connectorText" presStyleLbl="sibTrans2D1" presStyleIdx="3" presStyleCnt="5"/>
      <dgm:spPr/>
      <dgm:t>
        <a:bodyPr/>
        <a:lstStyle/>
        <a:p>
          <a:endParaRPr lang="pl-PL"/>
        </a:p>
      </dgm:t>
    </dgm:pt>
    <dgm:pt modelId="{20C8A2A5-AA9C-400B-99D0-A5DE45A2F3D3}" type="pres">
      <dgm:prSet presAssocID="{E340D4AE-23CA-48C0-A7A5-D9B9E2F7A714}" presName="node" presStyleLbl="node1" presStyleIdx="3" presStyleCnt="5" custScaleX="180006" custRadScaleRad="118423" custRadScaleInc="277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359499-ABDF-4840-A6FD-10BF8F722EAE}" type="pres">
      <dgm:prSet presAssocID="{DDE44475-C743-42E1-B796-C2C10F7EAB4F}" presName="parTrans" presStyleLbl="sibTrans2D1" presStyleIdx="4" presStyleCnt="5"/>
      <dgm:spPr/>
      <dgm:t>
        <a:bodyPr/>
        <a:lstStyle/>
        <a:p>
          <a:endParaRPr lang="pl-PL"/>
        </a:p>
      </dgm:t>
    </dgm:pt>
    <dgm:pt modelId="{09991DB1-F03D-4151-84DC-D885FE093C9F}" type="pres">
      <dgm:prSet presAssocID="{DDE44475-C743-42E1-B796-C2C10F7EAB4F}" presName="connectorText" presStyleLbl="sibTrans2D1" presStyleIdx="4" presStyleCnt="5"/>
      <dgm:spPr/>
      <dgm:t>
        <a:bodyPr/>
        <a:lstStyle/>
        <a:p>
          <a:endParaRPr lang="pl-PL"/>
        </a:p>
      </dgm:t>
    </dgm:pt>
    <dgm:pt modelId="{E1D787F0-4F82-4D82-980B-5A49702433EF}" type="pres">
      <dgm:prSet presAssocID="{57553451-B550-42F2-820E-509464200AA1}" presName="node" presStyleLbl="node1" presStyleIdx="4" presStyleCnt="5" custScaleX="184145" custScaleY="111258" custRadScaleRad="158336" custRadScaleInc="-697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6D9C18A-A721-4701-9EF8-7E6988EE4101}" type="presOf" srcId="{57553451-B550-42F2-820E-509464200AA1}" destId="{E1D787F0-4F82-4D82-980B-5A49702433EF}" srcOrd="0" destOrd="0" presId="urn:microsoft.com/office/officeart/2005/8/layout/radial5"/>
    <dgm:cxn modelId="{6D236B02-6A8E-46ED-B81A-BBF425BF3EC7}" srcId="{66F15FFA-66E3-4C0A-A09B-708C5F061D40}" destId="{B6060599-5002-4F9C-A8F8-3DABDD33FF89}" srcOrd="2" destOrd="0" parTransId="{FC77AFB4-F40F-483B-B6B4-D354E73C0BF0}" sibTransId="{D50AF3AC-D6CE-4E8D-85F6-38FFE8A20EDE}"/>
    <dgm:cxn modelId="{6547A7EC-638B-4599-8FC6-C160F46B85A9}" srcId="{3511CF52-F4F4-47E7-B0B4-CB503DF482CD}" destId="{66F15FFA-66E3-4C0A-A09B-708C5F061D40}" srcOrd="0" destOrd="0" parTransId="{3708EDEC-099A-45B5-B91C-C9C06B2EE54A}" sibTransId="{0EC2C4D0-26F1-43F1-8A26-3E98BAD864C8}"/>
    <dgm:cxn modelId="{663D27A4-70AF-46E5-B117-EA887F20BAEA}" type="presOf" srcId="{BD7DDC93-BF81-4B20-B474-19CE0DDF9320}" destId="{3865D5A8-15A4-4A66-89C4-48DAFE6D7FDB}" srcOrd="0" destOrd="0" presId="urn:microsoft.com/office/officeart/2005/8/layout/radial5"/>
    <dgm:cxn modelId="{9AC522B0-8C1F-4805-8C1E-50E637179B47}" srcId="{66F15FFA-66E3-4C0A-A09B-708C5F061D40}" destId="{57553451-B550-42F2-820E-509464200AA1}" srcOrd="4" destOrd="0" parTransId="{DDE44475-C743-42E1-B796-C2C10F7EAB4F}" sibTransId="{F17AF243-3405-48D4-B6D6-B095B227D4F9}"/>
    <dgm:cxn modelId="{D33FCFC1-7436-4017-A8B1-A8CED549FAAD}" type="presOf" srcId="{C43FDC73-C281-4D8E-87EE-F327491FE504}" destId="{1102709D-644A-4953-9DBC-A66CFE594544}" srcOrd="1" destOrd="0" presId="urn:microsoft.com/office/officeart/2005/8/layout/radial5"/>
    <dgm:cxn modelId="{BC8F2FBD-9057-4D3F-BDA1-BD72AD168149}" type="presOf" srcId="{E340D4AE-23CA-48C0-A7A5-D9B9E2F7A714}" destId="{20C8A2A5-AA9C-400B-99D0-A5DE45A2F3D3}" srcOrd="0" destOrd="0" presId="urn:microsoft.com/office/officeart/2005/8/layout/radial5"/>
    <dgm:cxn modelId="{87CE2D57-FCAE-4752-B6D1-079178AAB4F2}" type="presOf" srcId="{641206D9-D089-455D-AF49-7F15C4931BA6}" destId="{C8868FAF-71D4-45D8-AFD9-C8F98FC3FA65}" srcOrd="1" destOrd="0" presId="urn:microsoft.com/office/officeart/2005/8/layout/radial5"/>
    <dgm:cxn modelId="{D14374A4-452E-4452-ABD6-DAB52155CAEF}" type="presOf" srcId="{B6060599-5002-4F9C-A8F8-3DABDD33FF89}" destId="{5546FEE9-3C82-4B8F-B653-0AE3F2888BEF}" srcOrd="0" destOrd="0" presId="urn:microsoft.com/office/officeart/2005/8/layout/radial5"/>
    <dgm:cxn modelId="{71C4E5B2-E595-4D53-9C18-567FB41BA210}" type="presOf" srcId="{DDE44475-C743-42E1-B796-C2C10F7EAB4F}" destId="{09991DB1-F03D-4151-84DC-D885FE093C9F}" srcOrd="1" destOrd="0" presId="urn:microsoft.com/office/officeart/2005/8/layout/radial5"/>
    <dgm:cxn modelId="{1B05DD1F-B89E-45D5-8650-038E4DBDA897}" type="presOf" srcId="{FC77AFB4-F40F-483B-B6B4-D354E73C0BF0}" destId="{0DDF860A-AADB-4CE0-9D00-E39EB07554EA}" srcOrd="0" destOrd="0" presId="urn:microsoft.com/office/officeart/2005/8/layout/radial5"/>
    <dgm:cxn modelId="{B525FEBC-A5D1-4514-A3ED-6769AC9731DA}" type="presOf" srcId="{641206D9-D089-455D-AF49-7F15C4931BA6}" destId="{924E1FFB-4DE3-48E6-8983-34DD15268B3E}" srcOrd="0" destOrd="0" presId="urn:microsoft.com/office/officeart/2005/8/layout/radial5"/>
    <dgm:cxn modelId="{A12002FA-BD6A-4D6E-AB72-B8E67CC21219}" type="presOf" srcId="{DDE44475-C743-42E1-B796-C2C10F7EAB4F}" destId="{08359499-ABDF-4840-A6FD-10BF8F722EAE}" srcOrd="0" destOrd="0" presId="urn:microsoft.com/office/officeart/2005/8/layout/radial5"/>
    <dgm:cxn modelId="{2706F5C8-D496-4E53-B7BA-507A659C0F06}" srcId="{66F15FFA-66E3-4C0A-A09B-708C5F061D40}" destId="{E340D4AE-23CA-48C0-A7A5-D9B9E2F7A714}" srcOrd="3" destOrd="0" parTransId="{BD7DDC93-BF81-4B20-B474-19CE0DDF9320}" sibTransId="{948EA37F-60DE-406D-BA21-397FDFA65448}"/>
    <dgm:cxn modelId="{6F67D8B0-8E33-4108-8156-03699E9F2B96}" type="presOf" srcId="{BD7DDC93-BF81-4B20-B474-19CE0DDF9320}" destId="{5BF0A047-438A-4319-ACE4-66F89D636905}" srcOrd="1" destOrd="0" presId="urn:microsoft.com/office/officeart/2005/8/layout/radial5"/>
    <dgm:cxn modelId="{CE28530F-1B6F-4E71-A7D5-0FD18C93B264}" type="presOf" srcId="{C43FDC73-C281-4D8E-87EE-F327491FE504}" destId="{9E2908DD-6FFD-4B6C-92EA-61A2F265AD0C}" srcOrd="0" destOrd="0" presId="urn:microsoft.com/office/officeart/2005/8/layout/radial5"/>
    <dgm:cxn modelId="{2AC65073-9942-4268-B08E-63ED53AB4447}" type="presOf" srcId="{3511CF52-F4F4-47E7-B0B4-CB503DF482CD}" destId="{C82BD26B-ED1B-48DD-BFF8-1F9016DFAB1B}" srcOrd="0" destOrd="0" presId="urn:microsoft.com/office/officeart/2005/8/layout/radial5"/>
    <dgm:cxn modelId="{F221FCAE-41FD-431C-B5E5-669AA22A9606}" type="presOf" srcId="{FC77AFB4-F40F-483B-B6B4-D354E73C0BF0}" destId="{F73DD864-7855-402D-A194-4596AD223532}" srcOrd="1" destOrd="0" presId="urn:microsoft.com/office/officeart/2005/8/layout/radial5"/>
    <dgm:cxn modelId="{9B6EADEA-1F82-4053-86D5-58F171D396CF}" srcId="{66F15FFA-66E3-4C0A-A09B-708C5F061D40}" destId="{534AAF5E-2535-429B-B1AE-98639C7F7650}" srcOrd="1" destOrd="0" parTransId="{C43FDC73-C281-4D8E-87EE-F327491FE504}" sibTransId="{08B134A4-AA30-4CCD-8324-6A2FC2309615}"/>
    <dgm:cxn modelId="{96F6164C-00D4-4C47-AB28-1726559E6AC6}" srcId="{66F15FFA-66E3-4C0A-A09B-708C5F061D40}" destId="{A2BE6919-DD43-46F8-B1F7-2469C0FB6DC8}" srcOrd="0" destOrd="0" parTransId="{641206D9-D089-455D-AF49-7F15C4931BA6}" sibTransId="{5B2E17DE-9282-438D-A1D2-DB3228F06D87}"/>
    <dgm:cxn modelId="{F6B3BCB3-20E5-44F2-8CA1-D3C4409F3F82}" type="presOf" srcId="{66F15FFA-66E3-4C0A-A09B-708C5F061D40}" destId="{7551A11E-39F1-40CC-9CE1-DA28A41DE2E5}" srcOrd="0" destOrd="0" presId="urn:microsoft.com/office/officeart/2005/8/layout/radial5"/>
    <dgm:cxn modelId="{82CA86ED-0B62-4AD2-9CCD-06AE940B0485}" type="presOf" srcId="{A2BE6919-DD43-46F8-B1F7-2469C0FB6DC8}" destId="{A05FE2BB-FBB5-4C72-ACF4-673CF8638CE6}" srcOrd="0" destOrd="0" presId="urn:microsoft.com/office/officeart/2005/8/layout/radial5"/>
    <dgm:cxn modelId="{418E50C2-C8BD-4866-B331-ABBD8F104474}" type="presOf" srcId="{534AAF5E-2535-429B-B1AE-98639C7F7650}" destId="{3B7F0EDF-3009-46EE-B67B-452F5802233A}" srcOrd="0" destOrd="0" presId="urn:microsoft.com/office/officeart/2005/8/layout/radial5"/>
    <dgm:cxn modelId="{80853DB8-4F3A-4830-886B-18358F2A86C9}" type="presParOf" srcId="{C82BD26B-ED1B-48DD-BFF8-1F9016DFAB1B}" destId="{7551A11E-39F1-40CC-9CE1-DA28A41DE2E5}" srcOrd="0" destOrd="0" presId="urn:microsoft.com/office/officeart/2005/8/layout/radial5"/>
    <dgm:cxn modelId="{E2A6254F-2416-4313-BE73-63CD27B02126}" type="presParOf" srcId="{C82BD26B-ED1B-48DD-BFF8-1F9016DFAB1B}" destId="{924E1FFB-4DE3-48E6-8983-34DD15268B3E}" srcOrd="1" destOrd="0" presId="urn:microsoft.com/office/officeart/2005/8/layout/radial5"/>
    <dgm:cxn modelId="{3447B38A-18FC-4419-A556-7AA4CF3CAA5D}" type="presParOf" srcId="{924E1FFB-4DE3-48E6-8983-34DD15268B3E}" destId="{C8868FAF-71D4-45D8-AFD9-C8F98FC3FA65}" srcOrd="0" destOrd="0" presId="urn:microsoft.com/office/officeart/2005/8/layout/radial5"/>
    <dgm:cxn modelId="{1640EDD2-0303-4597-B5E6-6F48C4747F46}" type="presParOf" srcId="{C82BD26B-ED1B-48DD-BFF8-1F9016DFAB1B}" destId="{A05FE2BB-FBB5-4C72-ACF4-673CF8638CE6}" srcOrd="2" destOrd="0" presId="urn:microsoft.com/office/officeart/2005/8/layout/radial5"/>
    <dgm:cxn modelId="{0D115551-9C9B-4186-9AC5-4FE04B1D54DF}" type="presParOf" srcId="{C82BD26B-ED1B-48DD-BFF8-1F9016DFAB1B}" destId="{9E2908DD-6FFD-4B6C-92EA-61A2F265AD0C}" srcOrd="3" destOrd="0" presId="urn:microsoft.com/office/officeart/2005/8/layout/radial5"/>
    <dgm:cxn modelId="{82DDA681-EDF3-4414-8F15-04C9586BA22E}" type="presParOf" srcId="{9E2908DD-6FFD-4B6C-92EA-61A2F265AD0C}" destId="{1102709D-644A-4953-9DBC-A66CFE594544}" srcOrd="0" destOrd="0" presId="urn:microsoft.com/office/officeart/2005/8/layout/radial5"/>
    <dgm:cxn modelId="{E867A420-4DA4-4E63-A91B-97B395C0C95D}" type="presParOf" srcId="{C82BD26B-ED1B-48DD-BFF8-1F9016DFAB1B}" destId="{3B7F0EDF-3009-46EE-B67B-452F5802233A}" srcOrd="4" destOrd="0" presId="urn:microsoft.com/office/officeart/2005/8/layout/radial5"/>
    <dgm:cxn modelId="{73B2C3CC-D062-4DB8-90BF-FFC1318C7319}" type="presParOf" srcId="{C82BD26B-ED1B-48DD-BFF8-1F9016DFAB1B}" destId="{0DDF860A-AADB-4CE0-9D00-E39EB07554EA}" srcOrd="5" destOrd="0" presId="urn:microsoft.com/office/officeart/2005/8/layout/radial5"/>
    <dgm:cxn modelId="{ED116511-5987-450C-8584-8A81ABE8151F}" type="presParOf" srcId="{0DDF860A-AADB-4CE0-9D00-E39EB07554EA}" destId="{F73DD864-7855-402D-A194-4596AD223532}" srcOrd="0" destOrd="0" presId="urn:microsoft.com/office/officeart/2005/8/layout/radial5"/>
    <dgm:cxn modelId="{943579D9-3292-4257-998A-E95379EC4E2D}" type="presParOf" srcId="{C82BD26B-ED1B-48DD-BFF8-1F9016DFAB1B}" destId="{5546FEE9-3C82-4B8F-B653-0AE3F2888BEF}" srcOrd="6" destOrd="0" presId="urn:microsoft.com/office/officeart/2005/8/layout/radial5"/>
    <dgm:cxn modelId="{A633856C-8E30-4D29-A1DC-84EDAF438BA4}" type="presParOf" srcId="{C82BD26B-ED1B-48DD-BFF8-1F9016DFAB1B}" destId="{3865D5A8-15A4-4A66-89C4-48DAFE6D7FDB}" srcOrd="7" destOrd="0" presId="urn:microsoft.com/office/officeart/2005/8/layout/radial5"/>
    <dgm:cxn modelId="{C1EED181-8B91-4CD1-993A-D1A29691AF7D}" type="presParOf" srcId="{3865D5A8-15A4-4A66-89C4-48DAFE6D7FDB}" destId="{5BF0A047-438A-4319-ACE4-66F89D636905}" srcOrd="0" destOrd="0" presId="urn:microsoft.com/office/officeart/2005/8/layout/radial5"/>
    <dgm:cxn modelId="{7872853E-DA53-4318-9B7A-D9A44C1B7C89}" type="presParOf" srcId="{C82BD26B-ED1B-48DD-BFF8-1F9016DFAB1B}" destId="{20C8A2A5-AA9C-400B-99D0-A5DE45A2F3D3}" srcOrd="8" destOrd="0" presId="urn:microsoft.com/office/officeart/2005/8/layout/radial5"/>
    <dgm:cxn modelId="{86200DB7-9BC4-4261-AFCF-604D7CCAB827}" type="presParOf" srcId="{C82BD26B-ED1B-48DD-BFF8-1F9016DFAB1B}" destId="{08359499-ABDF-4840-A6FD-10BF8F722EAE}" srcOrd="9" destOrd="0" presId="urn:microsoft.com/office/officeart/2005/8/layout/radial5"/>
    <dgm:cxn modelId="{901A31AD-60B4-4048-A9A1-9ED3E13950DA}" type="presParOf" srcId="{08359499-ABDF-4840-A6FD-10BF8F722EAE}" destId="{09991DB1-F03D-4151-84DC-D885FE093C9F}" srcOrd="0" destOrd="0" presId="urn:microsoft.com/office/officeart/2005/8/layout/radial5"/>
    <dgm:cxn modelId="{F6AE99AB-6874-40BD-8888-C282F9908979}" type="presParOf" srcId="{C82BD26B-ED1B-48DD-BFF8-1F9016DFAB1B}" destId="{E1D787F0-4F82-4D82-980B-5A49702433EF}" srcOrd="10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51A11E-39F1-40CC-9CE1-DA28A41DE2E5}">
      <dsp:nvSpPr>
        <dsp:cNvPr id="0" name=""/>
        <dsp:cNvSpPr/>
      </dsp:nvSpPr>
      <dsp:spPr>
        <a:xfrm>
          <a:off x="3765197" y="1794529"/>
          <a:ext cx="1716362" cy="127917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>
                  <a:lumMod val="50000"/>
                </a:schemeClr>
              </a:solidFill>
            </a:rPr>
            <a:t>Współpraca terytorialna </a:t>
          </a:r>
          <a:endParaRPr lang="pl-PL" sz="1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765197" y="1794529"/>
        <a:ext cx="1716362" cy="1279177"/>
      </dsp:txXfrm>
    </dsp:sp>
    <dsp:sp modelId="{924E1FFB-4DE3-48E6-8983-34DD15268B3E}">
      <dsp:nvSpPr>
        <dsp:cNvPr id="0" name=""/>
        <dsp:cNvSpPr/>
      </dsp:nvSpPr>
      <dsp:spPr>
        <a:xfrm rot="16200000">
          <a:off x="4487435" y="1328268"/>
          <a:ext cx="271884" cy="4349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 rot="16200000">
        <a:off x="4487435" y="1328268"/>
        <a:ext cx="271884" cy="434920"/>
      </dsp:txXfrm>
    </dsp:sp>
    <dsp:sp modelId="{A05FE2BB-FBB5-4C72-ACF4-673CF8638CE6}">
      <dsp:nvSpPr>
        <dsp:cNvPr id="0" name=""/>
        <dsp:cNvSpPr/>
      </dsp:nvSpPr>
      <dsp:spPr>
        <a:xfrm>
          <a:off x="3522626" y="2361"/>
          <a:ext cx="2201503" cy="1279177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accent6">
                  <a:lumMod val="75000"/>
                </a:schemeClr>
              </a:solidFill>
            </a:rPr>
            <a:t>Wspólne przygotowanie projektu</a:t>
          </a:r>
          <a:endParaRPr lang="pl-PL" sz="16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522626" y="2361"/>
        <a:ext cx="2201503" cy="1279177"/>
      </dsp:txXfrm>
    </dsp:sp>
    <dsp:sp modelId="{9E2908DD-6FFD-4B6C-92EA-61A2F265AD0C}">
      <dsp:nvSpPr>
        <dsp:cNvPr id="0" name=""/>
        <dsp:cNvSpPr/>
      </dsp:nvSpPr>
      <dsp:spPr>
        <a:xfrm rot="20501726">
          <a:off x="5614103" y="1796375"/>
          <a:ext cx="559506" cy="4349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 rot="20501726">
        <a:off x="5614103" y="1796375"/>
        <a:ext cx="559506" cy="434920"/>
      </dsp:txXfrm>
    </dsp:sp>
    <dsp:sp modelId="{3B7F0EDF-3009-46EE-B67B-452F5802233A}">
      <dsp:nvSpPr>
        <dsp:cNvPr id="0" name=""/>
        <dsp:cNvSpPr/>
      </dsp:nvSpPr>
      <dsp:spPr>
        <a:xfrm>
          <a:off x="6274551" y="892688"/>
          <a:ext cx="2150029" cy="1279177"/>
        </a:xfrm>
        <a:prstGeom prst="ellipse">
          <a:avLst/>
        </a:prstGeom>
        <a:gradFill rotWithShape="0">
          <a:gsLst>
            <a:gs pos="0">
              <a:schemeClr val="bg1">
                <a:lumMod val="65000"/>
              </a:schemeClr>
            </a:gs>
            <a:gs pos="80000">
              <a:schemeClr val="bg1">
                <a:lumMod val="65000"/>
              </a:schemeClr>
            </a:gs>
            <a:gs pos="100000">
              <a:schemeClr val="bg1">
                <a:lumMod val="6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accent6">
                  <a:lumMod val="75000"/>
                </a:schemeClr>
              </a:solidFill>
            </a:rPr>
            <a:t>Wspólna realizacja projektu</a:t>
          </a:r>
          <a:endParaRPr lang="pl-PL" sz="16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274551" y="892688"/>
        <a:ext cx="2150029" cy="1279177"/>
      </dsp:txXfrm>
    </dsp:sp>
    <dsp:sp modelId="{0DDF860A-AADB-4CE0-9D00-E39EB07554EA}">
      <dsp:nvSpPr>
        <dsp:cNvPr id="0" name=""/>
        <dsp:cNvSpPr/>
      </dsp:nvSpPr>
      <dsp:spPr>
        <a:xfrm rot="2111054">
          <a:off x="5336551" y="2847051"/>
          <a:ext cx="361974" cy="4349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 rot="2111054">
        <a:off x="5336551" y="2847051"/>
        <a:ext cx="361974" cy="434920"/>
      </dsp:txXfrm>
    </dsp:sp>
    <dsp:sp modelId="{5546FEE9-3C82-4B8F-B653-0AE3F2888BEF}">
      <dsp:nvSpPr>
        <dsp:cNvPr id="0" name=""/>
        <dsp:cNvSpPr/>
      </dsp:nvSpPr>
      <dsp:spPr>
        <a:xfrm>
          <a:off x="5388443" y="3124947"/>
          <a:ext cx="2244048" cy="1279177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accent6">
                  <a:lumMod val="75000"/>
                </a:schemeClr>
              </a:solidFill>
            </a:rPr>
            <a:t>Wspólny personel realizujący projekt </a:t>
          </a:r>
          <a:endParaRPr lang="pl-PL" sz="16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388443" y="3124947"/>
        <a:ext cx="2244048" cy="1279177"/>
      </dsp:txXfrm>
    </dsp:sp>
    <dsp:sp modelId="{3865D5A8-15A4-4A66-89C4-48DAFE6D7FDB}">
      <dsp:nvSpPr>
        <dsp:cNvPr id="0" name=""/>
        <dsp:cNvSpPr/>
      </dsp:nvSpPr>
      <dsp:spPr>
        <a:xfrm rot="8185740">
          <a:off x="3739582" y="2912423"/>
          <a:ext cx="304859" cy="4349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 rot="8185740">
        <a:off x="3739582" y="2912423"/>
        <a:ext cx="304859" cy="434920"/>
      </dsp:txXfrm>
    </dsp:sp>
    <dsp:sp modelId="{20C8A2A5-AA9C-400B-99D0-A5DE45A2F3D3}">
      <dsp:nvSpPr>
        <dsp:cNvPr id="0" name=""/>
        <dsp:cNvSpPr/>
      </dsp:nvSpPr>
      <dsp:spPr>
        <a:xfrm>
          <a:off x="1945515" y="3246785"/>
          <a:ext cx="2302596" cy="1279177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chemeClr val="accent6">
                  <a:lumMod val="75000"/>
                </a:schemeClr>
              </a:solidFill>
            </a:rPr>
            <a:t>Wspólne finansowanie projektu</a:t>
          </a:r>
          <a:endParaRPr lang="pl-PL" sz="17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945515" y="3246785"/>
        <a:ext cx="2302596" cy="1279177"/>
      </dsp:txXfrm>
    </dsp:sp>
    <dsp:sp modelId="{08359499-ABDF-4840-A6FD-10BF8F722EAE}">
      <dsp:nvSpPr>
        <dsp:cNvPr id="0" name=""/>
        <dsp:cNvSpPr/>
      </dsp:nvSpPr>
      <dsp:spPr>
        <a:xfrm rot="11729362">
          <a:off x="3165659" y="1878201"/>
          <a:ext cx="472801" cy="4349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/>
        </a:p>
      </dsp:txBody>
      <dsp:txXfrm rot="11729362">
        <a:off x="3165659" y="1878201"/>
        <a:ext cx="472801" cy="434920"/>
      </dsp:txXfrm>
    </dsp:sp>
    <dsp:sp modelId="{E1D787F0-4F82-4D82-980B-5A49702433EF}">
      <dsp:nvSpPr>
        <dsp:cNvPr id="0" name=""/>
        <dsp:cNvSpPr/>
      </dsp:nvSpPr>
      <dsp:spPr>
        <a:xfrm>
          <a:off x="711022" y="964704"/>
          <a:ext cx="2355541" cy="1423187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chemeClr val="accent6">
                  <a:lumMod val="75000"/>
                </a:schemeClr>
              </a:solidFill>
            </a:rPr>
            <a:t>Wymiana doświadczeń i najlepszych praktyk</a:t>
          </a:r>
          <a:endParaRPr lang="pl-PL" sz="17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711022" y="964704"/>
        <a:ext cx="2355541" cy="142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3200" baseline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0C810-93B6-4919-AABF-1F3911EABD86}" type="datetimeFigureOut">
              <a:rPr lang="pl-PL" smtClean="0"/>
              <a:pPr/>
              <a:t>2012-09-12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83F0-42C7-452F-8D2F-A9D17C62837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://studioopinii.pl/wp-content/uploads/2011/10/europa_flag_map_stars.jpg"/>
          <p:cNvPicPr>
            <a:picLocks noChangeAspect="1" noChangeArrowheads="1"/>
          </p:cNvPicPr>
          <p:nvPr/>
        </p:nvPicPr>
        <p:blipFill>
          <a:blip r:embed="rId2" cstate="print">
            <a:lum bright="68000" contrast="-82000"/>
          </a:blip>
          <a:srcRect/>
          <a:stretch>
            <a:fillRect/>
          </a:stretch>
        </p:blipFill>
        <p:spPr bwMode="auto">
          <a:xfrm>
            <a:off x="0" y="1772816"/>
            <a:ext cx="9144000" cy="288032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2592288"/>
          </a:xfrm>
          <a:noFill/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 można wykorzystać współpracę terytorialną?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Korzyści i koszty działań międzynarodowych</a:t>
            </a:r>
            <a:endParaRPr lang="pl-PL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5589240"/>
            <a:ext cx="8352928" cy="816496"/>
          </a:xfrm>
        </p:spPr>
        <p:txBody>
          <a:bodyPr>
            <a:normAutofit/>
          </a:bodyPr>
          <a:lstStyle/>
          <a:p>
            <a:r>
              <a:rPr lang="pl-PL" sz="2000" dirty="0" smtClean="0"/>
              <a:t>Świętokrzyskie Centrum Doskonalenia Nauczycieli w Kielcach</a:t>
            </a:r>
            <a:endParaRPr lang="pl-PL" sz="2000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„Koncepcja – Refleksja –Technologia – </a:t>
            </a:r>
            <a:r>
              <a:rPr lang="pl-PL" sz="2700" b="1" dirty="0" smtClean="0">
                <a:latin typeface="Arial" pitchFamily="34" charset="0"/>
                <a:cs typeface="Arial" pitchFamily="34" charset="0"/>
              </a:rPr>
              <a:t>kierunek nowoczesnej i efektywnej edukacji zawodowej</a:t>
            </a:r>
            <a:r>
              <a:rPr lang="pl-PL" b="1" dirty="0" smtClean="0"/>
              <a:t>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pl-PL" b="0" dirty="0" smtClean="0"/>
              <a:t>Nawiązanie międzynarodowej współpracy pomiędzy Polską, Finlandią i Anglią. </a:t>
            </a:r>
          </a:p>
          <a:p>
            <a:r>
              <a:rPr lang="pl-PL" b="0" dirty="0" smtClean="0"/>
              <a:t>Czas trwania projektu planowany jest na okres 16 miesięcy – od 1 sierpnia 2012 r. </a:t>
            </a:r>
          </a:p>
          <a:p>
            <a:r>
              <a:rPr lang="pl-PL" b="0" dirty="0" smtClean="0"/>
              <a:t>Oczekiwanym rezultatem projektu będzie opracowanie nowoczesnej oferty szkoleniowej uwzględniającej potrzeby i potencjał nauczycieli.</a:t>
            </a:r>
          </a:p>
          <a:p>
            <a:r>
              <a:rPr lang="pl-PL" b="0" dirty="0" smtClean="0"/>
              <a:t>W celu osiągnięcia powyższych rezultatów uczestnicy projektu udadzą się z dwutygodniową wizytą roboczą do Jyvaskyla w Regionie Centralnej Finlandii oraz siedmiodniową wizytą do szkoły </a:t>
            </a:r>
            <a:r>
              <a:rPr lang="pl-PL" b="0" dirty="0" err="1" smtClean="0"/>
              <a:t>Drolysden</a:t>
            </a:r>
            <a:r>
              <a:rPr lang="pl-PL" b="0" dirty="0" smtClean="0"/>
              <a:t> Academy w Manchester/Anglia.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Laboratorium cyfrowej kreatywności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0" dirty="0" smtClean="0"/>
              <a:t>	Celem projektu Digital </a:t>
            </a:r>
            <a:r>
              <a:rPr lang="pl-PL" b="0" dirty="0" err="1" smtClean="0"/>
              <a:t>Creativity</a:t>
            </a:r>
            <a:r>
              <a:rPr lang="pl-PL" b="0" dirty="0" smtClean="0"/>
              <a:t> Lab – </a:t>
            </a:r>
            <a:r>
              <a:rPr lang="pl-PL" b="0" dirty="0" err="1" smtClean="0"/>
              <a:t>Vocational</a:t>
            </a:r>
            <a:r>
              <a:rPr lang="pl-PL" b="0" dirty="0" smtClean="0"/>
              <a:t> </a:t>
            </a:r>
            <a:r>
              <a:rPr lang="pl-PL" b="0" dirty="0" err="1" smtClean="0"/>
              <a:t>Competences</a:t>
            </a:r>
            <a:r>
              <a:rPr lang="pl-PL" b="0" dirty="0" smtClean="0"/>
              <a:t> </a:t>
            </a:r>
            <a:r>
              <a:rPr lang="pl-PL" b="0" dirty="0" err="1" smtClean="0"/>
              <a:t>in</a:t>
            </a:r>
            <a:r>
              <a:rPr lang="pl-PL" b="0" dirty="0" smtClean="0"/>
              <a:t> </a:t>
            </a:r>
            <a:r>
              <a:rPr lang="pl-PL" b="0" dirty="0" err="1" smtClean="0"/>
              <a:t>the</a:t>
            </a:r>
            <a:r>
              <a:rPr lang="pl-PL" b="0" dirty="0" smtClean="0"/>
              <a:t> </a:t>
            </a:r>
            <a:r>
              <a:rPr lang="pl-PL" b="0" dirty="0" err="1" smtClean="0"/>
              <a:t>Information</a:t>
            </a:r>
            <a:r>
              <a:rPr lang="pl-PL" b="0" dirty="0" smtClean="0"/>
              <a:t> </a:t>
            </a:r>
            <a:r>
              <a:rPr lang="pl-PL" b="0" dirty="0" err="1" smtClean="0"/>
              <a:t>Society</a:t>
            </a:r>
            <a:r>
              <a:rPr lang="pl-PL" b="0" dirty="0" smtClean="0"/>
              <a:t>, realizowanego w ramach programu sektorowego LEONARDO DA VINCI, jest wypracowanie skutecznych metod współpracy, ukierunkowanej na rozwój kompetencji zawodowych nauczycieli oraz wykorzystanie nowoczesnych technologii takich jak np. tablice interaktywne i platformy </a:t>
            </a:r>
            <a:r>
              <a:rPr lang="pl-PL" b="0" dirty="0" err="1" smtClean="0"/>
              <a:t>e-learningowe</a:t>
            </a:r>
            <a:r>
              <a:rPr lang="pl-PL" b="0" dirty="0" smtClean="0"/>
              <a:t> w kształceniu zawodowym. </a:t>
            </a:r>
            <a:endParaRPr lang="pl-PL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GRUNDTVIG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700" dirty="0" smtClean="0"/>
              <a:t>Wizyty i wymiana kadry dla edukacji dorosłych</a:t>
            </a:r>
            <a:endParaRPr lang="pl-PL" sz="2700" dirty="0"/>
          </a:p>
        </p:txBody>
      </p:sp>
      <p:pic>
        <p:nvPicPr>
          <p:cNvPr id="4" name="Symbol zastępczy zawartości 3" descr="Hiszpan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Wizyty Studyjne</a:t>
            </a:r>
            <a:br>
              <a:rPr lang="pl-PL" b="1" dirty="0" smtClean="0"/>
            </a:br>
            <a:r>
              <a:rPr lang="pl-PL" b="1" dirty="0" smtClean="0"/>
              <a:t>badania, nowe technologie i inspiracje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dirty="0" smtClean="0"/>
              <a:t>Identyfikacja i wspieranie uczniów zdolnych w Polsce (2012)</a:t>
            </a:r>
          </a:p>
          <a:p>
            <a:r>
              <a:rPr lang="pl-PL" b="0" dirty="0" smtClean="0"/>
              <a:t>W jaki sposób wspierać nauczyciela XXI wieku? (2003)</a:t>
            </a:r>
          </a:p>
          <a:p>
            <a:r>
              <a:rPr lang="pl-PL" b="0" dirty="0" smtClean="0"/>
              <a:t>„Just like Mozart” („Taki jak Mozart” 2008)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Arial Black" pitchFamily="34" charset="0"/>
              </a:rPr>
              <a:t>Kupuj doświadczenia, nie przedmioty</a:t>
            </a:r>
            <a:endParaRPr lang="pl-PL" dirty="0">
              <a:latin typeface="Arial Black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6288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Kupuj doświadczenia, nie przedmioty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0" dirty="0" smtClean="0"/>
              <a:t>Podnoszenie jakości i innowacyjności funkcjonowania firmy</a:t>
            </a:r>
          </a:p>
          <a:p>
            <a:r>
              <a:rPr lang="pl-PL" b="0" dirty="0" smtClean="0"/>
              <a:t>Wymiana doświadczeń i doskonalenie warsztatu zawodowego pracowników</a:t>
            </a:r>
          </a:p>
          <a:p>
            <a:r>
              <a:rPr lang="pl-PL" b="0" dirty="0" smtClean="0"/>
              <a:t>Doskonalenie umiejętności posługiwania się językiem obcym</a:t>
            </a:r>
          </a:p>
          <a:p>
            <a:r>
              <a:rPr lang="pl-PL" b="0" dirty="0" smtClean="0"/>
              <a:t>Kształtowanie wrażliwości międzykulturowej</a:t>
            </a:r>
          </a:p>
          <a:p>
            <a:r>
              <a:rPr lang="pl-PL" b="0" dirty="0" smtClean="0"/>
              <a:t>Rozwijanie umiejętności adoptowania się do warunków życia i pracy w różnych krajach europejskich</a:t>
            </a:r>
            <a:endParaRPr lang="pl-PL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  <a:r>
              <a:rPr lang="pl-PL" sz="3600" b="0" dirty="0" smtClean="0">
                <a:solidFill>
                  <a:schemeClr val="accent6">
                    <a:lumMod val="75000"/>
                  </a:schemeClr>
                </a:solidFill>
              </a:rPr>
              <a:t>Co roku tysiące ludzi spełnia swoje marzenia realizując ciekawe projekty – co roku tysiącom ludzi w urzeczywistnieniu ich marzeń pomaga Fundacja Rozwoju Systemu Edukacji, udzielając wsparcia finansowego i merytorycznego przy realizacji tych projektów. </a:t>
            </a:r>
            <a:endParaRPr lang="pl-PL" sz="36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/>
          <a:lstStyle/>
          <a:p>
            <a:pPr algn="r">
              <a:buNone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Dziękuję za uwagę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Mapa projektów współpracy ponadnarodowej realizowanych przez ŚCDN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 rot="20559066">
            <a:off x="598920" y="2208198"/>
            <a:ext cx="2976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solidFill>
                  <a:schemeClr val="accent6">
                    <a:lumMod val="75000"/>
                  </a:schemeClr>
                </a:solidFill>
              </a:rPr>
              <a:t>Ability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 Development </a:t>
            </a:r>
            <a:r>
              <a:rPr lang="pl-PL" b="1" dirty="0" err="1" smtClean="0">
                <a:solidFill>
                  <a:schemeClr val="accent6">
                    <a:lumMod val="75000"/>
                  </a:schemeClr>
                </a:solidFill>
              </a:rPr>
              <a:t>Schools</a:t>
            </a: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 rot="1608400">
            <a:off x="7143" y="4941505"/>
            <a:ext cx="48869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</a:rPr>
              <a:t>Szkolne Centrum Aktywności – Kultura </a:t>
            </a:r>
            <a:r>
              <a:rPr lang="pl-PL" sz="2000" b="1" dirty="0" err="1" smtClean="0">
                <a:solidFill>
                  <a:schemeClr val="accent6">
                    <a:lumMod val="75000"/>
                  </a:schemeClr>
                </a:solidFill>
              </a:rPr>
              <a:t>Café</a:t>
            </a:r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pl-P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 rot="991321">
            <a:off x="5070385" y="1949921"/>
            <a:ext cx="2818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TBF – Ku lepszej przyszłości </a:t>
            </a:r>
            <a:endParaRPr lang="pl-PL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ostokąt 8"/>
          <p:cNvSpPr/>
          <p:nvPr/>
        </p:nvSpPr>
        <p:spPr>
          <a:xfrm rot="21253277">
            <a:off x="2987824" y="2924944"/>
            <a:ext cx="4824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Koncepcja – Refleksja –Technologia </a:t>
            </a:r>
            <a:endParaRPr lang="pl-PL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 rot="20223893">
            <a:off x="4109855" y="4357493"/>
            <a:ext cx="485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Laboratorium cyfrowej kreatywności</a:t>
            </a:r>
            <a:endParaRPr lang="pl-PL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2699792" y="4149080"/>
            <a:ext cx="1493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GRUNDTVIG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16" name="Schemat blokowy: łącznik 15"/>
          <p:cNvSpPr/>
          <p:nvPr/>
        </p:nvSpPr>
        <p:spPr>
          <a:xfrm>
            <a:off x="2843808" y="4509120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Schemat blokowy: łącznik 17"/>
          <p:cNvSpPr/>
          <p:nvPr/>
        </p:nvSpPr>
        <p:spPr>
          <a:xfrm>
            <a:off x="5076056" y="1988840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Schemat blokowy: łącznik 18"/>
          <p:cNvSpPr/>
          <p:nvPr/>
        </p:nvSpPr>
        <p:spPr>
          <a:xfrm>
            <a:off x="4644008" y="3429000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Schemat blokowy: łącznik 19"/>
          <p:cNvSpPr/>
          <p:nvPr/>
        </p:nvSpPr>
        <p:spPr>
          <a:xfrm>
            <a:off x="1979712" y="2564904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Schemat blokowy: łącznik 20"/>
          <p:cNvSpPr/>
          <p:nvPr/>
        </p:nvSpPr>
        <p:spPr>
          <a:xfrm>
            <a:off x="6084168" y="5013176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Schemat blokowy: łącznik 21"/>
          <p:cNvSpPr/>
          <p:nvPr/>
        </p:nvSpPr>
        <p:spPr>
          <a:xfrm>
            <a:off x="1691680" y="5301208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6948264" y="5517232"/>
            <a:ext cx="171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Wizyty studyjne</a:t>
            </a:r>
            <a:endParaRPr lang="pl-PL" b="1" dirty="0"/>
          </a:p>
        </p:txBody>
      </p:sp>
      <p:sp>
        <p:nvSpPr>
          <p:cNvPr id="25" name="Schemat blokowy: łącznik 24"/>
          <p:cNvSpPr/>
          <p:nvPr/>
        </p:nvSpPr>
        <p:spPr>
          <a:xfrm>
            <a:off x="7596336" y="5877272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Pasja i dyscyplina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	</a:t>
            </a:r>
            <a:r>
              <a:rPr lang="pl-PL" b="0" i="1" dirty="0" smtClean="0"/>
              <a:t>Trzeba mieć pasję i dyscyplinę. </a:t>
            </a:r>
          </a:p>
          <a:p>
            <a:pPr algn="ctr">
              <a:buNone/>
            </a:pPr>
            <a:r>
              <a:rPr lang="pl-PL" b="0" i="1" dirty="0" smtClean="0"/>
              <a:t>Pasja wystarczy do tego, żeby wystartować, a dyscyplina potrzebna jest do tego, żeby rosnąć. </a:t>
            </a:r>
          </a:p>
          <a:p>
            <a:pPr algn="ctr">
              <a:buNone/>
            </a:pPr>
            <a:r>
              <a:rPr lang="pl-PL" b="0" i="1" dirty="0" smtClean="0"/>
              <a:t>A kiedy już się urośnie, to znowu potrzebna jest pasja.</a:t>
            </a:r>
          </a:p>
          <a:p>
            <a:pPr algn="ctr">
              <a:buNone/>
            </a:pPr>
            <a:r>
              <a:rPr lang="pl-PL" b="0" i="1" dirty="0" smtClean="0"/>
              <a:t>Dopiero połączenie pasji i dyscypliny tworzy prawdziwie wygrywające strategie.</a:t>
            </a:r>
          </a:p>
          <a:p>
            <a:pPr algn="ctr">
              <a:buNone/>
            </a:pPr>
            <a:r>
              <a:rPr lang="pl-PL" b="0" i="1" dirty="0" smtClean="0"/>
              <a:t>To są dwie strony tej samej monety.</a:t>
            </a:r>
          </a:p>
          <a:p>
            <a:pPr algn="ctr">
              <a:buNone/>
            </a:pPr>
            <a:r>
              <a:rPr lang="pl-PL" b="0" i="1" dirty="0" smtClean="0"/>
              <a:t>Moneta ta nazywa się sukces.</a:t>
            </a:r>
            <a:endParaRPr lang="pl-PL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Projekty Comenius </a:t>
            </a:r>
            <a:r>
              <a:rPr lang="pl-PL" b="1" dirty="0" err="1" smtClean="0"/>
              <a:t>Regio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0" dirty="0" err="1" smtClean="0"/>
              <a:t>Ability</a:t>
            </a:r>
            <a:r>
              <a:rPr lang="pl-PL" sz="2400" b="0" dirty="0" smtClean="0"/>
              <a:t> Development </a:t>
            </a:r>
            <a:r>
              <a:rPr lang="pl-PL" sz="2400" b="0" dirty="0" err="1" smtClean="0"/>
              <a:t>Schools</a:t>
            </a:r>
            <a:r>
              <a:rPr lang="pl-PL" sz="2400" b="0" dirty="0" smtClean="0"/>
              <a:t> (Szkoła Pięknych Umysłów 2009–2011)</a:t>
            </a:r>
          </a:p>
          <a:p>
            <a:r>
              <a:rPr lang="pl-PL" sz="2400" b="0" dirty="0" smtClean="0"/>
              <a:t>Szkolne Centrum Aktywności – Kultura </a:t>
            </a:r>
            <a:r>
              <a:rPr lang="pl-PL" sz="2400" b="0" dirty="0" err="1" smtClean="0"/>
              <a:t>Café</a:t>
            </a:r>
            <a:r>
              <a:rPr lang="pl-PL" sz="2400" b="0" dirty="0" smtClean="0"/>
              <a:t> (2011 – 2013)</a:t>
            </a:r>
          </a:p>
          <a:p>
            <a:r>
              <a:rPr lang="pl-PL" sz="2400" b="0" dirty="0" smtClean="0"/>
              <a:t>TBF – Ku lepszej przyszłości – Edukacja jako miejsce promocji regionów Świętokrzyskiego i Abruzzo (2011 – 2013)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</a:t>
            </a:r>
            <a:r>
              <a:rPr lang="pl-PL" dirty="0" err="1" smtClean="0"/>
              <a:t>Ability</a:t>
            </a:r>
            <a:r>
              <a:rPr lang="pl-PL" dirty="0" smtClean="0"/>
              <a:t> Development </a:t>
            </a:r>
            <a:r>
              <a:rPr lang="pl-PL" dirty="0" err="1" smtClean="0"/>
              <a:t>Schools</a:t>
            </a:r>
            <a:r>
              <a:rPr lang="pl-PL" dirty="0" smtClean="0"/>
              <a:t>” </a:t>
            </a:r>
            <a:br>
              <a:rPr lang="pl-PL" dirty="0" smtClean="0"/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(„Szkoła Pięknych Umysłów” 2009–2011)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0" dirty="0" smtClean="0"/>
              <a:t>	Projekt stał się inspiracją do rozwoju współpracy międzynarodowej przez ŚCDN w obszarze uzdolnień – realizacji dwóch wizyt studyjnych w naszym regionie pn. „Just like Mozart” („Taki jak Mozart”) i „</a:t>
            </a:r>
            <a:r>
              <a:rPr lang="pl-PL" b="0" dirty="0" err="1" smtClean="0"/>
              <a:t>Identifying</a:t>
            </a:r>
            <a:r>
              <a:rPr lang="pl-PL" b="0" dirty="0" smtClean="0"/>
              <a:t> and </a:t>
            </a:r>
            <a:r>
              <a:rPr lang="pl-PL" b="0" dirty="0" err="1" smtClean="0"/>
              <a:t>supporting</a:t>
            </a:r>
            <a:r>
              <a:rPr lang="pl-PL" b="0" dirty="0" smtClean="0"/>
              <a:t> </a:t>
            </a:r>
            <a:r>
              <a:rPr lang="pl-PL" b="0" dirty="0" err="1" smtClean="0"/>
              <a:t>gifted</a:t>
            </a:r>
            <a:r>
              <a:rPr lang="pl-PL" b="0" dirty="0" smtClean="0"/>
              <a:t> </a:t>
            </a:r>
            <a:r>
              <a:rPr lang="pl-PL" b="0" dirty="0" err="1" smtClean="0"/>
              <a:t>children</a:t>
            </a:r>
            <a:r>
              <a:rPr lang="pl-PL" b="0" dirty="0" smtClean="0"/>
              <a:t> </a:t>
            </a:r>
            <a:r>
              <a:rPr lang="pl-PL" b="0" dirty="0" err="1" smtClean="0"/>
              <a:t>in</a:t>
            </a:r>
            <a:r>
              <a:rPr lang="pl-PL" b="0" dirty="0" smtClean="0"/>
              <a:t> Poland” (Identyfikacja i wspieranie uczniów zdolnych w Polsce 2012).</a:t>
            </a:r>
            <a:endParaRPr lang="pl-PL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Projekt Comenius </a:t>
            </a:r>
            <a:r>
              <a:rPr lang="pl-PL" b="1" dirty="0" err="1" smtClean="0"/>
              <a:t>Regio</a:t>
            </a:r>
            <a:r>
              <a:rPr lang="pl-PL" b="1" dirty="0" smtClean="0"/>
              <a:t> pn. „Szkolne Centrum Aktywności – Kultura </a:t>
            </a:r>
            <a:r>
              <a:rPr lang="pl-PL" b="1" dirty="0" err="1" smtClean="0"/>
              <a:t>Café</a:t>
            </a:r>
            <a:r>
              <a:rPr lang="pl-PL" b="1" dirty="0" smtClean="0"/>
              <a:t>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0" dirty="0" smtClean="0"/>
              <a:t>Projekt jest realizowany przez dwa konsorcja zgrupowane w Polsce i Finlandii. </a:t>
            </a:r>
          </a:p>
          <a:p>
            <a:r>
              <a:rPr lang="pl-PL" b="0" dirty="0" smtClean="0"/>
              <a:t>Termin realizacji projektu przypada na okres od września 2011 r. do sierpnia 2013 r. </a:t>
            </a:r>
          </a:p>
          <a:p>
            <a:r>
              <a:rPr lang="pl-PL" b="0" dirty="0" smtClean="0"/>
              <a:t>Celem głównym projektu jest doskonalenie wśród uczniów i nauczycieli w obu regionach partnerskich kompetencji kluczowych w zakresie rozbudzania przedsiębiorczości, ekspresji kulturalnej oraz rozwijania inicjatyw społecznych i obywatelskich.</a:t>
            </a:r>
          </a:p>
          <a:p>
            <a:r>
              <a:rPr lang="pl-PL" b="0" dirty="0" smtClean="0"/>
              <a:t>Istotnym elementem projektu jest utworzenie Szkolnych Centrów Aktywności – Kultura </a:t>
            </a:r>
            <a:r>
              <a:rPr lang="pl-PL" b="0" dirty="0" err="1" smtClean="0"/>
              <a:t>Café</a:t>
            </a:r>
            <a:r>
              <a:rPr lang="pl-PL" b="0" dirty="0" smtClean="0"/>
              <a:t>, w ramach których uczniowie będą uczestniczyć w różnorodnych formach zajęć pozalekcyjnych i lekcyjnych.</a:t>
            </a:r>
            <a:endParaRPr lang="pl-PL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TBF – Ku lepszej przyszłości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pl-PL" sz="2800" b="0" dirty="0" smtClean="0"/>
              <a:t>Podniesienie jakości i uatrakcyjnienie kształcenia zawodowego uczniów powiatu kieleckiego i Abruzzo w branży turystyczno-hotelarskiej.</a:t>
            </a:r>
          </a:p>
          <a:p>
            <a:r>
              <a:rPr lang="pl-PL" b="0" dirty="0" smtClean="0"/>
              <a:t>P</a:t>
            </a:r>
            <a:r>
              <a:rPr lang="pl-PL" sz="2800" b="0" dirty="0" smtClean="0"/>
              <a:t>romocja regionów.</a:t>
            </a:r>
          </a:p>
          <a:p>
            <a:r>
              <a:rPr lang="pl-PL" sz="2800" b="0" dirty="0" smtClean="0"/>
              <a:t>Wymiana doświadczeń w obszarze ciekawych i innowacyjnych sposób sprzedaży usług turystycznych. </a:t>
            </a:r>
            <a:endParaRPr lang="pl-PL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Odwaga tworzenia nowych rzeczy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	</a:t>
            </a:r>
            <a:r>
              <a:rPr lang="pl-PL" b="0" i="1" dirty="0" smtClean="0"/>
              <a:t>Na poziomie praktycznym, strategia jest próbą inteligentnej reakcji na zjawiska w otoczeniu w taki sposób, aby zbudować przewagę nad konkurentami, aby być od nich szybszym, lepszym, tańszym i piękniejszym.</a:t>
            </a:r>
            <a:endParaRPr lang="pl-PL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Projekty Leonardo da Vinci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Koncepcja – Refleksja –Technologia – kierunek nowoczesnej i efektywnej edukacji zawodowej</a:t>
            </a:r>
          </a:p>
          <a:p>
            <a:r>
              <a:rPr lang="pl-PL" dirty="0" smtClean="0"/>
              <a:t>Laboratorium cyfrowej kreatywności  (</a:t>
            </a:r>
            <a:r>
              <a:rPr lang="pl-PL" b="0" dirty="0" smtClean="0"/>
              <a:t>Digital </a:t>
            </a:r>
            <a:r>
              <a:rPr lang="pl-PL" b="0" dirty="0" err="1" smtClean="0"/>
              <a:t>Creativity</a:t>
            </a:r>
            <a:r>
              <a:rPr lang="pl-PL" b="0" dirty="0" smtClean="0"/>
              <a:t> Lab – </a:t>
            </a:r>
            <a:r>
              <a:rPr lang="pl-PL" b="0" dirty="0" err="1" smtClean="0"/>
              <a:t>Vocational</a:t>
            </a:r>
            <a:r>
              <a:rPr lang="pl-PL" b="0" dirty="0" smtClean="0"/>
              <a:t> </a:t>
            </a:r>
            <a:r>
              <a:rPr lang="pl-PL" b="0" dirty="0" err="1" smtClean="0"/>
              <a:t>Competences</a:t>
            </a:r>
            <a:r>
              <a:rPr lang="pl-PL" b="0" dirty="0" smtClean="0"/>
              <a:t> </a:t>
            </a:r>
            <a:r>
              <a:rPr lang="pl-PL" b="0" dirty="0" err="1" smtClean="0"/>
              <a:t>in</a:t>
            </a:r>
            <a:r>
              <a:rPr lang="pl-PL" b="0" dirty="0" smtClean="0"/>
              <a:t> </a:t>
            </a:r>
            <a:r>
              <a:rPr lang="pl-PL" b="0" dirty="0" err="1" smtClean="0"/>
              <a:t>the</a:t>
            </a:r>
            <a:r>
              <a:rPr lang="pl-PL" b="0" dirty="0" smtClean="0"/>
              <a:t> </a:t>
            </a:r>
            <a:r>
              <a:rPr lang="pl-PL" b="0" dirty="0" err="1" smtClean="0"/>
              <a:t>Information</a:t>
            </a:r>
            <a:r>
              <a:rPr lang="pl-PL" b="0" dirty="0" smtClean="0"/>
              <a:t> </a:t>
            </a:r>
            <a:r>
              <a:rPr lang="pl-PL" b="0" dirty="0" err="1" smtClean="0"/>
              <a:t>Society</a:t>
            </a:r>
            <a:r>
              <a:rPr lang="pl-PL" b="0" dirty="0" smtClean="0"/>
              <a:t>)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Jak można wykorzystać współpracę terytorialną, korzyści i koszty działań międzynarodowych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rojekt Comenius Regio&amp;quot;&quot;/&gt;&lt;property id=&quot;20307&quot; value=&quot;263&quot;/&gt;&lt;/object&gt;&lt;object type=&quot;3&quot; unique_id=&quot;10006&quot;&gt;&lt;property id=&quot;20148&quot; value=&quot;5&quot;/&gt;&lt;property id=&quot;20300&quot; value=&quot;Slide 3 - &amp;quot;Projekt Comenius Regio pn. „Szkolne Centrum Aktywności – Kultura Café”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„TBF – Ku lepszej przyszłości – Edukacja jako miejsce promocji regionów Świętokrzyskiego i Abruzzo”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Comenius Regio „Ability Development Schools” („Szkoła Pięknych Umysłów” 2009–2011)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„Koncepcja – Refleksja –Technologia – kierunek nowoczesnej i efektywnej edukacji zawodowej”&amp;quot;&quot;/&gt;&lt;property id=&quot;20307&quot; value=&quot;257&quot;/&gt;&lt;/object&gt;&lt;object type=&quot;3&quot; unique_id=&quot;10010&quot;&gt;&lt;property id=&quot;20148&quot; value=&quot;5&quot;/&gt;&lt;property id=&quot;20300&quot; value=&quot;Slide 7 - &amp;quot;Program „Uczenie się przez całe życie”&amp;#x0D;&amp;#x0A;GRUNDTVIG&amp;#x0D;&amp;#x0A;Wizyty i wymiana kadry dla edukacji dorosłych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&amp;#x0D;&amp;#x0A;Wizyty Studyjne&amp;#x0D;&amp;#x0A;&amp;#x0D;&amp;#x0A;&amp;quot;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448</Words>
  <Application>Microsoft Office PowerPoint</Application>
  <PresentationFormat>Pokaz na ekranie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Jak można wykorzystać współpracę terytorialną?  Korzyści i koszty działań międzynarodowych</vt:lpstr>
      <vt:lpstr>Mapa projektów współpracy ponadnarodowej realizowanych przez ŚCDN</vt:lpstr>
      <vt:lpstr>Pasja i dyscyplina</vt:lpstr>
      <vt:lpstr>Projekty Comenius Regio</vt:lpstr>
      <vt:lpstr>„Ability Development Schools”  („Szkoła Pięknych Umysłów” 2009–2011)</vt:lpstr>
      <vt:lpstr>Projekt Comenius Regio pn. „Szkolne Centrum Aktywności – Kultura Café”</vt:lpstr>
      <vt:lpstr>TBF – Ku lepszej przyszłości</vt:lpstr>
      <vt:lpstr>Odwaga tworzenia nowych rzeczy</vt:lpstr>
      <vt:lpstr>Projekty Leonardo da Vinci</vt:lpstr>
      <vt:lpstr>„Koncepcja – Refleksja –Technologia – kierunek nowoczesnej i efektywnej edukacji zawodowej”</vt:lpstr>
      <vt:lpstr>Laboratorium cyfrowej kreatywności</vt:lpstr>
      <vt:lpstr>GRUNDTVIG Wizyty i wymiana kadry dla edukacji dorosłych</vt:lpstr>
      <vt:lpstr> Wizyty Studyjne badania, nowe technologie i inspiracje </vt:lpstr>
      <vt:lpstr>Kupuj doświadczenia, nie przedmioty</vt:lpstr>
      <vt:lpstr>Kupuj doświadczenia, nie przedmioty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można wykorzystać współpracę terytorialną, korzyści i koszty działań międzynarodowych</dc:title>
  <dc:creator>admin</dc:creator>
  <cp:lastModifiedBy>Krzysztof</cp:lastModifiedBy>
  <cp:revision>38</cp:revision>
  <dcterms:created xsi:type="dcterms:W3CDTF">2012-09-10T13:34:54Z</dcterms:created>
  <dcterms:modified xsi:type="dcterms:W3CDTF">2012-09-11T22:19:29Z</dcterms:modified>
</cp:coreProperties>
</file>