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5" r:id="rId3"/>
    <p:sldId id="267" r:id="rId4"/>
    <p:sldId id="268" r:id="rId5"/>
    <p:sldId id="269" r:id="rId6"/>
    <p:sldId id="261" r:id="rId7"/>
    <p:sldId id="287" r:id="rId8"/>
    <p:sldId id="266" r:id="rId9"/>
    <p:sldId id="270" r:id="rId10"/>
    <p:sldId id="272" r:id="rId11"/>
    <p:sldId id="288" r:id="rId12"/>
    <p:sldId id="273" r:id="rId13"/>
    <p:sldId id="274" r:id="rId14"/>
    <p:sldId id="275" r:id="rId15"/>
    <p:sldId id="262" r:id="rId16"/>
    <p:sldId id="276" r:id="rId17"/>
    <p:sldId id="278" r:id="rId18"/>
    <p:sldId id="279" r:id="rId19"/>
    <p:sldId id="280" r:id="rId20"/>
    <p:sldId id="281" r:id="rId21"/>
    <p:sldId id="264" r:id="rId22"/>
    <p:sldId id="282" r:id="rId23"/>
    <p:sldId id="284" r:id="rId24"/>
    <p:sldId id="286" r:id="rId25"/>
  </p:sldIdLst>
  <p:sldSz cx="9144000" cy="6858000" type="screen4x3"/>
  <p:notesSz cx="6858000" cy="9144000"/>
  <p:custDataLst>
    <p:tags r:id="rId28"/>
  </p:custData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7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D13F8-F3DD-41CF-BCF8-A9A815660DDB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EB4FC-50B8-40EE-A24D-2069A67A310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1DEE6-66DA-4FEA-8C90-E22462EF09D5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9F886-07BF-46A8-ACF4-126D2448746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9F886-07BF-46A8-ACF4-126D24487467}" type="slidenum">
              <a:rPr lang="pl-PL" smtClean="0"/>
              <a:pPr/>
              <a:t>2</a:t>
            </a:fld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0D35633-B6D6-453D-AD45-51E604CF8314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39F8C0E-C36E-4D5C-A470-DDF44395DFF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5633-B6D6-453D-AD45-51E604CF8314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8C0E-C36E-4D5C-A470-DDF44395DFF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5633-B6D6-453D-AD45-51E604CF8314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8C0E-C36E-4D5C-A470-DDF44395DFF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5633-B6D6-453D-AD45-51E604CF8314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Pracownia Projektów Europejskich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8C0E-C36E-4D5C-A470-DDF44395DFF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0D35633-B6D6-453D-AD45-51E604CF8314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39F8C0E-C36E-4D5C-A470-DDF44395DFF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5633-B6D6-453D-AD45-51E604CF8314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8C0E-C36E-4D5C-A470-DDF44395DFF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5633-B6D6-453D-AD45-51E604CF8314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8C0E-C36E-4D5C-A470-DDF44395DFF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5633-B6D6-453D-AD45-51E604CF8314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8C0E-C36E-4D5C-A470-DDF44395DFF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5633-B6D6-453D-AD45-51E604CF8314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8C0E-C36E-4D5C-A470-DDF44395DFF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Łącznik prost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5633-B6D6-453D-AD45-51E604CF8314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8C0E-C36E-4D5C-A470-DDF44395DFF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5633-B6D6-453D-AD45-51E604CF8314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8C0E-C36E-4D5C-A470-DDF44395DFF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0D35633-B6D6-453D-AD45-51E604CF8314}" type="datetimeFigureOut">
              <a:rPr lang="pl-PL" smtClean="0"/>
              <a:pPr/>
              <a:t>2012-09-11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l-PL" dirty="0" smtClean="0"/>
              <a:t>Pracownia Projektów Europejskich</a:t>
            </a:r>
          </a:p>
          <a:p>
            <a:endParaRPr lang="pl-PL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39F8C0E-C36E-4D5C-A470-DDF44395DFF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8" name="Łącznik prost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leonardo.org.pl/index.php/ida/53/" TargetMode="External"/><Relationship Id="rId2" Type="http://schemas.openxmlformats.org/officeDocument/2006/relationships/hyperlink" Target="http://www.comenius.org.pl/akcje/wizyty-przygotowawcze-i-seminaria-kontaktow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onardo.org.pl/" TargetMode="External"/><Relationship Id="rId2" Type="http://schemas.openxmlformats.org/officeDocument/2006/relationships/hyperlink" Target="http://www.comenius.org.pl/akcje/wizyty-przygotowawcze-i-seminaria-kontaktowe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onardo.org.pl/" TargetMode="External"/><Relationship Id="rId2" Type="http://schemas.openxmlformats.org/officeDocument/2006/relationships/hyperlink" Target="http://www.comenius.org.pl/akcje/wizyty-przygotowawcze-i-seminaria-kontaktow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enius.org.pl/akcje/wizyty-przygotowawcze-i-seminaria-kontaktow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onardo.org.pl/akcje/projekty-mobilnosci" TargetMode="External"/><Relationship Id="rId2" Type="http://schemas.openxmlformats.org/officeDocument/2006/relationships/hyperlink" Target="http://www.comenius.org.pl/akcje/wizyty-przygotowawcze-i-seminaria-kontaktow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leonardo.org.pl/index.php/ida/53/" TargetMode="External"/><Relationship Id="rId2" Type="http://schemas.openxmlformats.org/officeDocument/2006/relationships/hyperlink" Target="http://www.comenius.org.pl/akcje/wizyty-przygotowawcze-i-seminaria-kontaktow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leonardo.org.pl/index.php/ida/64/" TargetMode="External"/><Relationship Id="rId2" Type="http://schemas.openxmlformats.org/officeDocument/2006/relationships/hyperlink" Target="http://www.comenius.org.pl/akcje/wizyty-przygotowawcze-i-seminaria-kontaktow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onardo.org.pl/akcje/wizytyprzygotowawcze-i-seminaria-kontaktowe" TargetMode="External"/><Relationship Id="rId2" Type="http://schemas.openxmlformats.org/officeDocument/2006/relationships/hyperlink" Target="http://www.comenius.org.pl/akcje/wizyty-przygotowawcze-i-seminaria-kontaktow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undtvig.org.pl/" TargetMode="External"/><Relationship Id="rId2" Type="http://schemas.openxmlformats.org/officeDocument/2006/relationships/hyperlink" Target="http://www.comenius.org.pl/akcje/wizyty-przygotowawcze-i-seminaria-kontaktowe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undtvig.org.pl/" TargetMode="External"/><Relationship Id="rId2" Type="http://schemas.openxmlformats.org/officeDocument/2006/relationships/hyperlink" Target="http://www.comenius.org.pl/akcje/wizyty-przygotowawcze-i-seminaria-kontaktow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enius.org.pl/akcje/partnerskie-projekty-szko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omenius.org.pl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undtvig.org.pl/" TargetMode="External"/><Relationship Id="rId2" Type="http://schemas.openxmlformats.org/officeDocument/2006/relationships/hyperlink" Target="http://www.comenius.org.pl/akcje/wizyty-przygotowawcze-i-seminaria-kontaktowe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undtvig.org.pl/projekty-partnerskie" TargetMode="External"/><Relationship Id="rId2" Type="http://schemas.openxmlformats.org/officeDocument/2006/relationships/hyperlink" Target="http://www.comenius.org.pl/akcje/wizyty-przygotowawcze-i-seminaria-kontaktow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undtvig.org.pl/warsztaty-grundtviga" TargetMode="External"/><Relationship Id="rId2" Type="http://schemas.openxmlformats.org/officeDocument/2006/relationships/hyperlink" Target="http://www.comenius.org.pl/akcje/wizyty-przygotowawcze-i-seminaria-kontaktowe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undtvig.org.pl/wizyty-i-wymiana-kadry" TargetMode="External"/><Relationship Id="rId2" Type="http://schemas.openxmlformats.org/officeDocument/2006/relationships/hyperlink" Target="http://www.comenius.org.pl/akcje/wizyty-przygotowawcze-i-seminaria-kontaktowe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dn.pl/" TargetMode="External"/><Relationship Id="rId2" Type="http://schemas.openxmlformats.org/officeDocument/2006/relationships/hyperlink" Target="http://www.comenius.org.pl/akcje/wizyty-przygotowawcze-i-seminaria-kontaktow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enius.org.pl/akcje/partnerskie-projekty-szko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enius.org.pl/" TargetMode="External"/><Relationship Id="rId2" Type="http://schemas.openxmlformats.org/officeDocument/2006/relationships/hyperlink" Target="http://www.comenius.org.pl/akcje/partnerskie-projekty-szko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enius.org.pl/akcje/partnerskie-projekty-szko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enius.org.pl/akcje/partnerskie-projekty-regio" TargetMode="External"/><Relationship Id="rId2" Type="http://schemas.openxmlformats.org/officeDocument/2006/relationships/hyperlink" Target="http://www.comenius.org.pl/akcje/partnerskie-projekty-szko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enius.org.pl/akcje/partnerskie-projekty-szko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enius.org.pl/akcje/asystentura-comenius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enius.org.pl/akcje/mobilnosc-szkolnej-kadry-edukacyjnej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476672"/>
            <a:ext cx="8568952" cy="1470025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Zewnętrzne źródła finansowania projektów o charakterze międzynarodowym</a:t>
            </a:r>
            <a:endParaRPr lang="pl-PL" sz="40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5616" y="4509120"/>
            <a:ext cx="7128792" cy="936104"/>
          </a:xfrm>
        </p:spPr>
        <p:txBody>
          <a:bodyPr>
            <a:normAutofit fontScale="70000" lnSpcReduction="20000"/>
          </a:bodyPr>
          <a:lstStyle/>
          <a:p>
            <a:r>
              <a:rPr lang="pl-PL" sz="2400" dirty="0" smtClean="0"/>
              <a:t>Pracownia Projektów Europejskich</a:t>
            </a:r>
          </a:p>
          <a:p>
            <a:endParaRPr lang="pl-PL" sz="2400" dirty="0" smtClean="0"/>
          </a:p>
          <a:p>
            <a:r>
              <a:rPr lang="pl-PL" sz="2400" dirty="0" smtClean="0"/>
              <a:t>Świętokrzyskie Centrum Doskonalenia Nauczyciel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hlinkClick r:id="rId2" tooltip="Przejdź na stronę akcji"/>
              </a:rPr>
              <a:t>Wizyty przygotowawcze i seminaria kontaktowe</a:t>
            </a:r>
            <a:r>
              <a:rPr lang="pl-PL" dirty="0" smtClean="0">
                <a:hlinkClick r:id="rId2" tooltip="Przejdź na stronę akcji"/>
              </a:rPr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23528" y="1219200"/>
            <a:ext cx="8568952" cy="5090120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20000"/>
              </a:lnSpc>
            </a:pPr>
            <a:r>
              <a:rPr lang="pl-PL" dirty="0" smtClean="0"/>
              <a:t>Akcja ta umożliwia nauczycielom, przedstawicielom samorządu </a:t>
            </a:r>
            <a:r>
              <a:rPr lang="pl-PL" dirty="0" smtClean="0"/>
              <a:t>terytorialnego </a:t>
            </a:r>
            <a:r>
              <a:rPr lang="pl-PL" dirty="0" smtClean="0"/>
              <a:t>i kuratoriów oświaty spotkanie się z partnerami z zagranicy w celu opracowania wspólnego projektu.</a:t>
            </a:r>
          </a:p>
          <a:p>
            <a:pPr>
              <a:lnSpc>
                <a:spcPct val="120000"/>
              </a:lnSpc>
            </a:pPr>
            <a:r>
              <a:rPr lang="pl-PL" dirty="0" smtClean="0"/>
              <a:t>Z dofinansowania na wizytę przygotowawczą lub seminarium kontaktowe może skorzystać każda szkoła/instytucja uprawniona do udziału w Programie LLP – Comenius, która planuje opracowanie i realizację projektu w ramach poniższych akcji:</a:t>
            </a:r>
          </a:p>
          <a:p>
            <a:pPr lvl="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l-PL" sz="2300" b="1" dirty="0" smtClean="0"/>
              <a:t>Partnerskie Projekty Szkół Comeniusa</a:t>
            </a:r>
          </a:p>
          <a:p>
            <a:pPr lvl="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l-PL" sz="2300" b="1" dirty="0" smtClean="0"/>
              <a:t>Partnerskie Projekty Comenius </a:t>
            </a:r>
            <a:r>
              <a:rPr lang="pl-PL" sz="2300" b="1" dirty="0" err="1" smtClean="0"/>
              <a:t>Regio</a:t>
            </a:r>
            <a:endParaRPr lang="pl-PL" sz="2300" b="1" dirty="0" smtClean="0"/>
          </a:p>
          <a:p>
            <a:pPr lvl="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l-PL" sz="2300" b="1" dirty="0" smtClean="0"/>
              <a:t>Wyjazdy Indywidualne Uczniów Comeniusa</a:t>
            </a:r>
          </a:p>
          <a:p>
            <a:pPr lvl="0" algn="r">
              <a:lnSpc>
                <a:spcPct val="120000"/>
              </a:lnSpc>
              <a:buNone/>
            </a:pPr>
            <a:r>
              <a:rPr lang="pl-PL" b="1" dirty="0" smtClean="0">
                <a:hlinkClick r:id="rId2"/>
              </a:rPr>
              <a:t>http</a:t>
            </a:r>
            <a:r>
              <a:rPr lang="pl-PL" b="1" dirty="0" smtClean="0">
                <a:hlinkClick r:id="rId2"/>
              </a:rPr>
              <a:t>://www.comenius.org.pl/akcje/wizyty-przygotowawcze-i-seminaria-kontaktowe</a:t>
            </a:r>
            <a:r>
              <a:rPr lang="pl-PL" b="1" dirty="0" smtClean="0">
                <a:hlinkClick r:id="rId3"/>
              </a:rPr>
              <a:t> </a:t>
            </a:r>
          </a:p>
          <a:p>
            <a:pPr lvl="0" algn="just"/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>
                <a:hlinkClick r:id="rId2" tooltip="Przejdź na stronę akcji"/>
              </a:rPr>
              <a:t>Leonardo da Vinci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6"/>
                </a:solidFill>
                <a:hlinkClick r:id="rId3"/>
              </a:rPr>
              <a:t>http://www.leonardo.org.pl</a:t>
            </a:r>
            <a:r>
              <a:rPr lang="pl-PL" dirty="0" smtClean="0">
                <a:hlinkClick r:id="rId3"/>
              </a:rPr>
              <a:t>/</a:t>
            </a:r>
            <a:r>
              <a:rPr lang="pl-PL" dirty="0" smtClean="0"/>
              <a:t>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>
                <a:hlinkClick r:id="rId2" tooltip="Przejdź na stronę akcji"/>
              </a:rPr>
              <a:t>Leonardo da Vinci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sz="3600" dirty="0" smtClean="0"/>
              <a:t>Celem programu jest promowanie mobilności pracowników na europejskim rynku pracy oraz podnoszenie jakości </a:t>
            </a:r>
            <a:br>
              <a:rPr lang="pl-PL" sz="3600" dirty="0" smtClean="0"/>
            </a:br>
            <a:r>
              <a:rPr lang="pl-PL" sz="3600" dirty="0" smtClean="0"/>
              <a:t>i innowacyjności kształcenia i szkolenia zawodowego.</a:t>
            </a:r>
          </a:p>
          <a:p>
            <a:endParaRPr lang="pl-PL" dirty="0" smtClean="0"/>
          </a:p>
          <a:p>
            <a:endParaRPr lang="pl-PL" dirty="0" smtClean="0"/>
          </a:p>
          <a:p>
            <a:pPr algn="r">
              <a:buNone/>
            </a:pPr>
            <a:r>
              <a:rPr lang="pl-PL" sz="2800" b="1" dirty="0" smtClean="0">
                <a:solidFill>
                  <a:schemeClr val="accent6"/>
                </a:solidFill>
                <a:hlinkClick r:id="rId3"/>
              </a:rPr>
              <a:t>http://www.leonardo.org.pl</a:t>
            </a:r>
            <a:r>
              <a:rPr lang="pl-PL" dirty="0" smtClean="0">
                <a:hlinkClick r:id="rId3"/>
              </a:rPr>
              <a:t>/</a:t>
            </a:r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b="1" dirty="0" smtClean="0">
                <a:hlinkClick r:id="rId2" tooltip="Przejdź na stronę akcji"/>
              </a:rPr>
              <a:t>Akcje w ramach programu Leonardo da Vinci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3200" dirty="0" smtClean="0"/>
              <a:t>Projekty </a:t>
            </a:r>
            <a:r>
              <a:rPr lang="pl-PL" sz="3200" dirty="0" smtClean="0"/>
              <a:t>mobilności;</a:t>
            </a:r>
            <a:endParaRPr lang="pl-PL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3200" dirty="0" smtClean="0"/>
              <a:t>Projekty partnerskie; 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200" dirty="0" smtClean="0"/>
              <a:t>Transfer innowacji </a:t>
            </a:r>
            <a:r>
              <a:rPr lang="pl-PL" sz="3200" b="1" dirty="0" smtClean="0"/>
              <a:t>TOI</a:t>
            </a:r>
            <a:r>
              <a:rPr lang="pl-PL" sz="3200" dirty="0" smtClean="0"/>
              <a:t>;</a:t>
            </a:r>
            <a:endParaRPr lang="pl-PL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3200" dirty="0" smtClean="0"/>
              <a:t>Wizyty </a:t>
            </a:r>
            <a:r>
              <a:rPr lang="pl-PL" sz="3200" dirty="0" smtClean="0"/>
              <a:t>przygotowawcze i seminaria kontaktowe;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10344"/>
          </a:xfrm>
        </p:spPr>
        <p:txBody>
          <a:bodyPr>
            <a:noAutofit/>
          </a:bodyPr>
          <a:lstStyle/>
          <a:p>
            <a:pPr algn="ctr"/>
            <a:r>
              <a:rPr lang="pl-PL" b="1" dirty="0" smtClean="0">
                <a:hlinkClick r:id="rId2" tooltip="Przejdź na stronę akcji"/>
              </a:rPr>
              <a:t>Projekty mobilności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l-PL" dirty="0" smtClean="0"/>
              <a:t>Polegają na organizowaniu </a:t>
            </a:r>
            <a:r>
              <a:rPr lang="pl-PL" b="1" dirty="0" smtClean="0"/>
              <a:t>wyjazdów zagranicznych dla uczniów, pracowników, absolwentów i bezrobotnych, </a:t>
            </a:r>
            <a:br>
              <a:rPr lang="pl-PL" b="1" dirty="0" smtClean="0"/>
            </a:br>
            <a:r>
              <a:rPr lang="pl-PL" b="1" dirty="0" smtClean="0"/>
              <a:t>a także szkoleniowców. </a:t>
            </a:r>
          </a:p>
          <a:p>
            <a:pPr lvl="0"/>
            <a:r>
              <a:rPr lang="pl-PL" dirty="0" smtClean="0"/>
              <a:t>Celem wyjazdów jest </a:t>
            </a:r>
            <a:r>
              <a:rPr lang="pl-PL" b="1" dirty="0" smtClean="0"/>
              <a:t>szkolenie i zdobywanie praktycznego doświadczenia zawodowego </a:t>
            </a:r>
            <a:r>
              <a:rPr lang="pl-PL" dirty="0" smtClean="0"/>
              <a:t>(praktyki i staże zagraniczne) bądź poznawanie ciekawych rozwiązań, metod i praktyk w zakresie kształcenia i szkolenia zawodowego (wymiany doświadczeń). </a:t>
            </a:r>
          </a:p>
          <a:p>
            <a:pPr lvl="0"/>
            <a:r>
              <a:rPr lang="pl-PL" dirty="0" smtClean="0"/>
              <a:t>Założeniem projektów tego typu jest połączenie teorii </a:t>
            </a:r>
            <a:br>
              <a:rPr lang="pl-PL" dirty="0" smtClean="0"/>
            </a:br>
            <a:r>
              <a:rPr lang="pl-PL" dirty="0" smtClean="0"/>
              <a:t>z praktyką, a co za tym idzie - wzmacnianie więzi między światem edukacji i pracy.</a:t>
            </a:r>
          </a:p>
          <a:p>
            <a:pPr lvl="0" algn="just"/>
            <a:endParaRPr lang="pl-PL" dirty="0" smtClean="0"/>
          </a:p>
          <a:p>
            <a:pPr algn="r">
              <a:buNone/>
            </a:pPr>
            <a:r>
              <a:rPr lang="pl-PL" b="1" dirty="0" smtClean="0">
                <a:hlinkClick r:id="rId3"/>
              </a:rPr>
              <a:t>http://www.leonardo.org.pl/akcje/projekty-mobilnosci</a:t>
            </a:r>
            <a:r>
              <a:rPr lang="pl-PL" b="1" dirty="0" smtClean="0"/>
              <a:t> 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pPr algn="ctr"/>
            <a:r>
              <a:rPr lang="pl-PL" sz="2900" b="1" dirty="0" smtClean="0">
                <a:hlinkClick r:id="rId2" tooltip="Przejdź na stronę akcji"/>
              </a:rPr>
              <a:t>Projekty partnerskie </a:t>
            </a:r>
            <a:r>
              <a:rPr lang="pl-PL" sz="2900" b="1" dirty="0" err="1" smtClean="0">
                <a:hlinkClick r:id="rId2" tooltip="Przejdź na stronę akcji"/>
              </a:rPr>
              <a:t>LdV</a:t>
            </a:r>
            <a:endParaRPr lang="pl-PL" sz="2900" b="1" dirty="0">
              <a:hlinkClick r:id="rId2" tooltip="Przejdź na stronę akcji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b="1" dirty="0" smtClean="0"/>
              <a:t>Projekty partnerskie </a:t>
            </a:r>
            <a:r>
              <a:rPr lang="pl-PL" b="1" dirty="0" err="1" smtClean="0"/>
              <a:t>LdV</a:t>
            </a:r>
            <a:r>
              <a:rPr lang="pl-PL" dirty="0" smtClean="0"/>
              <a:t> to wielostronne projekty umożliwiające organizacjom z różnych krajów </a:t>
            </a:r>
            <a:r>
              <a:rPr lang="pl-PL" dirty="0" smtClean="0"/>
              <a:t>współpracę, </a:t>
            </a:r>
            <a:r>
              <a:rPr lang="pl-PL" dirty="0" smtClean="0"/>
              <a:t>dotyczącą </a:t>
            </a:r>
            <a:r>
              <a:rPr lang="pl-PL" u="sng" dirty="0" smtClean="0"/>
              <a:t>kształcenia i szkolenia zawodowego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Głównym zamierzeniem tych projektów jest ułatwienie partnerom wymiany doświadczeń i rozszerzania współpracy na poziomie europejskim. </a:t>
            </a:r>
          </a:p>
          <a:p>
            <a:pPr algn="just"/>
            <a:r>
              <a:rPr lang="pl-PL" dirty="0" smtClean="0"/>
              <a:t>W toku realizacji projektu odbywają się </a:t>
            </a:r>
            <a:r>
              <a:rPr lang="pl-PL" b="1" dirty="0" smtClean="0"/>
              <a:t>wzajemne wizyty partnerów</a:t>
            </a:r>
            <a:r>
              <a:rPr lang="pl-PL" dirty="0" smtClean="0"/>
              <a:t>, będące okazją do bezpośrednich spotkań ekspertów i wzajemnego uczenia się (tzw. </a:t>
            </a:r>
            <a:r>
              <a:rPr lang="pl-PL" i="1" dirty="0" err="1" smtClean="0"/>
              <a:t>peer</a:t>
            </a:r>
            <a:r>
              <a:rPr lang="pl-PL" i="1" dirty="0" smtClean="0"/>
              <a:t> learning</a:t>
            </a:r>
            <a:r>
              <a:rPr lang="pl-PL" dirty="0" smtClean="0"/>
              <a:t>). </a:t>
            </a:r>
          </a:p>
          <a:p>
            <a:pPr algn="just"/>
            <a:r>
              <a:rPr lang="pl-PL" dirty="0" smtClean="0"/>
              <a:t>Pomiędzy spotkaniami każdy partner prowadzi w swoim kraju </a:t>
            </a:r>
            <a:r>
              <a:rPr lang="pl-PL" b="1" dirty="0" smtClean="0"/>
              <a:t>działania lokalne</a:t>
            </a:r>
            <a:r>
              <a:rPr lang="pl-PL" dirty="0" smtClean="0"/>
              <a:t> związane z projektem.</a:t>
            </a:r>
          </a:p>
          <a:p>
            <a:pPr lvl="0" algn="just"/>
            <a:r>
              <a:rPr lang="pl-PL" b="1" dirty="0" smtClean="0"/>
              <a:t>Termin składania wniosków : 21 lutego 2013 </a:t>
            </a:r>
            <a:r>
              <a:rPr lang="pl-PL" b="1" dirty="0" err="1" smtClean="0"/>
              <a:t>r</a:t>
            </a:r>
            <a:r>
              <a:rPr lang="pl-PL" b="1" dirty="0" smtClean="0"/>
              <a:t>.</a:t>
            </a:r>
          </a:p>
          <a:p>
            <a:pPr lvl="0" algn="just"/>
            <a:endParaRPr lang="pl-PL" b="1" dirty="0" smtClean="0"/>
          </a:p>
          <a:p>
            <a:pPr algn="r">
              <a:buNone/>
            </a:pPr>
            <a:r>
              <a:rPr lang="pl-PL" b="1" dirty="0" smtClean="0">
                <a:hlinkClick r:id="rId3"/>
              </a:rPr>
              <a:t>http://leonardo.org.pl/index.php/ida/53/</a:t>
            </a:r>
            <a:r>
              <a:rPr lang="pl-PL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>
                <a:hlinkClick r:id="rId2" tooltip="Przejdź na stronę akcji"/>
              </a:rPr>
              <a:t>Transfer innowacji TOI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To projekty współpracy wielostronnej polegające na </a:t>
            </a:r>
            <a:r>
              <a:rPr lang="pl-PL" b="1" dirty="0" smtClean="0"/>
              <a:t>przenoszeniu na nowy grunt innowacyjnych rozwiązań </a:t>
            </a:r>
            <a:br>
              <a:rPr lang="pl-PL" b="1" dirty="0" smtClean="0"/>
            </a:br>
            <a:r>
              <a:rPr lang="pl-PL" b="1" dirty="0" smtClean="0"/>
              <a:t>i produktów w celu podniesienia jakości kształcenia i szkolenia zawodowego</a:t>
            </a:r>
            <a:r>
              <a:rPr lang="pl-PL" dirty="0" smtClean="0"/>
              <a:t>. </a:t>
            </a:r>
          </a:p>
          <a:p>
            <a:pPr algn="just"/>
            <a:r>
              <a:rPr lang="pl-PL" dirty="0" smtClean="0"/>
              <a:t>W toku międzynarodowej współpracy partnerzy adaptują sprawdzone za granicą pomysły pod kątem merytorycznym, językowym, kulturowym i prawnym oraz wdrażają je w kolejnych krajach, sektorach lub dla nowych grup odbiorców. </a:t>
            </a:r>
          </a:p>
          <a:p>
            <a:pPr algn="just"/>
            <a:r>
              <a:rPr lang="pl-PL" b="1" dirty="0" smtClean="0"/>
              <a:t>Termin składania wniosków 31 stycznia 2013</a:t>
            </a:r>
            <a:r>
              <a:rPr lang="pl-PL" dirty="0" smtClean="0"/>
              <a:t> r.</a:t>
            </a:r>
          </a:p>
          <a:p>
            <a:pPr algn="r">
              <a:buNone/>
            </a:pPr>
            <a:endParaRPr lang="pl-PL" b="1" dirty="0" smtClean="0">
              <a:hlinkClick r:id="rId3"/>
            </a:endParaRPr>
          </a:p>
          <a:p>
            <a:pPr algn="r">
              <a:buNone/>
            </a:pPr>
            <a:r>
              <a:rPr lang="pl-PL" b="1" dirty="0" smtClean="0">
                <a:hlinkClick r:id="rId3"/>
              </a:rPr>
              <a:t>http://leonardo.org.pl/index.php/ida/64/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b="1" dirty="0" smtClean="0">
                <a:hlinkClick r:id="rId2" tooltip="Przejdź na stronę akcji"/>
              </a:rPr>
              <a:t>Wizyty przygotowawcze i seminaria kontaktowe 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>
            <a:normAutofit/>
          </a:bodyPr>
          <a:lstStyle/>
          <a:p>
            <a:r>
              <a:rPr lang="pl-PL" dirty="0" smtClean="0"/>
              <a:t>Narodowa Agencja dofinansowuje krótkie </a:t>
            </a:r>
            <a:r>
              <a:rPr lang="pl-PL" b="1" dirty="0" smtClean="0"/>
              <a:t>wizyty przygotowawcze</a:t>
            </a:r>
            <a:r>
              <a:rPr lang="pl-PL" dirty="0" smtClean="0"/>
              <a:t> umożliwiające spotkanie z potencjalnymi partnerami projektu i doprecyzowanie przyszłej współpracy. </a:t>
            </a:r>
          </a:p>
          <a:p>
            <a:r>
              <a:rPr lang="pl-PL" b="1" dirty="0" smtClean="0"/>
              <a:t>Seminaria kontaktowe </a:t>
            </a:r>
            <a:r>
              <a:rPr lang="pl-PL" dirty="0" smtClean="0"/>
              <a:t>natomiast umożliwiają nawiązanie kontaktów z instytucjami z zagranicy oraz uzyskanie praktycznych informacji na temat wnioskowania i realizacji projektów</a:t>
            </a:r>
          </a:p>
          <a:p>
            <a:pPr algn="just"/>
            <a:endParaRPr lang="pl-PL" dirty="0" smtClean="0"/>
          </a:p>
          <a:p>
            <a:pPr algn="r">
              <a:buNone/>
            </a:pPr>
            <a:r>
              <a:rPr lang="pl-PL" sz="2000" b="1" dirty="0" smtClean="0">
                <a:hlinkClick r:id="rId3"/>
              </a:rPr>
              <a:t>http://www.leonardo.org.pl/akcje/wizytyprzygotowawcze-i-seminaria-kontaktowe</a:t>
            </a:r>
            <a:endParaRPr lang="pl-PL" sz="2000" b="1" dirty="0" smtClean="0"/>
          </a:p>
          <a:p>
            <a:pPr algn="just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800" b="1" dirty="0" err="1" smtClean="0">
                <a:solidFill>
                  <a:schemeClr val="tx2"/>
                </a:solidFill>
                <a:hlinkClick r:id="rId2" tooltip="Przejdź na stronę akcji"/>
              </a:rPr>
              <a:t>Grundtvig</a:t>
            </a:r>
            <a:endParaRPr lang="pl-PL" sz="4800" b="1" dirty="0" smtClean="0">
              <a:solidFill>
                <a:schemeClr val="tx2"/>
              </a:solidFill>
              <a:hlinkClick r:id="rId2" tooltip="Przejdź na stronę akcji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>
                <a:hlinkClick r:id="rId3"/>
              </a:rPr>
              <a:t>http://www.grundtvig.org.pl</a:t>
            </a:r>
            <a:r>
              <a:rPr lang="pl-PL" dirty="0" smtClean="0">
                <a:hlinkClick r:id="rId3"/>
              </a:rPr>
              <a:t>/</a:t>
            </a:r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hlinkClick r:id="rId2" tooltip="Przejdź na stronę akcji"/>
              </a:rPr>
              <a:t>Program </a:t>
            </a:r>
            <a:r>
              <a:rPr lang="pl-PL" b="1" dirty="0" err="1" smtClean="0">
                <a:hlinkClick r:id="rId2" tooltip="Przejdź na stronę akcji"/>
              </a:rPr>
              <a:t>Grundtvig</a:t>
            </a:r>
            <a:r>
              <a:rPr lang="pl-PL" b="1" dirty="0" smtClean="0">
                <a:hlinkClick r:id="rId2" tooltip="Przejdź na stronę akcji"/>
              </a:rPr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032448"/>
          </a:xfrm>
        </p:spPr>
        <p:txBody>
          <a:bodyPr>
            <a:normAutofit fontScale="92500"/>
          </a:bodyPr>
          <a:lstStyle/>
          <a:p>
            <a:pPr algn="just">
              <a:spcBef>
                <a:spcPts val="0"/>
              </a:spcBef>
            </a:pPr>
            <a:r>
              <a:rPr lang="pl-PL" dirty="0" smtClean="0"/>
              <a:t>Program </a:t>
            </a:r>
            <a:r>
              <a:rPr lang="pl-PL" dirty="0" err="1" smtClean="0"/>
              <a:t>Grundtvig</a:t>
            </a:r>
            <a:r>
              <a:rPr lang="pl-PL" dirty="0" smtClean="0"/>
              <a:t> dotyczy </a:t>
            </a:r>
            <a:r>
              <a:rPr lang="pl-PL" dirty="0" smtClean="0"/>
              <a:t>ogólnej </a:t>
            </a:r>
            <a:r>
              <a:rPr lang="pl-PL" b="1" dirty="0" smtClean="0"/>
              <a:t>niezawodowej edukacji osób dorosłych</a:t>
            </a:r>
            <a:r>
              <a:rPr lang="pl-PL" dirty="0" smtClean="0"/>
              <a:t> i skierowany jest do organizacji działających w obszarze szeroko rozumianej edukacji dorosłych, ich słuchaczy i </a:t>
            </a:r>
            <a:r>
              <a:rPr lang="pl-PL" dirty="0" smtClean="0"/>
              <a:t>pracowników (Uniwersytety Trzeciego Wieku, Centra Kształcenia Ustawicznego, szkoły dla dorosłych, domy kultury, biblioteki, muzea, fundacje, władze lokalne i regionalne, organizacje szkolące osoby dorosłe) .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endParaRPr lang="pl-PL" dirty="0" smtClean="0"/>
          </a:p>
          <a:p>
            <a:pPr algn="r">
              <a:lnSpc>
                <a:spcPct val="150000"/>
              </a:lnSpc>
              <a:buNone/>
            </a:pPr>
            <a:r>
              <a:rPr lang="pl-PL" b="1" dirty="0" smtClean="0">
                <a:hlinkClick r:id="rId3"/>
              </a:rPr>
              <a:t>http://www.grundtvig.org.pl/</a:t>
            </a:r>
            <a:r>
              <a:rPr lang="pl-PL" b="1" dirty="0" smtClean="0"/>
              <a:t>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800" b="1" dirty="0" smtClean="0">
                <a:solidFill>
                  <a:schemeClr val="tx2"/>
                </a:solidFill>
                <a:hlinkClick r:id="rId3" tooltip="Przejdź na stronę akcji"/>
              </a:rPr>
              <a:t>Comenius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>
                <a:hlinkClick r:id="rId4"/>
              </a:rPr>
              <a:t>http://www.comenius.org.pl</a:t>
            </a:r>
            <a:r>
              <a:rPr lang="pl-PL" dirty="0" smtClean="0">
                <a:hlinkClick r:id="rId4"/>
              </a:rPr>
              <a:t>/</a:t>
            </a:r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>
                <a:hlinkClick r:id="rId2" tooltip="Przejdź na stronę akcji"/>
              </a:rPr>
              <a:t>Akcje w </a:t>
            </a:r>
            <a:r>
              <a:rPr lang="pl-PL" b="1" dirty="0" smtClean="0">
                <a:hlinkClick r:id="rId2" tooltip="Przejdź na stronę akcji"/>
              </a:rPr>
              <a:t>ramach </a:t>
            </a:r>
            <a:r>
              <a:rPr lang="pl-PL" b="1" dirty="0" smtClean="0">
                <a:hlinkClick r:id="rId2" tooltip="Przejdź na stronę akcji"/>
              </a:rPr>
              <a:t>Programu </a:t>
            </a:r>
            <a:r>
              <a:rPr lang="pl-PL" b="1" dirty="0" err="1" smtClean="0">
                <a:hlinkClick r:id="rId2" tooltip="Przejdź na stronę akcji"/>
              </a:rPr>
              <a:t>Grundtvig</a:t>
            </a:r>
            <a:r>
              <a:rPr lang="pl-PL" b="1" dirty="0" smtClean="0">
                <a:hlinkClick r:id="rId2" tooltip="Przejdź na stronę akcji"/>
              </a:rPr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pl-PL" dirty="0" smtClean="0"/>
              <a:t>Projekty Partnerskie </a:t>
            </a:r>
            <a:r>
              <a:rPr lang="pl-PL" dirty="0" err="1" smtClean="0"/>
              <a:t>Grundtviga</a:t>
            </a:r>
            <a:endParaRPr lang="pl-PL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pl-PL" dirty="0" smtClean="0"/>
              <a:t>Warsztaty </a:t>
            </a:r>
            <a:r>
              <a:rPr lang="pl-PL" dirty="0" err="1" smtClean="0"/>
              <a:t>Grundtviga</a:t>
            </a:r>
            <a:endParaRPr lang="pl-PL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pl-PL" dirty="0" smtClean="0"/>
              <a:t>Wizyty </a:t>
            </a:r>
            <a:r>
              <a:rPr lang="pl-PL" dirty="0" smtClean="0"/>
              <a:t>i wymiana kadry dla edukacji dorosłych (VIS</a:t>
            </a:r>
            <a:r>
              <a:rPr lang="pl-PL" dirty="0" smtClean="0"/>
              <a:t>)</a:t>
            </a:r>
            <a:endParaRPr lang="pl-PL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pl-PL" dirty="0" smtClean="0"/>
          </a:p>
          <a:p>
            <a:pPr marL="514350" indent="-514350">
              <a:spcBef>
                <a:spcPts val="0"/>
              </a:spcBef>
              <a:buNone/>
            </a:pPr>
            <a:endParaRPr lang="pl-PL" dirty="0" smtClean="0"/>
          </a:p>
          <a:p>
            <a:pPr marL="514350" indent="-514350" algn="r">
              <a:spcBef>
                <a:spcPts val="0"/>
              </a:spcBef>
              <a:buNone/>
            </a:pPr>
            <a:r>
              <a:rPr lang="pl-PL" b="1" dirty="0" smtClean="0">
                <a:hlinkClick r:id="rId3"/>
              </a:rPr>
              <a:t>http://www.grundtvig.org.pl/</a:t>
            </a:r>
            <a:r>
              <a:rPr lang="pl-PL" b="1" dirty="0" smtClean="0"/>
              <a:t> 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900" b="1" dirty="0" smtClean="0">
                <a:hlinkClick r:id="rId2" tooltip="Przejdź na stronę akcji"/>
              </a:rPr>
              <a:t>Projekty Partnerskie </a:t>
            </a:r>
            <a:r>
              <a:rPr lang="pl-PL" sz="2900" b="1" dirty="0" err="1" smtClean="0">
                <a:hlinkClick r:id="rId2" tooltip="Przejdź na stronę akcji"/>
              </a:rPr>
              <a:t>Grundtviga</a:t>
            </a:r>
            <a:endParaRPr lang="pl-PL" sz="2900" b="1" dirty="0">
              <a:hlinkClick r:id="rId2" tooltip="Przejdź na stronę akcji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Są to </a:t>
            </a:r>
            <a:r>
              <a:rPr lang="pl-PL" dirty="0" smtClean="0"/>
              <a:t>projekty, </a:t>
            </a:r>
            <a:r>
              <a:rPr lang="pl-PL" dirty="0" smtClean="0"/>
              <a:t>których głównym zamierzeniem jest </a:t>
            </a:r>
            <a:r>
              <a:rPr lang="pl-PL" b="1" dirty="0" smtClean="0"/>
              <a:t>wymiana doświadczeń i rozszerzenie współpracy pomiędzy organizacjami zajmującymi się niezawodową edukacją dorosłych</a:t>
            </a:r>
            <a:r>
              <a:rPr lang="pl-PL" dirty="0" smtClean="0"/>
              <a:t>, które są mniej doświadczone we współpracy europejskiej i które chcą uwzględnić wymiar europejski w swojej działalności edukacyjnej. </a:t>
            </a:r>
          </a:p>
          <a:p>
            <a:r>
              <a:rPr lang="pl-PL" dirty="0" smtClean="0"/>
              <a:t>Projekty partnerskie </a:t>
            </a:r>
            <a:r>
              <a:rPr lang="pl-PL" b="1" dirty="0" smtClean="0"/>
              <a:t>są zorientowane raczej na proces niż na wypracowanie innowacyjnego produktu </a:t>
            </a:r>
            <a:r>
              <a:rPr lang="pl-PL" dirty="0" smtClean="0"/>
              <a:t>– w odróżnieniu od Projektów Wielostronnych realizowanych w ramach akcji scentralizowanych, których efektem muszą być innowacyjne produkty końcowe.</a:t>
            </a:r>
          </a:p>
          <a:p>
            <a:pPr algn="r"/>
            <a:endParaRPr lang="pl-PL" dirty="0" smtClean="0"/>
          </a:p>
          <a:p>
            <a:pPr algn="r">
              <a:buNone/>
            </a:pPr>
            <a:r>
              <a:rPr lang="pl-PL" sz="2200" b="1" dirty="0" smtClean="0">
                <a:hlinkClick r:id="rId3"/>
              </a:rPr>
              <a:t>http://www.grundtvig.org.pl/projekty-partnerskie</a:t>
            </a:r>
            <a:r>
              <a:rPr lang="pl-PL" sz="2200" b="1" dirty="0" smtClean="0"/>
              <a:t> </a:t>
            </a:r>
            <a:endParaRPr lang="pl-PL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/>
          </a:bodyPr>
          <a:lstStyle/>
          <a:p>
            <a:pPr algn="ctr"/>
            <a:r>
              <a:rPr lang="pl-PL" sz="2900" b="1" dirty="0" smtClean="0">
                <a:hlinkClick r:id="rId2" tooltip="Przejdź na stronę akcji"/>
              </a:rPr>
              <a:t>Warsztaty </a:t>
            </a:r>
            <a:r>
              <a:rPr lang="pl-PL" sz="2900" b="1" dirty="0" err="1" smtClean="0">
                <a:hlinkClick r:id="rId2" tooltip="Przejdź na stronę akcji"/>
              </a:rPr>
              <a:t>Grundtviga</a:t>
            </a:r>
            <a:endParaRPr lang="pl-PL" sz="2900" b="1" dirty="0" smtClean="0">
              <a:hlinkClick r:id="rId2" tooltip="Przejdź na stronę akcji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712968" cy="547260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pl-PL" b="1" u="sng" dirty="0" smtClean="0"/>
              <a:t>Skład partnerski</a:t>
            </a:r>
            <a:r>
              <a:rPr lang="pl-PL" u="sng" dirty="0" smtClean="0"/>
              <a:t>:</a:t>
            </a:r>
            <a:r>
              <a:rPr lang="pl-PL" dirty="0" smtClean="0"/>
              <a:t> warsztaty </a:t>
            </a:r>
            <a:r>
              <a:rPr lang="pl-PL" dirty="0" smtClean="0"/>
              <a:t>organizuje się </a:t>
            </a:r>
            <a:r>
              <a:rPr lang="pl-PL" dirty="0" smtClean="0"/>
              <a:t>dla 10-20 słuchaczy </a:t>
            </a:r>
            <a:br>
              <a:rPr lang="pl-PL" dirty="0" smtClean="0"/>
            </a:br>
            <a:r>
              <a:rPr lang="pl-PL" dirty="0" smtClean="0"/>
              <a:t>z minimum 3 krajów innych niż kraj organizatora, maksymalnie 1/3 uczestników może być z tego samego </a:t>
            </a:r>
            <a:r>
              <a:rPr lang="pl-PL" dirty="0" smtClean="0"/>
              <a:t>kraju.</a:t>
            </a:r>
            <a:endParaRPr lang="pl-PL" dirty="0" smtClean="0"/>
          </a:p>
          <a:p>
            <a:pPr algn="just">
              <a:lnSpc>
                <a:spcPct val="120000"/>
              </a:lnSpc>
            </a:pPr>
            <a:r>
              <a:rPr lang="pl-PL" b="1" u="sng" dirty="0" smtClean="0"/>
              <a:t>Czas trwania warsztatu: </a:t>
            </a:r>
            <a:r>
              <a:rPr lang="pl-PL" dirty="0" smtClean="0"/>
              <a:t>5-10 </a:t>
            </a:r>
            <a:r>
              <a:rPr lang="pl-PL" dirty="0" smtClean="0"/>
              <a:t>dni.</a:t>
            </a:r>
            <a:endParaRPr lang="pl-PL" dirty="0" smtClean="0"/>
          </a:p>
          <a:p>
            <a:pPr algn="just">
              <a:lnSpc>
                <a:spcPct val="120000"/>
              </a:lnSpc>
            </a:pPr>
            <a:r>
              <a:rPr lang="pl-PL" b="1" u="sng" dirty="0" smtClean="0"/>
              <a:t>Europejski katalog warsztatów: </a:t>
            </a:r>
            <a:r>
              <a:rPr lang="pl-PL" dirty="0" smtClean="0"/>
              <a:t>po zakończeniu procesu selekcji przez Narodowe </a:t>
            </a:r>
            <a:r>
              <a:rPr lang="pl-PL" dirty="0" smtClean="0"/>
              <a:t>Agencje, </a:t>
            </a:r>
            <a:r>
              <a:rPr lang="pl-PL" dirty="0" smtClean="0"/>
              <a:t>Komisja Europejska publikuje katalog dostępnych w danym roku warsztatów dla dorosłych słuchaczy z Europy.</a:t>
            </a:r>
          </a:p>
          <a:p>
            <a:pPr algn="just">
              <a:lnSpc>
                <a:spcPct val="120000"/>
              </a:lnSpc>
            </a:pPr>
            <a:r>
              <a:rPr lang="pl-PL" b="1" u="sng" dirty="0" smtClean="0"/>
              <a:t>Możliwe dofinansowanie:</a:t>
            </a:r>
          </a:p>
          <a:p>
            <a:pPr lvl="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i="1" dirty="0" smtClean="0"/>
              <a:t>Z</a:t>
            </a:r>
            <a:r>
              <a:rPr lang="pl-PL" dirty="0" smtClean="0"/>
              <a:t>ależne od liczby słuchaczy, długości trwania warsztatu i kraju organizatora.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Ø"/>
            </a:pPr>
            <a:r>
              <a:rPr lang="pl-PL" dirty="0" smtClean="0"/>
              <a:t>Dofinansowanie w postaci zryczałtowanych stawek na koszty organizacyjne </a:t>
            </a:r>
            <a:br>
              <a:rPr lang="pl-PL" dirty="0" smtClean="0"/>
            </a:br>
            <a:r>
              <a:rPr lang="pl-PL" dirty="0" smtClean="0"/>
              <a:t>i również zryczałtowanych wg kraju organizatora na koszty podróży </a:t>
            </a:r>
            <a:br>
              <a:rPr lang="pl-PL" dirty="0" smtClean="0"/>
            </a:br>
            <a:r>
              <a:rPr lang="pl-PL" dirty="0" smtClean="0"/>
              <a:t>i utrzymania uczestników.</a:t>
            </a:r>
          </a:p>
          <a:p>
            <a:pPr lvl="0" algn="just">
              <a:lnSpc>
                <a:spcPct val="120000"/>
              </a:lnSpc>
            </a:pPr>
            <a:r>
              <a:rPr lang="pl-PL" b="1" u="sng" dirty="0" smtClean="0"/>
              <a:t>Wkład własny nie jest wymagany !!!</a:t>
            </a:r>
          </a:p>
          <a:p>
            <a:pPr algn="r">
              <a:buNone/>
            </a:pPr>
            <a:r>
              <a:rPr lang="pl-PL" b="1" dirty="0" smtClean="0">
                <a:hlinkClick r:id="rId3"/>
              </a:rPr>
              <a:t>http://www.grundtvig.org.pl/warsztaty-grundtviga</a:t>
            </a:r>
            <a:r>
              <a:rPr lang="pl-PL" b="1" dirty="0" smtClean="0"/>
              <a:t> 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900" b="1" dirty="0" smtClean="0">
                <a:hlinkClick r:id="rId2" tooltip="Przejdź na stronę akcji"/>
              </a:rPr>
              <a:t>Wizyty i wymiana kadry dla edukacji </a:t>
            </a:r>
            <a:r>
              <a:rPr lang="pl-PL" sz="2900" b="1" dirty="0" smtClean="0">
                <a:hlinkClick r:id="rId2" tooltip="Przejdź na stronę akcji"/>
              </a:rPr>
              <a:t>dorosłych</a:t>
            </a:r>
            <a:endParaRPr lang="pl-PL" sz="2900" b="1" dirty="0" smtClean="0">
              <a:hlinkClick r:id="rId2" tooltip="Przejdź na stronę akcji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/>
          </a:bodyPr>
          <a:lstStyle/>
          <a:p>
            <a:pPr algn="just"/>
            <a:endParaRPr lang="pl-PL" sz="1300" dirty="0" smtClean="0"/>
          </a:p>
          <a:p>
            <a:pPr algn="just"/>
            <a:r>
              <a:rPr lang="pl-PL" sz="2000" dirty="0" smtClean="0"/>
              <a:t>Na </a:t>
            </a:r>
            <a:r>
              <a:rPr lang="pl-PL" sz="2000" dirty="0" smtClean="0"/>
              <a:t>wizyty mogą wyjeżdżać </a:t>
            </a:r>
            <a:r>
              <a:rPr lang="pl-PL" sz="2000" b="1" dirty="0" smtClean="0"/>
              <a:t>osoby indywidualne lub, w uzasadnionych przypadkach, małe </a:t>
            </a:r>
            <a:r>
              <a:rPr lang="pl-PL" sz="2000" b="1" dirty="0" smtClean="0"/>
              <a:t>grupy</a:t>
            </a:r>
            <a:r>
              <a:rPr lang="pl-PL" sz="2000" dirty="0" smtClean="0"/>
              <a:t>.</a:t>
            </a:r>
            <a:endParaRPr lang="pl-PL" sz="2000" dirty="0" smtClean="0"/>
          </a:p>
          <a:p>
            <a:pPr algn="just"/>
            <a:r>
              <a:rPr lang="pl-PL" sz="2000" dirty="0" smtClean="0"/>
              <a:t>Wizyty mogą być jednostronne lub mogą być realizowane jako element wymiany pomiędzy organizacjami</a:t>
            </a:r>
            <a:r>
              <a:rPr lang="pl-PL" sz="2000" dirty="0" smtClean="0"/>
              <a:t>. </a:t>
            </a:r>
            <a:endParaRPr lang="pl-PL" sz="2000" dirty="0" smtClean="0"/>
          </a:p>
          <a:p>
            <a:pPr algn="just"/>
            <a:r>
              <a:rPr lang="pl-PL" sz="2000" dirty="0" smtClean="0"/>
              <a:t>Działania w ramach wizyty, na którą zostanie przyznane dofinansowanie, muszą być związane z działalnością zawodową wnioskodawcy w dowolnym aspekcie edukacji dorosłych. Przykładowo mogą one dotyczyć: </a:t>
            </a:r>
          </a:p>
          <a:p>
            <a:pPr lvl="1" algn="just">
              <a:buFont typeface="Wingdings" pitchFamily="2" charset="2"/>
              <a:buChar char="Ø"/>
            </a:pPr>
            <a:r>
              <a:rPr lang="pl-PL" sz="1800" dirty="0" smtClean="0"/>
              <a:t>badania aspektów edukacji i uczenia się dorosłych w kraju goszczącym, </a:t>
            </a:r>
          </a:p>
          <a:p>
            <a:pPr lvl="1" algn="just">
              <a:buFont typeface="Wingdings" pitchFamily="2" charset="2"/>
              <a:buChar char="Ø"/>
            </a:pPr>
            <a:r>
              <a:rPr lang="pl-PL" sz="1800" dirty="0" smtClean="0"/>
              <a:t>uczestnictwa w mniej formalnych typach szkoleń kadry dla edukacji dorosłych, takich jak „</a:t>
            </a:r>
            <a:r>
              <a:rPr lang="pl-PL" sz="1800" dirty="0" err="1" smtClean="0"/>
              <a:t>job-shadowing</a:t>
            </a:r>
            <a:r>
              <a:rPr lang="pl-PL" sz="1800" dirty="0" smtClean="0"/>
              <a:t>” (obserwacja) np. w organizacjach edukacji dorosłych, </a:t>
            </a:r>
          </a:p>
          <a:p>
            <a:pPr lvl="1" algn="just">
              <a:buFont typeface="Wingdings" pitchFamily="2" charset="2"/>
              <a:buChar char="Ø"/>
            </a:pPr>
            <a:r>
              <a:rPr lang="pl-PL" sz="1800" dirty="0" smtClean="0"/>
              <a:t>uczestnictwa w konferencji lub seminarium, </a:t>
            </a:r>
          </a:p>
          <a:p>
            <a:pPr algn="r">
              <a:buNone/>
            </a:pPr>
            <a:r>
              <a:rPr lang="pl-PL" b="1" dirty="0" smtClean="0">
                <a:hlinkClick r:id="rId3"/>
              </a:rPr>
              <a:t>http://www.grundtvig.org.pl/wizyty-i-wymiana-kadry</a:t>
            </a:r>
            <a:r>
              <a:rPr lang="pl-PL" b="1" dirty="0" smtClean="0"/>
              <a:t> 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800" b="1" dirty="0" smtClean="0">
                <a:solidFill>
                  <a:schemeClr val="tx2"/>
                </a:solidFill>
                <a:hlinkClick r:id="rId2" tooltip="Przejdź na stronę akcji"/>
              </a:rPr>
              <a:t>Dziękuję za uwagę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800" b="1" dirty="0" err="1" smtClean="0">
                <a:hlinkClick r:id="rId3"/>
              </a:rPr>
              <a:t>www.scdn.pl</a:t>
            </a:r>
            <a:r>
              <a:rPr lang="pl-PL" sz="2800" b="1" dirty="0" smtClean="0"/>
              <a:t> </a:t>
            </a:r>
            <a:endParaRPr lang="pl-PL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836712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  <a:hlinkClick r:id="rId2" tooltip="Przejdź na stronę akcji"/>
              </a:rPr>
              <a:t>Comenius</a:t>
            </a:r>
            <a:r>
              <a:rPr lang="pl-PL" sz="3600" dirty="0" smtClean="0"/>
              <a:t> </a:t>
            </a:r>
            <a:r>
              <a:rPr lang="pl-PL" sz="3600" dirty="0" smtClean="0"/>
              <a:t>to program </a:t>
            </a:r>
            <a:r>
              <a:rPr lang="pl-PL" sz="3600" dirty="0" smtClean="0"/>
              <a:t>adresowany </a:t>
            </a:r>
            <a:r>
              <a:rPr lang="pl-PL" sz="3600" dirty="0" smtClean="0"/>
              <a:t>głównie do </a:t>
            </a:r>
            <a:r>
              <a:rPr lang="pl-PL" sz="3600" dirty="0" smtClean="0"/>
              <a:t>osób i </a:t>
            </a:r>
            <a:r>
              <a:rPr lang="pl-PL" sz="3600" b="1" dirty="0" smtClean="0"/>
              <a:t>instytucji zaangażowanych w edukację </a:t>
            </a:r>
            <a:r>
              <a:rPr lang="pl-PL" sz="3600" dirty="0" smtClean="0"/>
              <a:t>od przedszkoli po szkoły </a:t>
            </a:r>
            <a:r>
              <a:rPr lang="pl-PL" sz="3600" dirty="0" smtClean="0"/>
              <a:t>średnie. </a:t>
            </a:r>
          </a:p>
          <a:p>
            <a:r>
              <a:rPr lang="pl-PL" sz="3600" dirty="0" smtClean="0"/>
              <a:t>Skierowany jest także do pracowników stowarzyszeń, instytucji pozarządowych oraz </a:t>
            </a:r>
            <a:r>
              <a:rPr lang="pl-PL" sz="3600" b="1" dirty="0" smtClean="0"/>
              <a:t>lokalnych i regionalnych władz oświatowych.</a:t>
            </a:r>
            <a:endParaRPr lang="pl-PL" sz="3600" b="1" dirty="0" smtClean="0"/>
          </a:p>
          <a:p>
            <a:pPr algn="just"/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>
                <a:hlinkClick r:id="rId2" tooltip="Przejdź na stronę akcji"/>
              </a:rPr>
              <a:t>Akcje w ramach Comeniusa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3200" dirty="0" smtClean="0"/>
              <a:t>Partnerskie Projekty Szkół;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3200" dirty="0" smtClean="0"/>
              <a:t>Partnerskie Projekty </a:t>
            </a:r>
            <a:r>
              <a:rPr lang="pl-PL" sz="3200" dirty="0" err="1" smtClean="0"/>
              <a:t>Regio</a:t>
            </a:r>
            <a:r>
              <a:rPr lang="pl-PL" sz="3200" dirty="0" smtClean="0"/>
              <a:t>;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3200" dirty="0" smtClean="0"/>
              <a:t>Asystentura Comeniusa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3200" dirty="0" smtClean="0"/>
              <a:t>Mobilność Szkolnej Kadry Edukacyjnej;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3200" dirty="0" smtClean="0"/>
              <a:t>Wyjazdy Indywidualne Uczniów;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3200" dirty="0" smtClean="0"/>
              <a:t>Wizyty przygotowawcze i seminaria kontaktowe;</a:t>
            </a:r>
          </a:p>
          <a:p>
            <a:pPr marL="514350" indent="-514350" algn="r">
              <a:lnSpc>
                <a:spcPct val="150000"/>
              </a:lnSpc>
              <a:buNone/>
            </a:pPr>
            <a:r>
              <a:rPr lang="pl-PL" sz="3200" b="1" dirty="0" smtClean="0">
                <a:hlinkClick r:id="rId3"/>
              </a:rPr>
              <a:t>http://www.comenius.org.pl/</a:t>
            </a:r>
            <a:r>
              <a:rPr lang="pl-PL" sz="3200" dirty="0" smtClean="0"/>
              <a:t> </a:t>
            </a:r>
          </a:p>
          <a:p>
            <a:pPr marL="514350" indent="-514350">
              <a:lnSpc>
                <a:spcPct val="150000"/>
              </a:lnSpc>
              <a:buNone/>
            </a:pP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>
                <a:hlinkClick r:id="rId2" tooltip="Przejdź na stronę akcji"/>
              </a:rPr>
              <a:t>Partnerskie Projekty Szkół </a:t>
            </a:r>
            <a:r>
              <a:rPr lang="pl-PL" b="1" dirty="0" smtClean="0"/>
              <a:t>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l-PL" dirty="0" smtClean="0"/>
              <a:t>Projekty partnerskie to </a:t>
            </a:r>
            <a:r>
              <a:rPr lang="pl-PL" b="1" dirty="0" smtClean="0"/>
              <a:t>współpraca dwóch lub więcej szkół z różnych </a:t>
            </a:r>
            <a:r>
              <a:rPr lang="pl-PL" b="1" dirty="0" smtClean="0"/>
              <a:t>krajów,</a:t>
            </a:r>
            <a:r>
              <a:rPr lang="pl-PL" dirty="0" smtClean="0"/>
              <a:t> </a:t>
            </a:r>
            <a:r>
              <a:rPr lang="pl-PL" dirty="0" smtClean="0"/>
              <a:t>która skutkuje przede wszystkim </a:t>
            </a:r>
            <a:r>
              <a:rPr lang="pl-PL" dirty="0" smtClean="0"/>
              <a:t>wymianą </a:t>
            </a:r>
            <a:r>
              <a:rPr lang="pl-PL" dirty="0" smtClean="0"/>
              <a:t>doświadczeń i uczeniem się od siebie nawzajem. </a:t>
            </a:r>
            <a:endParaRPr lang="pl-PL" dirty="0" smtClean="0"/>
          </a:p>
          <a:p>
            <a:pPr lvl="0"/>
            <a:r>
              <a:rPr lang="pl-PL" dirty="0" smtClean="0"/>
              <a:t>Istotnym elementem projektu są </a:t>
            </a:r>
            <a:r>
              <a:rPr lang="pl-PL" b="1" dirty="0" smtClean="0"/>
              <a:t>wyjazdy uczniów i nauczycieli do szkół partnerskich.</a:t>
            </a:r>
            <a:endParaRPr lang="pl-PL" b="1" dirty="0" smtClean="0"/>
          </a:p>
          <a:p>
            <a:pPr lvl="0"/>
            <a:r>
              <a:rPr lang="pl-PL" dirty="0" smtClean="0"/>
              <a:t>Akcja ma na celu </a:t>
            </a:r>
            <a:r>
              <a:rPr lang="pl-PL" b="1" dirty="0" smtClean="0"/>
              <a:t>wzmacnianie europejskiego wymiaru edukacji poprzez promowanie współpracy międzynarodowej</a:t>
            </a:r>
            <a:r>
              <a:rPr lang="pl-PL" dirty="0" smtClean="0"/>
              <a:t>, w której uczestniczą uczniowie i kadra nauczycielska z różnych państw członkowskich. </a:t>
            </a:r>
          </a:p>
          <a:p>
            <a:pPr lvl="0" algn="just"/>
            <a:r>
              <a:rPr lang="pl-PL" u="sng" dirty="0" smtClean="0"/>
              <a:t>Termin składania wniosków upływa 21 lutego 2013 roku.</a:t>
            </a:r>
          </a:p>
          <a:p>
            <a:pPr lvl="0" algn="just"/>
            <a:endParaRPr lang="pl-PL" u="sng" dirty="0" smtClean="0"/>
          </a:p>
          <a:p>
            <a:pPr algn="r">
              <a:buNone/>
            </a:pPr>
            <a:r>
              <a:rPr lang="pl-PL" sz="2000" b="1" dirty="0" smtClean="0">
                <a:hlinkClick r:id="rId2"/>
              </a:rPr>
              <a:t>http://www.comenius.org.pl/akcje/partnerskie-projekty-szkol</a:t>
            </a:r>
            <a:r>
              <a:rPr lang="pl-PL" sz="2000" b="1" dirty="0" smtClean="0"/>
              <a:t> </a:t>
            </a:r>
            <a:endParaRPr lang="pl-P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600"/>
          </a:xfrm>
        </p:spPr>
        <p:txBody>
          <a:bodyPr>
            <a:normAutofit/>
          </a:bodyPr>
          <a:lstStyle/>
          <a:p>
            <a:r>
              <a:rPr lang="pl-PL" b="1" dirty="0" smtClean="0">
                <a:hlinkClick r:id="rId2" tooltip="Przejdź na stronę akcji"/>
              </a:rPr>
              <a:t>Partnerskie Projekty Comenius </a:t>
            </a:r>
            <a:r>
              <a:rPr lang="pl-PL" b="1" dirty="0" err="1" smtClean="0">
                <a:hlinkClick r:id="rId2" tooltip="Przejdź na stronę akcji"/>
              </a:rPr>
              <a:t>Regio</a:t>
            </a:r>
            <a:endParaRPr lang="pl-PL" b="1" dirty="0">
              <a:hlinkClick r:id="rId2" tooltip="Przejdź na stronę akcji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Celem </a:t>
            </a:r>
            <a:r>
              <a:rPr lang="pl-PL" b="1" dirty="0" smtClean="0"/>
              <a:t>programu </a:t>
            </a:r>
            <a:r>
              <a:rPr lang="pl-PL" dirty="0" smtClean="0"/>
              <a:t>jest </a:t>
            </a:r>
            <a:r>
              <a:rPr lang="pl-PL" dirty="0" smtClean="0"/>
              <a:t>wzmacnianie europejskiego </a:t>
            </a:r>
            <a:r>
              <a:rPr lang="pl-PL" dirty="0" smtClean="0"/>
              <a:t>wymiaru </a:t>
            </a:r>
            <a:r>
              <a:rPr lang="pl-PL" dirty="0" smtClean="0"/>
              <a:t>edukacji poprzez promowanie współpracy między lokalnymi i regionalnymi władzami oświatowymi w </a:t>
            </a:r>
            <a:r>
              <a:rPr lang="pl-PL" dirty="0" smtClean="0"/>
              <a:t>Europie. </a:t>
            </a:r>
            <a:endParaRPr lang="pl-PL" dirty="0" smtClean="0"/>
          </a:p>
          <a:p>
            <a:r>
              <a:rPr lang="pl-PL" dirty="0" smtClean="0"/>
              <a:t>Partnerstwa w ramach programu </a:t>
            </a:r>
            <a:r>
              <a:rPr lang="pl-PL" b="1" dirty="0" smtClean="0"/>
              <a:t>Comenius </a:t>
            </a:r>
            <a:r>
              <a:rPr lang="pl-PL" b="1" dirty="0" err="1" smtClean="0"/>
              <a:t>Regio</a:t>
            </a:r>
            <a:r>
              <a:rPr lang="pl-PL" b="1" dirty="0" smtClean="0"/>
              <a:t> </a:t>
            </a:r>
            <a:r>
              <a:rPr lang="pl-PL" dirty="0" smtClean="0"/>
              <a:t>dają możliwość </a:t>
            </a:r>
            <a:r>
              <a:rPr lang="pl-PL" b="1" dirty="0" smtClean="0"/>
              <a:t>wzajemnego uczenia się, wymiany najlepszych praktyk, rozwijania struktur współpracy </a:t>
            </a:r>
            <a:r>
              <a:rPr lang="pl-PL" b="1" dirty="0" smtClean="0"/>
              <a:t>międzynarodowej</a:t>
            </a:r>
            <a:r>
              <a:rPr lang="pl-PL" dirty="0" smtClean="0"/>
              <a:t>.</a:t>
            </a:r>
            <a:endParaRPr lang="pl-PL" dirty="0" smtClean="0"/>
          </a:p>
          <a:p>
            <a:pPr algn="r"/>
            <a:endParaRPr lang="pl-PL" b="1" dirty="0" smtClean="0">
              <a:hlinkClick r:id="rId3"/>
            </a:endParaRPr>
          </a:p>
          <a:p>
            <a:pPr algn="r">
              <a:buNone/>
            </a:pPr>
            <a:r>
              <a:rPr lang="pl-PL" b="1" dirty="0" smtClean="0">
                <a:hlinkClick r:id="rId3"/>
              </a:rPr>
              <a:t>http://www.comenius.org.pl/akcje/partnerskie-projekty-regio</a:t>
            </a:r>
            <a:r>
              <a:rPr lang="pl-PL" b="1" dirty="0" smtClean="0"/>
              <a:t>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hlinkClick r:id="rId2" tooltip="Przejdź na stronę akcji"/>
              </a:rPr>
              <a:t>Partnerskie Projekty Comenius </a:t>
            </a:r>
            <a:r>
              <a:rPr lang="pl-PL" b="1" dirty="0" err="1" smtClean="0">
                <a:hlinkClick r:id="rId2" tooltip="Przejdź na stronę akcji"/>
              </a:rPr>
              <a:t>Regio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W ramach projektu możliwe są między innymi:</a:t>
            </a:r>
          </a:p>
          <a:p>
            <a:pPr lvl="1"/>
            <a:r>
              <a:rPr lang="pl-PL" dirty="0" smtClean="0"/>
              <a:t>Spotkania robocze wszystkich partnerów</a:t>
            </a:r>
          </a:p>
          <a:p>
            <a:pPr lvl="1"/>
            <a:r>
              <a:rPr lang="pl-PL" dirty="0" smtClean="0"/>
              <a:t>Wymiana pracowników</a:t>
            </a:r>
          </a:p>
          <a:p>
            <a:pPr lvl="1"/>
            <a:r>
              <a:rPr lang="pl-PL" dirty="0" smtClean="0"/>
              <a:t>Staże </a:t>
            </a:r>
          </a:p>
          <a:p>
            <a:pPr lvl="1"/>
            <a:r>
              <a:rPr lang="pl-PL" dirty="0" smtClean="0"/>
              <a:t>Konferencje, seminaria,  warsztaty</a:t>
            </a:r>
          </a:p>
          <a:p>
            <a:pPr lvl="1"/>
            <a:r>
              <a:rPr lang="pl-PL" dirty="0" smtClean="0"/>
              <a:t>Kampanie informacyjne</a:t>
            </a:r>
          </a:p>
          <a:p>
            <a:pPr lvl="1"/>
            <a:r>
              <a:rPr lang="pl-PL" dirty="0" smtClean="0"/>
              <a:t>Publikacja i upowszechnianie materiałów</a:t>
            </a:r>
          </a:p>
          <a:p>
            <a:pPr lvl="1"/>
            <a:r>
              <a:rPr lang="pl-PL" dirty="0" smtClean="0"/>
              <a:t>Językowe przygotowanie personelu uczestniczącego w projekcie </a:t>
            </a:r>
          </a:p>
          <a:p>
            <a:pPr lvl="1"/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hlinkClick r:id="rId2" tooltip="Przejdź na stronę akcji"/>
              </a:rPr>
              <a:t>Asystentura Comeniusa</a:t>
            </a:r>
            <a:r>
              <a:rPr lang="pl-PL" dirty="0" smtClean="0">
                <a:hlinkClick r:id="rId2" tooltip="Przejdź na stronę akcji"/>
              </a:rPr>
              <a:t> </a:t>
            </a:r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29600" cy="366406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l-PL" dirty="0" smtClean="0"/>
              <a:t>Celem akcji jest umożliwienie przyszłym nauczycielom nabycia pierwszych doświadczeń pedagogicznych </a:t>
            </a:r>
            <a:br>
              <a:rPr lang="pl-PL" dirty="0" smtClean="0"/>
            </a:br>
            <a:r>
              <a:rPr lang="pl-PL" dirty="0" smtClean="0"/>
              <a:t>w szkołach </a:t>
            </a:r>
            <a:r>
              <a:rPr lang="pl-PL" dirty="0" smtClean="0"/>
              <a:t>europejskich - </a:t>
            </a:r>
            <a:r>
              <a:rPr lang="pl-PL" b="1" dirty="0" smtClean="0"/>
              <a:t>praktyka pedagogiczno-zawodowa </a:t>
            </a:r>
            <a:r>
              <a:rPr lang="pl-PL" dirty="0" smtClean="0"/>
              <a:t>trwająca od 13 do 45 tygodni. </a:t>
            </a:r>
            <a:endParaRPr lang="pl-PL" dirty="0" smtClean="0"/>
          </a:p>
          <a:p>
            <a:pPr lvl="0"/>
            <a:r>
              <a:rPr lang="pl-PL" dirty="0" smtClean="0"/>
              <a:t>Akcja skierowana jest nie tylko do przyszłych pedagogów, lecz także do szkół i przedszkoli, które chciałyby przyjąć asystenta z zagranicy.</a:t>
            </a:r>
          </a:p>
          <a:p>
            <a:pPr lvl="0" algn="just"/>
            <a:endParaRPr lang="pl-PL" dirty="0" smtClean="0"/>
          </a:p>
          <a:p>
            <a:pPr lvl="0" algn="r">
              <a:buNone/>
            </a:pPr>
            <a:r>
              <a:rPr lang="pl-PL" b="1" dirty="0" smtClean="0">
                <a:hlinkClick r:id="rId2"/>
              </a:rPr>
              <a:t>http://www.comenius.org.pl/akcje/asystentura-comeniusa</a:t>
            </a:r>
            <a:r>
              <a:rPr lang="pl-PL" dirty="0" smtClean="0"/>
              <a:t> </a:t>
            </a:r>
          </a:p>
          <a:p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hlinkClick r:id="rId2" tooltip="Przejdź na stronę akcji"/>
              </a:rPr>
              <a:t>Mobilność Szkolnej Kadry Edukacyjnej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456152"/>
          </a:xfrm>
        </p:spPr>
        <p:txBody>
          <a:bodyPr>
            <a:normAutofit/>
          </a:bodyPr>
          <a:lstStyle/>
          <a:p>
            <a:pPr lvl="0"/>
            <a:r>
              <a:rPr lang="pl-PL" dirty="0" smtClean="0"/>
              <a:t>Celem programu jest podnoszenie kwalifikacji kadry oświatowej poprzez dofinansowanie </a:t>
            </a:r>
            <a:r>
              <a:rPr lang="pl-PL" b="1" dirty="0" smtClean="0"/>
              <a:t>wyjazdów do krajów </a:t>
            </a:r>
            <a:r>
              <a:rPr lang="pl-PL" b="1" dirty="0" smtClean="0"/>
              <a:t>europejskich</a:t>
            </a:r>
            <a:r>
              <a:rPr lang="pl-PL" dirty="0" smtClean="0"/>
              <a:t> (od 5 dni do 6 tygodni). </a:t>
            </a:r>
            <a:endParaRPr lang="pl-PL" dirty="0" smtClean="0"/>
          </a:p>
          <a:p>
            <a:pPr lvl="0"/>
            <a:r>
              <a:rPr lang="pl-PL" dirty="0" smtClean="0"/>
              <a:t>Beneficjenci mogą brać </a:t>
            </a:r>
            <a:r>
              <a:rPr lang="pl-PL" b="1" dirty="0" smtClean="0"/>
              <a:t>udział w kursach szkoleniowych, konferencjach lub seminariach oraz praktykach typu </a:t>
            </a:r>
            <a:r>
              <a:rPr lang="pl-PL" b="1" dirty="0" err="1" smtClean="0"/>
              <a:t>job-shadowing</a:t>
            </a:r>
            <a:r>
              <a:rPr lang="pl-PL" b="1" dirty="0" smtClean="0"/>
              <a:t>.</a:t>
            </a:r>
            <a:endParaRPr lang="pl-PL" dirty="0" smtClean="0"/>
          </a:p>
          <a:p>
            <a:pPr lvl="0" algn="just"/>
            <a:endParaRPr lang="pl-PL" dirty="0" smtClean="0"/>
          </a:p>
          <a:p>
            <a:pPr algn="r">
              <a:buNone/>
            </a:pPr>
            <a:r>
              <a:rPr lang="pl-PL" b="1" dirty="0" smtClean="0">
                <a:hlinkClick r:id="rId2"/>
              </a:rPr>
              <a:t>http://www.comenius.org.pl/akcje/mobilnosc-szkolnej-kadry-edukacyjnej</a:t>
            </a:r>
            <a:r>
              <a:rPr lang="pl-PL" b="1" dirty="0" smtClean="0"/>
              <a:t> 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032&quot;&gt;&lt;object type=&quot;3&quot; unique_id=&quot;10033&quot;&gt;&lt;property id=&quot;20148&quot; value=&quot;5&quot;/&gt;&lt;property id=&quot;20300&quot; value=&quot;Slide 1 - &amp;quot;Możliwości pozyskiwania środków na współpracę zagraniczną Województwa Świętokrzyskiego (środki budżetowe i pozabudż&quot;/&gt;&lt;property id=&quot;20307&quot; value=&quot;256&quot;/&gt;&lt;/object&gt;&lt;object type=&quot;3&quot; unique_id=&quot;10038&quot;&gt;&lt;property id=&quot;20148&quot; value=&quot;5&quot;/&gt;&lt;property id=&quot;20300&quot; value=&quot;Slide 2 - &amp;quot;Partnerskie Projekty Comenius Regio&amp;quot;&quot;/&gt;&lt;property id=&quot;20307&quot; value=&quot;261&quot;/&gt;&lt;/object&gt;&lt;object type=&quot;3&quot; unique_id=&quot;10039&quot;&gt;&lt;property id=&quot;20148&quot; value=&quot;5&quot;/&gt;&lt;property id=&quot;20300&quot; value=&quot;Slide 3 - &amp;quot;Projekty partnerskie LdV&amp;quot;&quot;/&gt;&lt;property id=&quot;20307&quot; value=&quot;262&quot;/&gt;&lt;/object&gt;&lt;object type=&quot;3&quot; unique_id=&quot;10040&quot;&gt;&lt;property id=&quot;20148&quot; value=&quot;5&quot;/&gt;&lt;property id=&quot;20300&quot; value=&quot;Slide 4 - &amp;quot;Projekty transferu innowacji&amp;quot;&quot;/&gt;&lt;property id=&quot;20307&quot; value=&quot;263&quot;/&gt;&lt;/object&gt;&lt;object type=&quot;3&quot; unique_id=&quot;10041&quot;&gt;&lt;property id=&quot;20148&quot; value=&quot;5&quot;/&gt;&lt;property id=&quot;20300&quot; value=&quot;Slide 5 - &amp;quot;Projekty Partnerskie Grundtviga&amp;quot;&quot;/&gt;&lt;property id=&quot;20307&quot; value=&quot;264&quot;/&gt;&lt;/object&gt;&lt;/object&gt;&lt;object type=&quot;8&quot; unique_id=&quot;10052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ocząte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ocząte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467</TotalTime>
  <Words>887</Words>
  <Application>Microsoft Office PowerPoint</Application>
  <PresentationFormat>Pokaz na ekranie (4:3)</PresentationFormat>
  <Paragraphs>130</Paragraphs>
  <Slides>24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Początek</vt:lpstr>
      <vt:lpstr>Zewnętrzne źródła finansowania projektów o charakterze międzynarodowym</vt:lpstr>
      <vt:lpstr>Comenius</vt:lpstr>
      <vt:lpstr>Slajd 3</vt:lpstr>
      <vt:lpstr>Akcje w ramach Comeniusa</vt:lpstr>
      <vt:lpstr>Partnerskie Projekty Szkół  </vt:lpstr>
      <vt:lpstr>Partnerskie Projekty Comenius Regio</vt:lpstr>
      <vt:lpstr>Partnerskie Projekty Comenius Regio</vt:lpstr>
      <vt:lpstr>Asystentura Comeniusa </vt:lpstr>
      <vt:lpstr>Mobilność Szkolnej Kadry Edukacyjnej</vt:lpstr>
      <vt:lpstr>Wizyty przygotowawcze i seminaria kontaktowe </vt:lpstr>
      <vt:lpstr>Leonardo da Vinci</vt:lpstr>
      <vt:lpstr>Leonardo da Vinci</vt:lpstr>
      <vt:lpstr>Akcje w ramach programu Leonardo da Vinci</vt:lpstr>
      <vt:lpstr>Projekty mobilności </vt:lpstr>
      <vt:lpstr>Projekty partnerskie LdV</vt:lpstr>
      <vt:lpstr>Transfer innowacji TOI </vt:lpstr>
      <vt:lpstr>Wizyty przygotowawcze i seminaria kontaktowe </vt:lpstr>
      <vt:lpstr>Grundtvig</vt:lpstr>
      <vt:lpstr>Program Grundtvig </vt:lpstr>
      <vt:lpstr>Akcje w ramach Programu Grundtvig </vt:lpstr>
      <vt:lpstr>Projekty Partnerskie Grundtviga</vt:lpstr>
      <vt:lpstr>Warsztaty Grundtviga</vt:lpstr>
      <vt:lpstr>Wizyty i wymiana kadry dla edukacji dorosłych</vt:lpstr>
      <vt:lpstr>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Możliwości pozyskiwania środków na współpracę zagraniczną Województwa Świętokrzyskiego (środki budżetowe  i pozabudżetowe – na poziomie UE, krajowym i regionalnym).</dc:title>
  <dc:creator>admin</dc:creator>
  <cp:lastModifiedBy>Krzysztof</cp:lastModifiedBy>
  <cp:revision>25</cp:revision>
  <dcterms:created xsi:type="dcterms:W3CDTF">2012-02-15T14:50:13Z</dcterms:created>
  <dcterms:modified xsi:type="dcterms:W3CDTF">2012-09-11T22:12:27Z</dcterms:modified>
</cp:coreProperties>
</file>