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67" r:id="rId3"/>
    <p:sldId id="268" r:id="rId4"/>
    <p:sldId id="269" r:id="rId5"/>
    <p:sldId id="270" r:id="rId6"/>
    <p:sldId id="271" r:id="rId7"/>
    <p:sldId id="272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729459-3236-4D5A-A608-9EDC98B77220}" type="datetimeFigureOut">
              <a:rPr lang="pl-PL" smtClean="0"/>
              <a:pPr/>
              <a:t>2012-09-11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E18748-9BA4-486A-9AB6-59A0E4076B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29459-3236-4D5A-A608-9EDC98B77220}" type="datetimeFigureOut">
              <a:rPr lang="pl-PL" smtClean="0"/>
              <a:pPr/>
              <a:t>2012-09-11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E18748-9BA4-486A-9AB6-59A0E4076B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29459-3236-4D5A-A608-9EDC98B77220}" type="datetimeFigureOut">
              <a:rPr lang="pl-PL" smtClean="0"/>
              <a:pPr/>
              <a:t>2012-09-11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E18748-9BA4-486A-9AB6-59A0E4076B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29459-3236-4D5A-A608-9EDC98B77220}" type="datetimeFigureOut">
              <a:rPr lang="pl-PL" smtClean="0"/>
              <a:pPr/>
              <a:t>2012-09-11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E18748-9BA4-486A-9AB6-59A0E4076B9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29459-3236-4D5A-A608-9EDC98B77220}" type="datetimeFigureOut">
              <a:rPr lang="pl-PL" smtClean="0"/>
              <a:pPr/>
              <a:t>2012-09-11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E18748-9BA4-486A-9AB6-59A0E4076B9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29459-3236-4D5A-A608-9EDC98B77220}" type="datetimeFigureOut">
              <a:rPr lang="pl-PL" smtClean="0"/>
              <a:pPr/>
              <a:t>2012-09-11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E18748-9BA4-486A-9AB6-59A0E4076B9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29459-3236-4D5A-A608-9EDC98B77220}" type="datetimeFigureOut">
              <a:rPr lang="pl-PL" smtClean="0"/>
              <a:pPr/>
              <a:t>2012-09-11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E18748-9BA4-486A-9AB6-59A0E4076B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29459-3236-4D5A-A608-9EDC98B77220}" type="datetimeFigureOut">
              <a:rPr lang="pl-PL" smtClean="0"/>
              <a:pPr/>
              <a:t>2012-09-11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E18748-9BA4-486A-9AB6-59A0E4076B9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29459-3236-4D5A-A608-9EDC98B77220}" type="datetimeFigureOut">
              <a:rPr lang="pl-PL" smtClean="0"/>
              <a:pPr/>
              <a:t>2012-09-11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E18748-9BA4-486A-9AB6-59A0E4076B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F729459-3236-4D5A-A608-9EDC98B77220}" type="datetimeFigureOut">
              <a:rPr lang="pl-PL" smtClean="0"/>
              <a:pPr/>
              <a:t>2012-09-11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E18748-9BA4-486A-9AB6-59A0E4076B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729459-3236-4D5A-A608-9EDC98B77220}" type="datetimeFigureOut">
              <a:rPr lang="pl-PL" smtClean="0"/>
              <a:pPr/>
              <a:t>2012-09-11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E18748-9BA4-486A-9AB6-59A0E4076B9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729459-3236-4D5A-A608-9EDC98B77220}" type="datetimeFigureOut">
              <a:rPr lang="pl-PL" smtClean="0"/>
              <a:pPr/>
              <a:t>2012-09-11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8E18748-9BA4-486A-9AB6-59A0E4076B9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1196751"/>
            <a:ext cx="8352928" cy="2016225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>
                <a:solidFill>
                  <a:schemeClr val="tx1"/>
                </a:solidFill>
              </a:rPr>
              <a:t>Międzynarodowe sieci współpracy i korzyści płynące z członkowstwa w nich</a:t>
            </a:r>
            <a:endParaRPr lang="pl-PL" sz="4400" dirty="0">
              <a:solidFill>
                <a:schemeClr val="tx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7772400" cy="73423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Świętokrzyskie Centrum Innowacji i Transferu Technologii </a:t>
            </a:r>
          </a:p>
          <a:p>
            <a:pPr algn="ctr"/>
            <a:endParaRPr lang="pl-PL" sz="1600" dirty="0" smtClean="0">
              <a:solidFill>
                <a:schemeClr val="tx1"/>
              </a:solidFill>
            </a:endParaRPr>
          </a:p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12 września 2012, Kielce</a:t>
            </a:r>
            <a:endParaRPr lang="pl-PL" sz="1600" dirty="0">
              <a:solidFill>
                <a:schemeClr val="tx1"/>
              </a:solidFill>
            </a:endParaRPr>
          </a:p>
        </p:txBody>
      </p:sp>
      <p:pic>
        <p:nvPicPr>
          <p:cNvPr id="4" name="Obraz 3" descr="logo_scitt_ok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1876720" cy="1456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pl-PL" sz="2800" dirty="0" smtClean="0"/>
              <a:t>Energia odnawialna i efektywność energii potrzebują działania wielu ludzi, obywateli, władz lokalnych i przedsiębiorstw, aby mogły odnieść sukces</a:t>
            </a:r>
          </a:p>
          <a:p>
            <a:pPr>
              <a:buFontTx/>
              <a:buChar char="-"/>
            </a:pPr>
            <a:r>
              <a:rPr lang="pl-PL" sz="2800" dirty="0" smtClean="0"/>
              <a:t>W przypadku zmiany w kierunku stosowania energii odnawialnej ważną rolę odgrywa akceptacja ludności</a:t>
            </a:r>
          </a:p>
          <a:p>
            <a:pPr>
              <a:buFontTx/>
              <a:buChar char="-"/>
            </a:pPr>
            <a:endParaRPr lang="pl-PL" sz="2800" dirty="0" smtClean="0"/>
          </a:p>
          <a:p>
            <a:pPr>
              <a:buNone/>
            </a:pPr>
            <a:r>
              <a:rPr lang="pl-PL" sz="2800" b="1" dirty="0" smtClean="0"/>
              <a:t>    Celem projektu jest pokonanie sceptycyzmu opinii publicznej wobec energii odnawialnej oraz promowanie porozumienia dotyczącego jej wykorzystania przez opinię publiczną</a:t>
            </a:r>
            <a:endParaRPr lang="pl-PL" sz="2800" b="1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Opis projektu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2420888"/>
            <a:ext cx="7355160" cy="388843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Główne działania: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W pierwszej części projektu obejmują mapowanie i ocenę obecnej sytuacji oraz potencjału regionów objętych koncepcją, jak również ocenę regionalnego popytu i podaży energii,</a:t>
            </a:r>
          </a:p>
          <a:p>
            <a:endParaRPr lang="pl-PL" dirty="0" smtClean="0"/>
          </a:p>
          <a:p>
            <a:r>
              <a:rPr lang="pl-PL" dirty="0" smtClean="0"/>
              <a:t>Następnie przeprowadzona zostanie harmonizacja wyników i danych w celu ustanowienia kompleksowej  Regionalnej Koncepcji Energii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643192" cy="364902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Cel projektu-strategicznym celem projektu jest zapewnienie bezpiecznych, tanich i przyjaznych dla środowiska dostaw energii</a:t>
            </a:r>
            <a:endParaRPr lang="pl-PL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988840"/>
            <a:ext cx="7787208" cy="4137323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/>
              <a:t>Oczekiwanym rezultatem projektu  jest opracowanie co najmniej jednej koncepcji energii na jeden region objęty koncepcją w każdym uczestniczącym w projekcie kraju</a:t>
            </a:r>
            <a:endParaRPr lang="pl-PL" b="1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Rezultat projektu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620689"/>
            <a:ext cx="77724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</a:rPr>
              <a:t>SABER</a:t>
            </a:r>
            <a:br>
              <a:rPr lang="pl-PL" sz="4000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sz="2000" dirty="0">
                <a:solidFill>
                  <a:schemeClr val="tx1"/>
                </a:solidFill>
              </a:rPr>
              <a:t>satelitarne połączenia internetowe z krajami europejskimi</a:t>
            </a:r>
            <a:r>
              <a:rPr lang="pl-PL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2276872"/>
            <a:ext cx="7704856" cy="336192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2000" dirty="0">
                <a:solidFill>
                  <a:schemeClr val="tx1"/>
                </a:solidFill>
              </a:rPr>
              <a:t>Celem sieci tematycznej SABER jest stworzenie długotrwałego i zrównoważonego środowiska, w którym partnerzy mogą czynnie współpracować a także są zainteresowani w przeciwdziałaniu podziałowi cyfrowemu/ dyskryminacji cyfrowej poprzez wypuszczanie nowego produktu na rynek i zwiększenie liczby chętnych na szerokopasmowe połączenia internetowe o coraz większej szybkości, w szczególności na usługi satelitarne.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1800" dirty="0"/>
              <a:t>Stworzenie warunków do jak najbardziej efektywnego i skutecznego wkładu do systemów satelitarnych w celu wspierania realizacji celów zawartych w strategii Europa 2020 a następnie w Europejskiej Agendzie Cyfrowej</a:t>
            </a:r>
            <a:r>
              <a:rPr lang="pl-PL" sz="1800" dirty="0" smtClean="0"/>
              <a:t>.</a:t>
            </a:r>
          </a:p>
          <a:p>
            <a:endParaRPr lang="pl-PL" sz="1800" dirty="0"/>
          </a:p>
          <a:p>
            <a:r>
              <a:rPr lang="pl-PL" sz="1800" dirty="0"/>
              <a:t>Główny cel sieci SABER to realizacja wymogów przedstawionych w Działaniach 5.3 Programu na Rzecz Wspierania Polityki Dotyczącej Technologii Informacyjnych i Komunikacyjnych, czyli wspieranie działań zmierzających do szybkiego wdrożenia technologii informacyjnych i komunikacyjnych w gospodarce, oraz pobudzenie innowacyjności poprzez zwiększenie zakresu stosowania i inwestowania w te technologie. </a:t>
            </a:r>
            <a:endParaRPr lang="pl-PL" sz="1800" dirty="0" smtClean="0"/>
          </a:p>
          <a:p>
            <a:endParaRPr lang="pl-PL" sz="1800" dirty="0" smtClean="0"/>
          </a:p>
          <a:p>
            <a:r>
              <a:rPr lang="pl-PL" sz="1800" dirty="0" smtClean="0"/>
              <a:t>Na </a:t>
            </a:r>
            <a:r>
              <a:rPr lang="pl-PL" sz="1800" dirty="0"/>
              <a:t>program ICT PSP przewidziano budżet w wysokości 730 mln EUR, a jego adresatem jest w pierwszej kolejności europejski przemysł z sektora ICT, innowacyjne MSP, oraz administracja publiczna. </a:t>
            </a:r>
            <a:endParaRPr lang="ru-RU" sz="1800" dirty="0">
              <a:cs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800" dirty="0">
                <a:solidFill>
                  <a:schemeClr val="tx1"/>
                </a:solidFill>
              </a:rPr>
              <a:t>Zakres sieci tematycznej SABER obejmuje: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/>
              <a:t>Łączy władze państwowe i regionalne,</a:t>
            </a:r>
          </a:p>
          <a:p>
            <a:r>
              <a:rPr lang="pl-PL" sz="1800" dirty="0"/>
              <a:t>Analizuje i korzysta z doświadczeń innych podmiotów stosujących satelitarne rozwiązania o szerokopasmowym dostępie do Internetu</a:t>
            </a:r>
          </a:p>
          <a:p>
            <a:r>
              <a:rPr lang="pl-PL" sz="1800" dirty="0"/>
              <a:t>Opracowuje wytyczne dotyczące ich zastosowania</a:t>
            </a:r>
          </a:p>
          <a:p>
            <a:r>
              <a:rPr lang="pl-PL" sz="1800" dirty="0"/>
              <a:t>Dzieli się dobrymi praktykami</a:t>
            </a:r>
          </a:p>
          <a:p>
            <a:r>
              <a:rPr lang="pl-PL" sz="1800" dirty="0"/>
              <a:t>Rozpowszechnia informacje w całej Europie używając prostego i wspólnego dostępu do informacji,</a:t>
            </a:r>
          </a:p>
          <a:p>
            <a:r>
              <a:rPr lang="pl-PL" sz="1800" dirty="0"/>
              <a:t>Stanowi bazę informacyjną, która oferuje dostęp do  istotnych informacji (</a:t>
            </a:r>
            <a:r>
              <a:rPr lang="pl-PL" sz="1800" dirty="0" err="1"/>
              <a:t>t.j</a:t>
            </a:r>
            <a:r>
              <a:rPr lang="pl-PL" sz="1800" dirty="0"/>
              <a:t>. analiza kosztów i korzyści szerokopasmowego dostępu przez satelitę, oferty satelitarne i praktyczne możliwości, pomoc państwa, modele biznesowe, możliwości dofinansowania włączając agregację popytu)</a:t>
            </a:r>
          </a:p>
          <a:p>
            <a:r>
              <a:rPr lang="pl-PL" sz="1800" dirty="0"/>
              <a:t>Zaleca rozwiązania przeszkód nie technologicznych </a:t>
            </a:r>
          </a:p>
          <a:p>
            <a:endParaRPr lang="pl-PL" sz="1800" dirty="0"/>
          </a:p>
          <a:p>
            <a:endParaRPr lang="pl-PL" sz="1800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chemeClr val="tx1"/>
                </a:solidFill>
              </a:rPr>
              <a:t>Sieć SABER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/>
          </a:bodyPr>
          <a:lstStyle/>
          <a:p>
            <a:r>
              <a:rPr lang="pl-PL" sz="2800" dirty="0"/>
              <a:t>SABER bada możliwe wykorzystanie funduszy regionalnych w stosunku do popytu systemu gromadzenia </a:t>
            </a:r>
            <a:r>
              <a:rPr lang="pl-PL" sz="2800" dirty="0" smtClean="0"/>
              <a:t>danych</a:t>
            </a:r>
          </a:p>
          <a:p>
            <a:pPr>
              <a:buNone/>
            </a:pPr>
            <a:endParaRPr lang="pl-PL" sz="2800" dirty="0"/>
          </a:p>
          <a:p>
            <a:r>
              <a:rPr lang="pl-PL" sz="2800" dirty="0"/>
              <a:t>pomoc w proponowaniu wiarygodnych </a:t>
            </a:r>
            <a:endParaRPr lang="pl-PL" sz="2800" dirty="0" smtClean="0"/>
          </a:p>
          <a:p>
            <a:endParaRPr lang="pl-PL" sz="2800" dirty="0" smtClean="0"/>
          </a:p>
          <a:p>
            <a:r>
              <a:rPr lang="pl-PL" sz="2800" dirty="0" smtClean="0"/>
              <a:t>adaptacji </a:t>
            </a:r>
            <a:r>
              <a:rPr lang="pl-PL" sz="2800" dirty="0"/>
              <a:t>w specyfikacji naboru /ogłoszenia do włączenia komunikacyjnych rozwiązań satelitarnych w takich połączeniach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800" dirty="0"/>
              <a:t>opracowania planu komunikacyjnego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i </a:t>
            </a:r>
            <a:r>
              <a:rPr lang="pl-PL" sz="2800" dirty="0"/>
              <a:t>protokoły </a:t>
            </a:r>
            <a:r>
              <a:rPr lang="pl-PL" sz="2800" dirty="0" smtClean="0"/>
              <a:t>robocze</a:t>
            </a:r>
          </a:p>
          <a:p>
            <a:pPr>
              <a:buNone/>
            </a:pPr>
            <a:endParaRPr lang="pl-PL" sz="2800" dirty="0"/>
          </a:p>
          <a:p>
            <a:r>
              <a:rPr lang="pl-PL" sz="2800" dirty="0"/>
              <a:t>platformę zarządzania wiedzą </a:t>
            </a:r>
            <a:r>
              <a:rPr lang="pl-PL" sz="2800" dirty="0" smtClean="0"/>
              <a:t>tak, </a:t>
            </a:r>
            <a:r>
              <a:rPr lang="pl-PL" sz="2800" dirty="0"/>
              <a:t>aby umożliwić stworzenie i promocję bazy </a:t>
            </a:r>
            <a:r>
              <a:rPr lang="pl-PL" sz="2800" dirty="0" smtClean="0"/>
              <a:t>informacyjnej</a:t>
            </a:r>
          </a:p>
          <a:p>
            <a:pPr>
              <a:buNone/>
            </a:pPr>
            <a:endParaRPr lang="pl-PL" sz="2800" dirty="0" smtClean="0"/>
          </a:p>
          <a:p>
            <a:r>
              <a:rPr lang="pl-PL" sz="2800" dirty="0" smtClean="0"/>
              <a:t> Ogólne działanie projektu ma na celu zwiększenie świadomości poszczególnych regionów</a:t>
            </a:r>
            <a:endParaRPr lang="pl-PL" sz="2800" dirty="0"/>
          </a:p>
          <a:p>
            <a:pPr>
              <a:buFontTx/>
              <a:buNone/>
            </a:pPr>
            <a:r>
              <a:rPr lang="pl-PL" dirty="0"/>
              <a:t>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chemeClr val="tx1"/>
                </a:solidFill>
              </a:rPr>
              <a:t>Działania sieci SABER zawierają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200"/>
              <a:t>TRANS-FORM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2000" dirty="0" err="1" smtClean="0"/>
              <a:t>Towards</a:t>
            </a:r>
            <a:r>
              <a:rPr lang="pl-PL" sz="2000" dirty="0" smtClean="0"/>
              <a:t> </a:t>
            </a:r>
            <a:r>
              <a:rPr lang="pl-PL" sz="2000" dirty="0" err="1" smtClean="0"/>
              <a:t>Sustainable</a:t>
            </a:r>
            <a:r>
              <a:rPr lang="pl-PL" sz="2000" dirty="0" smtClean="0"/>
              <a:t> Zero </a:t>
            </a:r>
            <a:r>
              <a:rPr lang="pl-PL" sz="2000" dirty="0" err="1" smtClean="0"/>
              <a:t>Carbon</a:t>
            </a:r>
            <a:r>
              <a:rPr lang="pl-PL" sz="2000" dirty="0" smtClean="0"/>
              <a:t> Transport </a:t>
            </a:r>
            <a:r>
              <a:rPr lang="pl-PL" sz="2000" dirty="0" err="1" smtClean="0"/>
              <a:t>through</a:t>
            </a:r>
            <a:r>
              <a:rPr lang="pl-PL" sz="2000" dirty="0" smtClean="0"/>
              <a:t> </a:t>
            </a:r>
            <a:r>
              <a:rPr lang="pl-PL" sz="2000" dirty="0" err="1" smtClean="0"/>
              <a:t>Innovation</a:t>
            </a:r>
            <a:r>
              <a:rPr lang="pl-PL" sz="2000" dirty="0" smtClean="0"/>
              <a:t> </a:t>
            </a:r>
            <a:r>
              <a:rPr lang="pl-PL" sz="2000" dirty="0" err="1" smtClean="0"/>
              <a:t>Procurement</a:t>
            </a:r>
            <a:endParaRPr lang="pl-PL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Cele projektu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000"/>
              <a:t>Projekt ten stosuje sprawdzone i powstające metody dotyczące innowacyjnego zaopatrzenia na zerową emisję dwutlenku węgla w transporcie</a:t>
            </a:r>
          </a:p>
          <a:p>
            <a:r>
              <a:rPr lang="pl-PL" sz="2000"/>
              <a:t>Głównym celem projektu jest stworzenie środowiska sprzyjającego większemu wykorzystaniu zamówień na innowacyjne rozwiązania transportowe</a:t>
            </a:r>
          </a:p>
          <a:p>
            <a:r>
              <a:rPr lang="pl-PL" sz="2000"/>
              <a:t>Projekt bezpośrednio dotyczy kilku ważnych społecznych wyzwań, takich jak zmiany klimatyczne, ale również zaproponowanych przez Europejskie Partnerstwo Innowacyjne „Smart Cities” czy „Smart Mobility for Europe’s citizens and business”</a:t>
            </a:r>
          </a:p>
          <a:p>
            <a:r>
              <a:rPr lang="pl-PL" sz="2000"/>
              <a:t>Zapewnienie stałego i efektywnego transportu oraz systemu poruszania się osiągając 60% redukcję emisji dwutlenku węgla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214313"/>
            <a:ext cx="914400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C:\Documents and Settings\Ela Cholewa\Pulpit\index_en_pliki\support.jpg"/>
          <p:cNvPicPr>
            <a:picLocks noChangeAspect="1" noChangeArrowheads="1"/>
          </p:cNvPicPr>
          <p:nvPr/>
        </p:nvPicPr>
        <p:blipFill>
          <a:blip r:embed="rId3" cstate="print">
            <a:lum bright="-54000" contrast="14000"/>
          </a:blip>
          <a:srcRect/>
          <a:stretch>
            <a:fillRect/>
          </a:stretch>
        </p:blipFill>
        <p:spPr bwMode="auto">
          <a:xfrm>
            <a:off x="1071563" y="1071563"/>
            <a:ext cx="24844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333375"/>
            <a:ext cx="5256212" cy="714375"/>
          </a:xfrm>
        </p:spPr>
        <p:txBody>
          <a:bodyPr/>
          <a:lstStyle/>
          <a:p>
            <a:pPr eaLnBrk="1" hangingPunct="1">
              <a:defRPr/>
            </a:pPr>
            <a:r>
              <a:rPr lang="pl-PL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Enterprise Europe Network</a:t>
            </a:r>
            <a:endParaRPr lang="en-US" sz="28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14375" y="3429000"/>
            <a:ext cx="825011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pl-PL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Instytucje wchodzące w skład EEN połączone są siecią współpracy z blisko 600 instytucjami z 50 krajów w Europie </a:t>
            </a: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 </a:t>
            </a:r>
            <a:r>
              <a:rPr lang="pl-PL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poza nią.</a:t>
            </a:r>
          </a:p>
          <a:p>
            <a:pPr algn="ctr" eaLnBrk="0" hangingPunct="0"/>
            <a:r>
              <a:rPr lang="pl-PL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Ośrodki sieci afiliowane przy różnych organizacjach wspierających rozwój gospodarczy, takich jak izby przemysłowo-handlowe, agencje rozwoju regionalnego, centra wspierania przedsiębiorczości, działają na zasadzie non-profit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Budżet Projektu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/>
              <a:t>Projekt trwa 36 miesięcy</a:t>
            </a:r>
          </a:p>
          <a:p>
            <a:r>
              <a:rPr lang="pl-PL" sz="2400"/>
              <a:t>Budżet projektu 820 000,00 EUR</a:t>
            </a:r>
          </a:p>
          <a:p>
            <a:endParaRPr lang="pl-PL" sz="2400"/>
          </a:p>
          <a:p>
            <a:endParaRPr lang="pl-PL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855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Prostokąt 3"/>
          <p:cNvSpPr>
            <a:spLocks noChangeArrowheads="1"/>
          </p:cNvSpPr>
          <p:nvPr/>
        </p:nvSpPr>
        <p:spPr bwMode="auto">
          <a:xfrm>
            <a:off x="827088" y="0"/>
            <a:ext cx="8316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l-PL" sz="2800" b="1"/>
              <a:t>www.enterprise-europe-network.ec.europa.eu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pl-PL" sz="3200" b="1">
                <a:latin typeface="Garamond" pitchFamily="18" charset="0"/>
              </a:rPr>
              <a:t>Enterprise Europe Network w Polsce Południowej</a:t>
            </a: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501650" y="1341438"/>
            <a:ext cx="43576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l-PL" sz="2000"/>
              <a:t>ŚCITT od 1 stycznia 2011 r. pełni rolę koordynatora Konsorcjum </a:t>
            </a:r>
            <a:r>
              <a:rPr lang="pl-PL" sz="2000" b="1">
                <a:solidFill>
                  <a:srgbClr val="FF0000"/>
                </a:solidFill>
              </a:rPr>
              <a:t>Polska Południowa, </a:t>
            </a:r>
            <a:r>
              <a:rPr lang="pl-PL" sz="2000"/>
              <a:t>które</a:t>
            </a:r>
          </a:p>
          <a:p>
            <a:pPr eaLnBrk="0" hangingPunct="0"/>
            <a:r>
              <a:rPr lang="pl-PL" sz="2000"/>
              <a:t> obejmuje województwa:</a:t>
            </a:r>
          </a:p>
          <a:p>
            <a:pPr eaLnBrk="0" hangingPunct="0"/>
            <a:endParaRPr lang="pl-PL" sz="2000"/>
          </a:p>
          <a:p>
            <a:pPr eaLnBrk="0" hangingPunct="0">
              <a:buFont typeface="Wingdings" pitchFamily="2" charset="2"/>
              <a:buChar char="Ø"/>
            </a:pPr>
            <a:r>
              <a:rPr lang="pl-PL" sz="2000"/>
              <a:t> śląskie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pl-PL" sz="2000"/>
              <a:t> małopolskie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pl-PL" sz="2000"/>
              <a:t> świętokrzyskie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pl-PL" sz="2000"/>
              <a:t> podkarpackie</a:t>
            </a:r>
          </a:p>
        </p:txBody>
      </p:sp>
      <p:sp>
        <p:nvSpPr>
          <p:cNvPr id="8201" name="Prostokąt 9"/>
          <p:cNvSpPr>
            <a:spLocks noChangeArrowheads="1"/>
          </p:cNvSpPr>
          <p:nvPr/>
        </p:nvSpPr>
        <p:spPr bwMode="auto">
          <a:xfrm>
            <a:off x="1547813" y="4259263"/>
            <a:ext cx="759618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2" indent="-342900" eaLnBrk="0" hangingPunct="0">
              <a:buFont typeface="Garamond" pitchFamily="18" charset="0"/>
              <a:buAutoNum type="arabicPeriod"/>
            </a:pPr>
            <a:r>
              <a:rPr lang="pl-PL" sz="1400" u="sng"/>
              <a:t>Politechnika Krakowska – Centrum Transferu Technologii</a:t>
            </a:r>
            <a:r>
              <a:rPr lang="pl-PL" sz="1400"/>
              <a:t>, www.transfer.edu.pl</a:t>
            </a:r>
          </a:p>
          <a:p>
            <a:pPr marL="342900" lvl="2" indent="-342900" eaLnBrk="0" hangingPunct="0">
              <a:buFont typeface="Garamond" pitchFamily="18" charset="0"/>
              <a:buAutoNum type="arabicPeriod"/>
            </a:pPr>
            <a:r>
              <a:rPr lang="pl-PL" sz="1400"/>
              <a:t>Izba Przemysłowo-Handlowa w Krakowie, www.iph.krakow.pl</a:t>
            </a:r>
          </a:p>
          <a:p>
            <a:pPr marL="342900" lvl="2" indent="-342900" eaLnBrk="0" hangingPunct="0">
              <a:buFont typeface="Garamond" pitchFamily="18" charset="0"/>
              <a:buAutoNum type="arabicPeriod"/>
            </a:pPr>
            <a:r>
              <a:rPr lang="pl-PL" sz="1400"/>
              <a:t>Górnośląska Agencja Przekształceń Przedsiębiorstw SA, Katowice,  www.gapp.pl</a:t>
            </a:r>
          </a:p>
          <a:p>
            <a:pPr marL="342900" lvl="2" indent="-342900" eaLnBrk="0" hangingPunct="0">
              <a:buFont typeface="Garamond" pitchFamily="18" charset="0"/>
              <a:buAutoNum type="arabicPeriod"/>
            </a:pPr>
            <a:r>
              <a:rPr lang="pl-PL" sz="1400"/>
              <a:t>Górnośląska Agencja Rozwoju Regionalnego SA, Katowice, www.enterprise.garr.pl</a:t>
            </a:r>
          </a:p>
          <a:p>
            <a:pPr marL="342900" lvl="2" indent="-342900" eaLnBrk="0" hangingPunct="0">
              <a:buFont typeface="Garamond" pitchFamily="18" charset="0"/>
              <a:buAutoNum type="arabicPeriod"/>
            </a:pPr>
            <a:r>
              <a:rPr lang="pl-PL" sz="1400" u="sng"/>
              <a:t>Świętokrzyskie Centrum Innowacji i Transferu Technologii, Kielce, </a:t>
            </a:r>
            <a:r>
              <a:rPr lang="pl-PL" sz="1400"/>
              <a:t>www.it.kielce.pl</a:t>
            </a:r>
          </a:p>
          <a:p>
            <a:pPr marL="342900" lvl="2" indent="-342900" eaLnBrk="0" hangingPunct="0">
              <a:buFont typeface="Garamond" pitchFamily="18" charset="0"/>
              <a:buAutoNum type="arabicPeriod"/>
            </a:pPr>
            <a:r>
              <a:rPr lang="pl-PL" sz="1400"/>
              <a:t>Staropolska Izba Przemyslowo-Handlowa, Kielce, www.siph.com.pl</a:t>
            </a:r>
          </a:p>
          <a:p>
            <a:pPr marL="342900" lvl="2" indent="-342900" eaLnBrk="0" hangingPunct="0">
              <a:buFont typeface="Garamond" pitchFamily="18" charset="0"/>
              <a:buAutoNum type="arabicPeriod"/>
            </a:pPr>
            <a:r>
              <a:rPr lang="pl-PL" sz="1400"/>
              <a:t>Rzeszowska Agencja Rozwoju  Regionalnego SA, www.rarr.rzeszow.pl</a:t>
            </a:r>
          </a:p>
          <a:p>
            <a:pPr marL="342900" lvl="2" indent="-342900" eaLnBrk="0" hangingPunct="0">
              <a:buFont typeface="Garamond" pitchFamily="18" charset="0"/>
              <a:buAutoNum type="arabicPeriod"/>
            </a:pPr>
            <a:r>
              <a:rPr lang="pl-PL" sz="1400"/>
              <a:t>Stowarzyszenie Grupy Przedsiębiorców Przemysłu Lotniczego Dolina Lotnicza, Rzeszów, www.dolinalotnicza.pl  </a:t>
            </a:r>
          </a:p>
          <a:p>
            <a:pPr marL="342900" lvl="2" indent="-342900" eaLnBrk="0" hangingPunct="0">
              <a:buFont typeface="Garamond" pitchFamily="18" charset="0"/>
              <a:buAutoNum type="arabicPeriod"/>
            </a:pPr>
            <a:r>
              <a:rPr lang="pl-PL" sz="1400"/>
              <a:t>Wyższa Szkoła Informatyki i Zarządzania, Rzeszów, www.wsiz.rzeszow.pl</a:t>
            </a:r>
          </a:p>
        </p:txBody>
      </p:sp>
      <p:pic>
        <p:nvPicPr>
          <p:cNvPr id="8203" name="Picture 2" descr="http://www.een.net.pl/uploads/mapa_pols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268413"/>
            <a:ext cx="295275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rostokąt 3"/>
          <p:cNvSpPr>
            <a:spLocks noChangeArrowheads="1"/>
          </p:cNvSpPr>
          <p:nvPr/>
        </p:nvSpPr>
        <p:spPr bwMode="auto">
          <a:xfrm>
            <a:off x="1116013" y="4365625"/>
            <a:ext cx="8027987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l-PL" sz="1600" b="1" u="sng">
                <a:solidFill>
                  <a:srgbClr val="FF0000"/>
                </a:solidFill>
              </a:rPr>
              <a:t>Audyty technologiczne </a:t>
            </a:r>
            <a:r>
              <a:rPr lang="pl-PL" sz="1600"/>
              <a:t>Ocena potrzeb i możliwości firm w zakresie stosowania nowych technologii </a:t>
            </a:r>
          </a:p>
          <a:p>
            <a:pPr eaLnBrk="0" hangingPunct="0"/>
            <a:r>
              <a:rPr lang="pl-PL" sz="1600" b="1" u="sng">
                <a:solidFill>
                  <a:srgbClr val="FF0000"/>
                </a:solidFill>
              </a:rPr>
              <a:t>Spotkania firm i misje gospodarcze </a:t>
            </a:r>
            <a:r>
              <a:rPr lang="pl-PL" sz="1600"/>
              <a:t>Organizacja spotkań firm polskich z przedstawicielami firm zagranicznych, np. przy okazji targów i konferencji międzynarodowych. We współpracy z ośrodkami sieci z innych krajów organizowane są również misje firm zagranicznych do Polski</a:t>
            </a:r>
          </a:p>
        </p:txBody>
      </p:sp>
      <p:sp>
        <p:nvSpPr>
          <p:cNvPr id="921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pl-PL" b="1">
                <a:latin typeface="Garamond" pitchFamily="18" charset="0"/>
              </a:rPr>
              <a:t>Usługi Enterprise Europe Network, realizowane przez ŚCITT</a:t>
            </a:r>
          </a:p>
        </p:txBody>
      </p:sp>
      <p:sp>
        <p:nvSpPr>
          <p:cNvPr id="9220" name="Prostokąt 5"/>
          <p:cNvSpPr>
            <a:spLocks noChangeArrowheads="1"/>
          </p:cNvSpPr>
          <p:nvPr/>
        </p:nvSpPr>
        <p:spPr bwMode="auto">
          <a:xfrm>
            <a:off x="250825" y="1196975"/>
            <a:ext cx="88931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pl-PL" sz="1400" dirty="0"/>
              <a:t>Enterprise Europe Network oferuje szereg bezpłatnych usług z zakresu transferu technologii w celu wzmocnienia potencjału innowacyjnego polskich przedsiębiorstw. </a:t>
            </a:r>
          </a:p>
          <a:p>
            <a:pPr algn="just" eaLnBrk="0" hangingPunct="0"/>
            <a:r>
              <a:rPr lang="pl-PL" sz="1400" dirty="0"/>
              <a:t>Świadczone </a:t>
            </a:r>
            <a:r>
              <a:rPr lang="pl-PL" sz="1400" u="sng" dirty="0"/>
              <a:t>bezpłatnie dla klientów</a:t>
            </a:r>
            <a:r>
              <a:rPr lang="pl-PL" sz="1400" dirty="0"/>
              <a:t> usługi obejmują m.in.:</a:t>
            </a:r>
          </a:p>
          <a:p>
            <a:pPr algn="just" eaLnBrk="0" hangingPunct="0"/>
            <a:endParaRPr lang="pl-PL" sz="1400" b="1" u="sng" dirty="0">
              <a:solidFill>
                <a:srgbClr val="FF0000"/>
              </a:solidFill>
            </a:endParaRPr>
          </a:p>
          <a:p>
            <a:pPr algn="just" eaLnBrk="0" hangingPunct="0"/>
            <a:r>
              <a:rPr lang="pl-PL" sz="1400" b="1" u="sng" dirty="0">
                <a:solidFill>
                  <a:srgbClr val="FF0000"/>
                </a:solidFill>
              </a:rPr>
              <a:t>Działania informacyjne i doradcze </a:t>
            </a:r>
            <a:r>
              <a:rPr lang="pl-PL" sz="1400" dirty="0"/>
              <a:t>Udzielanie informacji na temat prawa europejskiego, dostępnych dla przedsiębiorców  programów unijnych oraz możliwości w zakresie dostępu do źródeł finansowania </a:t>
            </a:r>
          </a:p>
          <a:p>
            <a:pPr algn="just" eaLnBrk="0" hangingPunct="0"/>
            <a:r>
              <a:rPr lang="pl-PL" sz="1400" b="1" u="sng" dirty="0">
                <a:solidFill>
                  <a:srgbClr val="FF0000"/>
                </a:solidFill>
              </a:rPr>
              <a:t>Poszukiwanie technologii </a:t>
            </a:r>
            <a:r>
              <a:rPr lang="pl-PL" sz="1400" dirty="0"/>
              <a:t>Określanie we współpracy z klientem jego indywidualnych potrzeb technologicznych a następnie poszukiwanie dostosowanego do nich optymalnego rozwiązania</a:t>
            </a:r>
          </a:p>
          <a:p>
            <a:pPr algn="just" eaLnBrk="0" hangingPunct="0"/>
            <a:r>
              <a:rPr lang="pl-PL" sz="1400" b="1" u="sng" dirty="0">
                <a:solidFill>
                  <a:srgbClr val="FF0000"/>
                </a:solidFill>
              </a:rPr>
              <a:t>Promocja technologii </a:t>
            </a:r>
            <a:r>
              <a:rPr lang="pl-PL" sz="1400" dirty="0"/>
              <a:t>Promowanie na zagranicznych targach i imprezach proinnowacyjnych technologii </a:t>
            </a:r>
            <a:br>
              <a:rPr lang="pl-PL" sz="1400" dirty="0"/>
            </a:br>
            <a:r>
              <a:rPr lang="pl-PL" sz="1400" dirty="0"/>
              <a:t>i produktów opracowanych przez polskie firmy w celu znalezienia zagranicznych partnerów</a:t>
            </a:r>
          </a:p>
          <a:p>
            <a:pPr algn="just" eaLnBrk="0" hangingPunct="0"/>
            <a:r>
              <a:rPr lang="pl-PL" sz="1400" b="1" u="sng" dirty="0">
                <a:solidFill>
                  <a:srgbClr val="FF0000"/>
                </a:solidFill>
              </a:rPr>
              <a:t>Kojarzenie partnerów </a:t>
            </a:r>
            <a:r>
              <a:rPr lang="pl-PL" sz="1400" dirty="0"/>
              <a:t>Pomoc przedsiębiorcom w znalezieniu partnerów do współpracy technologicznej poprzez publikowanie zgłoszeń oferowanych i poszukiwanych technologii w ogólnoeuropejskiej bazie innowacyjnych technologii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2205038"/>
            <a:ext cx="7772400" cy="3738562"/>
          </a:xfrm>
        </p:spPr>
        <p:txBody>
          <a:bodyPr/>
          <a:lstStyle/>
          <a:p>
            <a:pPr algn="just"/>
            <a:r>
              <a:rPr lang="pl-PL" sz="2400" b="1" u="sng" dirty="0" smtClean="0">
                <a:solidFill>
                  <a:srgbClr val="FF0000"/>
                </a:solidFill>
              </a:rPr>
              <a:t>Audyty technologiczne </a:t>
            </a:r>
            <a:r>
              <a:rPr lang="pl-PL" sz="2400" dirty="0" smtClean="0"/>
              <a:t> są usługą bezpłatną </a:t>
            </a:r>
          </a:p>
          <a:p>
            <a:pPr algn="just"/>
            <a:endParaRPr lang="pl-PL" sz="2400" dirty="0" smtClean="0"/>
          </a:p>
          <a:p>
            <a:pPr algn="just"/>
            <a:endParaRPr lang="pl-PL" sz="2400" dirty="0" smtClean="0"/>
          </a:p>
          <a:p>
            <a:pPr algn="just"/>
            <a:r>
              <a:rPr lang="pl-PL" sz="2400" b="1" u="sng" dirty="0" smtClean="0">
                <a:solidFill>
                  <a:srgbClr val="FF0000"/>
                </a:solidFill>
              </a:rPr>
              <a:t>Misje gospodarcze, spotkania brokerskie – </a:t>
            </a:r>
            <a:r>
              <a:rPr lang="pl-PL" sz="2400" dirty="0" smtClean="0"/>
              <a:t>rejestracja i udział firmy zwykle jest bezpłatny,</a:t>
            </a:r>
          </a:p>
          <a:p>
            <a:pPr algn="just"/>
            <a:r>
              <a:rPr lang="pl-PL" sz="2400" dirty="0" smtClean="0"/>
              <a:t> po stronie przedsiębiorcy zostają koszty dojazdu i zakwaterowania </a:t>
            </a:r>
          </a:p>
          <a:p>
            <a:endParaRPr lang="pl-PL" dirty="0" smtClean="0"/>
          </a:p>
        </p:txBody>
      </p:sp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8281987" cy="841375"/>
          </a:xfrm>
        </p:spPr>
        <p:txBody>
          <a:bodyPr>
            <a:normAutofit fontScale="90000"/>
          </a:bodyPr>
          <a:lstStyle/>
          <a:p>
            <a:r>
              <a:rPr lang="pl-PL" sz="2400" smtClean="0">
                <a:solidFill>
                  <a:schemeClr val="tx1"/>
                </a:solidFill>
                <a:latin typeface="Garamond" pitchFamily="18" charset="0"/>
              </a:rPr>
              <a:t>Usługi Enterprise Europe Network, realizowane przez SCITT</a:t>
            </a:r>
            <a:r>
              <a:rPr lang="pl-PL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pl-PL" smtClean="0">
                <a:solidFill>
                  <a:schemeClr val="tx1"/>
                </a:solidFill>
                <a:latin typeface="Garamond" pitchFamily="18" charset="0"/>
              </a:rPr>
            </a:br>
            <a:endParaRPr lang="pl-PL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ChangeArrowheads="1"/>
          </p:cNvSpPr>
          <p:nvPr/>
        </p:nvSpPr>
        <p:spPr bwMode="auto">
          <a:xfrm>
            <a:off x="0" y="44450"/>
            <a:ext cx="91440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3200" b="1" dirty="0">
                <a:latin typeface="Garamond" pitchFamily="18" charset="0"/>
              </a:rPr>
              <a:t>Przykładowe misje i spotkania brokerskie </a:t>
            </a:r>
          </a:p>
        </p:txBody>
      </p:sp>
      <p:pic>
        <p:nvPicPr>
          <p:cNvPr id="11267" name="Picture 2" descr="\\10.0.123.2\magazyn$\ZDJĘCIA WSZYSTKIE\2010\EEN zdjęcia\3-5.03.2010 - Brokerage ENEX and coop event\aparat-1\100_1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454525"/>
            <a:ext cx="320357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Prostokąt 3"/>
          <p:cNvSpPr>
            <a:spLocks noChangeArrowheads="1"/>
          </p:cNvSpPr>
          <p:nvPr/>
        </p:nvSpPr>
        <p:spPr bwMode="auto">
          <a:xfrm>
            <a:off x="539750" y="1268413"/>
            <a:ext cx="8604250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1800" dirty="0"/>
              <a:t> Misja Gospodarcza Francja Niemcy 17-22 kwiecień 2010.  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1800" dirty="0"/>
              <a:t>Spotkania </a:t>
            </a:r>
            <a:r>
              <a:rPr lang="pl-PL" sz="1800" dirty="0" err="1"/>
              <a:t>Plastpol</a:t>
            </a:r>
            <a:r>
              <a:rPr lang="pl-PL" sz="1800" dirty="0"/>
              <a:t> 25-25 maj 2010. 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1800" dirty="0"/>
              <a:t>Genewa </a:t>
            </a:r>
            <a:r>
              <a:rPr lang="pl-PL" sz="1800" dirty="0" err="1"/>
              <a:t>Cleantech</a:t>
            </a:r>
            <a:r>
              <a:rPr lang="pl-PL" sz="1800" dirty="0"/>
              <a:t> 1-2 czerwiec 2010.  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1800" dirty="0"/>
              <a:t>Misja/Spotkania brokerskie  Węgry 27-29 wrzesień 2010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1800" dirty="0"/>
              <a:t>Misja </a:t>
            </a:r>
            <a:r>
              <a:rPr lang="pl-PL" sz="1800" dirty="0" err="1"/>
              <a:t>BETTER-PRACTICE-EXCHANGE</a:t>
            </a:r>
            <a:r>
              <a:rPr lang="pl-PL" sz="1800" dirty="0"/>
              <a:t> w Poczdamie – 30 maja 2011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</a:pPr>
            <a:r>
              <a:rPr lang="pl-PL" sz="1800" dirty="0"/>
              <a:t>ANUGA </a:t>
            </a:r>
            <a:r>
              <a:rPr lang="pl-PL" sz="1800" dirty="0" err="1"/>
              <a:t>Matchmaking</a:t>
            </a:r>
            <a:r>
              <a:rPr lang="pl-PL" sz="1800" dirty="0"/>
              <a:t> w Kolonii 11 października 2011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1800" dirty="0"/>
              <a:t>Spotkania brokerskie </a:t>
            </a:r>
            <a:r>
              <a:rPr lang="en-US" sz="1800" dirty="0"/>
              <a:t>Future Match at C</a:t>
            </a:r>
            <a:r>
              <a:rPr lang="pl-PL" sz="1800" dirty="0"/>
              <a:t>E</a:t>
            </a:r>
            <a:r>
              <a:rPr lang="en-US" sz="1800" dirty="0"/>
              <a:t>BIT</a:t>
            </a:r>
            <a:r>
              <a:rPr lang="pl-PL" sz="1800" dirty="0"/>
              <a:t> w Hanowerze 5 -10 marca 2012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1800" dirty="0"/>
              <a:t>Misja Gospodarcza na Targi Turystyczne ITB Berlin 6-11 marca 2012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1800" dirty="0"/>
              <a:t>Misja Gospodarcza na Targi Hanower </a:t>
            </a:r>
            <a:r>
              <a:rPr lang="pl-PL" sz="1800" dirty="0" err="1"/>
              <a:t>Messe</a:t>
            </a:r>
            <a:r>
              <a:rPr lang="pl-PL" sz="1800" dirty="0"/>
              <a:t> 2012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95288" y="4221163"/>
            <a:ext cx="51847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</a:pPr>
            <a:endParaRPr lang="pl-PL" sz="1800"/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</a:pPr>
            <a:endParaRPr lang="pl-PL" sz="1800"/>
          </a:p>
          <a:p>
            <a:pPr>
              <a:spcBef>
                <a:spcPct val="50000"/>
              </a:spcBef>
            </a:pPr>
            <a:endParaRPr lang="pl-PL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4632" cy="1944215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chemeClr val="tx1"/>
                </a:solidFill>
              </a:rPr>
              <a:t>Projekt </a:t>
            </a:r>
            <a:r>
              <a:rPr lang="pl-PL" sz="4000" dirty="0" err="1" smtClean="0">
                <a:solidFill>
                  <a:schemeClr val="tx1"/>
                </a:solidFill>
              </a:rPr>
              <a:t>CEP-REC</a:t>
            </a:r>
            <a:r>
              <a:rPr lang="pl-PL" sz="4000" dirty="0" smtClean="0">
                <a:solidFill>
                  <a:schemeClr val="tx1"/>
                </a:solidFill>
              </a:rPr>
              <a:t/>
            </a:r>
            <a:br>
              <a:rPr lang="pl-PL" sz="4000" dirty="0" smtClean="0">
                <a:solidFill>
                  <a:schemeClr val="tx1"/>
                </a:solidFill>
              </a:rPr>
            </a:br>
            <a:r>
              <a:rPr lang="pl-PL" sz="4000" dirty="0" smtClean="0">
                <a:solidFill>
                  <a:schemeClr val="tx1"/>
                </a:solidFill>
              </a:rPr>
              <a:t>Central Europe </a:t>
            </a:r>
            <a:r>
              <a:rPr lang="pl-PL" sz="4000" dirty="0" err="1" smtClean="0">
                <a:solidFill>
                  <a:schemeClr val="tx1"/>
                </a:solidFill>
              </a:rPr>
              <a:t>Programme-Regional</a:t>
            </a:r>
            <a:r>
              <a:rPr lang="pl-PL" sz="4000" dirty="0" smtClean="0">
                <a:solidFill>
                  <a:schemeClr val="tx1"/>
                </a:solidFill>
              </a:rPr>
              <a:t> Energy </a:t>
            </a:r>
            <a:r>
              <a:rPr lang="pl-PL" sz="4000" dirty="0" err="1" smtClean="0">
                <a:solidFill>
                  <a:schemeClr val="tx1"/>
                </a:solidFill>
              </a:rPr>
              <a:t>Concept</a:t>
            </a:r>
            <a:endParaRPr lang="pl-PL" sz="4000" dirty="0">
              <a:solidFill>
                <a:schemeClr val="tx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3068960"/>
            <a:ext cx="7772400" cy="1742351"/>
          </a:xfrm>
        </p:spPr>
        <p:txBody>
          <a:bodyPr>
            <a:normAutofit/>
          </a:bodyPr>
          <a:lstStyle/>
          <a:p>
            <a:pPr algn="ctr"/>
            <a:r>
              <a:rPr lang="pl-PL" dirty="0" err="1" smtClean="0"/>
              <a:t>Introduction</a:t>
            </a:r>
            <a:r>
              <a:rPr lang="pl-PL" dirty="0" smtClean="0"/>
              <a:t> of </a:t>
            </a:r>
            <a:r>
              <a:rPr lang="pl-PL" dirty="0" err="1" smtClean="0"/>
              <a:t>Regional</a:t>
            </a:r>
            <a:r>
              <a:rPr lang="pl-PL" dirty="0" smtClean="0"/>
              <a:t> Energy </a:t>
            </a:r>
            <a:r>
              <a:rPr lang="pl-PL" dirty="0" err="1" smtClean="0"/>
              <a:t>Concepts</a:t>
            </a:r>
            <a:r>
              <a:rPr lang="pl-PL" dirty="0" smtClean="0"/>
              <a:t>- Wprowadzenie do  Regionalnych Koncepcji Energetycznych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Priorytet- Środowisko</a:t>
            </a:r>
          </a:p>
          <a:p>
            <a:r>
              <a:rPr lang="pl-PL" dirty="0" smtClean="0"/>
              <a:t>Obszar interwencji 3.3 Wspieranie wykorzystywania źródeł energii odnawialnej </a:t>
            </a:r>
            <a:br>
              <a:rPr lang="pl-PL" dirty="0" smtClean="0"/>
            </a:br>
            <a:r>
              <a:rPr lang="pl-PL" dirty="0" smtClean="0"/>
              <a:t>i zwiększania efektywności energetycznej</a:t>
            </a:r>
          </a:p>
          <a:p>
            <a:r>
              <a:rPr lang="pl-PL" dirty="0" smtClean="0"/>
              <a:t>Czas trwania: październik 2011-kwiecień 2014</a:t>
            </a:r>
          </a:p>
          <a:p>
            <a:r>
              <a:rPr lang="pl-PL" dirty="0" smtClean="0"/>
              <a:t>Całkowity budżet:2 164900 EUR, w tym z EFRR 1 747288 EUR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CEP-REC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</TotalTime>
  <Words>892</Words>
  <Application>Microsoft Office PowerPoint</Application>
  <PresentationFormat>Pokaz na ekranie (4:3)</PresentationFormat>
  <Paragraphs>110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Hol</vt:lpstr>
      <vt:lpstr>Międzynarodowe sieci współpracy i korzyści płynące z członkowstwa w nich</vt:lpstr>
      <vt:lpstr>Enterprise Europe Network</vt:lpstr>
      <vt:lpstr>Slajd 3</vt:lpstr>
      <vt:lpstr>Slajd 4</vt:lpstr>
      <vt:lpstr>Slajd 5</vt:lpstr>
      <vt:lpstr>Usługi Enterprise Europe Network, realizowane przez SCITT </vt:lpstr>
      <vt:lpstr>Slajd 7</vt:lpstr>
      <vt:lpstr>Projekt CEP-REC Central Europe Programme-Regional Energy Concept</vt:lpstr>
      <vt:lpstr>CEP-REC</vt:lpstr>
      <vt:lpstr>Opis projektu</vt:lpstr>
      <vt:lpstr>Cel projektu-strategicznym celem projektu jest zapewnienie bezpiecznych, tanich i przyjaznych dla środowiska dostaw energii</vt:lpstr>
      <vt:lpstr>Rezultat projektu</vt:lpstr>
      <vt:lpstr>SABER  satelitarne połączenia internetowe z krajami europejskimi </vt:lpstr>
      <vt:lpstr>Zakres sieci tematycznej SABER obejmuje:</vt:lpstr>
      <vt:lpstr>Sieć SABER</vt:lpstr>
      <vt:lpstr>Slajd 16</vt:lpstr>
      <vt:lpstr>Działania sieci SABER zawierają</vt:lpstr>
      <vt:lpstr>TRANS-FORM</vt:lpstr>
      <vt:lpstr>Cele projektu</vt:lpstr>
      <vt:lpstr>Budżet Projektu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CEP-REC Central Europe Programme-Regional Energy Concept</dc:title>
  <dc:creator>miroslawa.janik</dc:creator>
  <cp:lastModifiedBy>korona</cp:lastModifiedBy>
  <cp:revision>9</cp:revision>
  <dcterms:created xsi:type="dcterms:W3CDTF">2012-09-10T10:30:34Z</dcterms:created>
  <dcterms:modified xsi:type="dcterms:W3CDTF">2012-09-11T07:23:34Z</dcterms:modified>
</cp:coreProperties>
</file>