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8" r:id="rId2"/>
    <p:sldId id="283" r:id="rId3"/>
    <p:sldId id="275" r:id="rId4"/>
    <p:sldId id="274" r:id="rId5"/>
    <p:sldId id="281" r:id="rId6"/>
    <p:sldId id="279" r:id="rId7"/>
    <p:sldId id="282" r:id="rId8"/>
    <p:sldId id="280" r:id="rId9"/>
    <p:sldId id="257" r:id="rId10"/>
    <p:sldId id="273" r:id="rId11"/>
    <p:sldId id="271" r:id="rId12"/>
    <p:sldId id="284" r:id="rId13"/>
    <p:sldId id="285" r:id="rId14"/>
    <p:sldId id="286" r:id="rId15"/>
    <p:sldId id="287" r:id="rId16"/>
    <p:sldId id="272" r:id="rId17"/>
    <p:sldId id="276" r:id="rId18"/>
    <p:sldId id="269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>
      <p:cViewPr>
        <p:scale>
          <a:sx n="79" d="100"/>
          <a:sy n="79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860E2-30BC-473D-9AF8-C85FD2F2B337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8D7E4-3EE4-456F-81C2-1AA95A0E80E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91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8D7E4-3EE4-456F-81C2-1AA95A0E80EB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1ED997-AA69-4AC5-BC04-D169ABCF4BEB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B2603A-9BDC-4386-A986-015F90EB9F2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8136904" cy="5400600"/>
          </a:xfrm>
        </p:spPr>
        <p:txBody>
          <a:bodyPr>
            <a:normAutofit/>
          </a:bodyPr>
          <a:lstStyle/>
          <a:p>
            <a:pPr algn="ctr"/>
            <a:endParaRPr lang="pl-PL" sz="3600" dirty="0" smtClean="0">
              <a:solidFill>
                <a:srgbClr val="002060"/>
              </a:solidFill>
            </a:endParaRPr>
          </a:p>
          <a:p>
            <a:pPr algn="ctr"/>
            <a:endParaRPr lang="pl-PL" sz="3600" dirty="0" smtClean="0">
              <a:solidFill>
                <a:srgbClr val="002060"/>
              </a:solidFill>
            </a:endParaRPr>
          </a:p>
          <a:p>
            <a:pPr algn="ctr"/>
            <a:r>
              <a:rPr lang="pl-PL" sz="3600" dirty="0">
                <a:solidFill>
                  <a:srgbClr val="002060"/>
                </a:solidFill>
              </a:rPr>
              <a:t>Kompleksowe </a:t>
            </a:r>
            <a:r>
              <a:rPr lang="pl-PL" sz="3600" dirty="0" smtClean="0">
                <a:solidFill>
                  <a:srgbClr val="002060"/>
                </a:solidFill>
              </a:rPr>
              <a:t>rozwiązywanie</a:t>
            </a:r>
          </a:p>
          <a:p>
            <a:pPr algn="ctr"/>
            <a:r>
              <a:rPr lang="pl-PL" sz="3600" dirty="0" smtClean="0">
                <a:solidFill>
                  <a:srgbClr val="002060"/>
                </a:solidFill>
              </a:rPr>
              <a:t>problemów </a:t>
            </a:r>
            <a:r>
              <a:rPr lang="pl-PL" sz="3600" dirty="0">
                <a:solidFill>
                  <a:srgbClr val="002060"/>
                </a:solidFill>
              </a:rPr>
              <a:t>wód opadowych</a:t>
            </a:r>
          </a:p>
          <a:p>
            <a:pPr algn="ctr"/>
            <a:endParaRPr lang="pl-PL" sz="3600" dirty="0" smtClean="0">
              <a:solidFill>
                <a:srgbClr val="002060"/>
              </a:solidFill>
            </a:endParaRPr>
          </a:p>
          <a:p>
            <a:pPr algn="ctr"/>
            <a:endParaRPr lang="pl-PL" sz="3200" dirty="0" smtClean="0">
              <a:solidFill>
                <a:srgbClr val="002060"/>
              </a:solidFill>
            </a:endParaRP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Dr hab. inż. Paweł Licznar, prof. </a:t>
            </a:r>
            <a:r>
              <a:rPr lang="pl-PL" dirty="0" err="1">
                <a:solidFill>
                  <a:srgbClr val="002060"/>
                </a:solidFill>
              </a:rPr>
              <a:t>n</a:t>
            </a:r>
            <a:r>
              <a:rPr lang="pl-PL" dirty="0" err="1" smtClean="0">
                <a:solidFill>
                  <a:srgbClr val="002060"/>
                </a:solidFill>
              </a:rPr>
              <a:t>adzw</a:t>
            </a:r>
            <a:r>
              <a:rPr lang="pl-PL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Instytut Inżynierii Ochrony Środowiska </a:t>
            </a: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Politechnika Wrocławska</a:t>
            </a:r>
            <a:endParaRPr lang="pl-PL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8784976" cy="4248472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Zastosowano </a:t>
            </a:r>
            <a:r>
              <a:rPr lang="pl-PL" b="1" dirty="0">
                <a:solidFill>
                  <a:srgbClr val="002060"/>
                </a:solidFill>
              </a:rPr>
              <a:t>kombinację trzech modeli symulacyjnych: </a:t>
            </a:r>
            <a:endParaRPr lang="pl-PL" b="1" dirty="0" smtClean="0">
              <a:solidFill>
                <a:srgbClr val="002060"/>
              </a:solidFill>
            </a:endParaRPr>
          </a:p>
          <a:p>
            <a:pPr algn="just"/>
            <a:r>
              <a:rPr lang="pl-PL" dirty="0" smtClean="0">
                <a:solidFill>
                  <a:srgbClr val="002060"/>
                </a:solidFill>
              </a:rPr>
              <a:t>W </a:t>
            </a:r>
            <a:r>
              <a:rPr lang="pl-PL" dirty="0">
                <a:solidFill>
                  <a:srgbClr val="002060"/>
                </a:solidFill>
              </a:rPr>
              <a:t>celu kompleksowego odwzorowania interakcji </a:t>
            </a:r>
            <a:r>
              <a:rPr lang="pl-PL" dirty="0" smtClean="0">
                <a:solidFill>
                  <a:srgbClr val="002060"/>
                </a:solidFill>
              </a:rPr>
              <a:t>w </a:t>
            </a:r>
            <a:r>
              <a:rPr lang="pl-PL" dirty="0">
                <a:solidFill>
                  <a:srgbClr val="002060"/>
                </a:solidFill>
              </a:rPr>
              <a:t>zlewni Rzepnika na terenie S.A.G, </a:t>
            </a:r>
            <a:r>
              <a:rPr lang="pl-PL" dirty="0" smtClean="0">
                <a:solidFill>
                  <a:srgbClr val="002060"/>
                </a:solidFill>
              </a:rPr>
              <a:t>zastosowano </a:t>
            </a:r>
            <a:r>
              <a:rPr lang="pl-PL" b="1" dirty="0" smtClean="0">
                <a:solidFill>
                  <a:srgbClr val="002060"/>
                </a:solidFill>
              </a:rPr>
              <a:t>kompleksowy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>
                <a:solidFill>
                  <a:srgbClr val="002060"/>
                </a:solidFill>
              </a:rPr>
              <a:t>model matematyczny </a:t>
            </a:r>
            <a:r>
              <a:rPr lang="pl-PL" b="1" dirty="0">
                <a:solidFill>
                  <a:srgbClr val="002060"/>
                </a:solidFill>
              </a:rPr>
              <a:t>MIKE FLOOD</a:t>
            </a:r>
            <a:r>
              <a:rPr lang="pl-PL" dirty="0">
                <a:solidFill>
                  <a:srgbClr val="002060"/>
                </a:solidFill>
              </a:rPr>
              <a:t>, który umożliwia zintegrowane modelowanie przepływu i poziomu wody w sieci kanalizacyjnej, ciekach powierzchniowych oraz na terenach zalewowych. </a:t>
            </a:r>
          </a:p>
          <a:p>
            <a:r>
              <a:rPr lang="pl-PL" dirty="0">
                <a:solidFill>
                  <a:srgbClr val="002060"/>
                </a:solidFill>
              </a:rPr>
              <a:t>W efekcie połączono trzy modele:</a:t>
            </a:r>
          </a:p>
          <a:p>
            <a:pPr algn="just"/>
            <a:r>
              <a:rPr lang="pl-PL" dirty="0">
                <a:solidFill>
                  <a:srgbClr val="002060"/>
                </a:solidFill>
              </a:rPr>
              <a:t>•	Model 2D w </a:t>
            </a:r>
            <a:r>
              <a:rPr lang="pl-PL" b="1" dirty="0">
                <a:solidFill>
                  <a:srgbClr val="002060"/>
                </a:solidFill>
              </a:rPr>
              <a:t>MIKE 21 </a:t>
            </a:r>
            <a:r>
              <a:rPr lang="pl-PL" dirty="0">
                <a:solidFill>
                  <a:srgbClr val="002060"/>
                </a:solidFill>
              </a:rPr>
              <a:t>spływu powierzchniowego uwzgledniający tereny zalewowe, ulice oraz </a:t>
            </a:r>
            <a:r>
              <a:rPr lang="pl-PL" dirty="0" smtClean="0">
                <a:solidFill>
                  <a:srgbClr val="002060"/>
                </a:solidFill>
              </a:rPr>
              <a:t>budynki,</a:t>
            </a:r>
            <a:endParaRPr lang="pl-PL" dirty="0">
              <a:solidFill>
                <a:srgbClr val="002060"/>
              </a:solidFill>
            </a:endParaRPr>
          </a:p>
          <a:p>
            <a:pPr algn="just"/>
            <a:r>
              <a:rPr lang="pl-PL" dirty="0">
                <a:solidFill>
                  <a:srgbClr val="002060"/>
                </a:solidFill>
              </a:rPr>
              <a:t>•	Model 1D w </a:t>
            </a:r>
            <a:r>
              <a:rPr lang="pl-PL" b="1" dirty="0">
                <a:solidFill>
                  <a:srgbClr val="002060"/>
                </a:solidFill>
              </a:rPr>
              <a:t>MIKE 11 </a:t>
            </a:r>
            <a:r>
              <a:rPr lang="pl-PL" dirty="0">
                <a:solidFill>
                  <a:srgbClr val="002060"/>
                </a:solidFill>
              </a:rPr>
              <a:t>koryta potoku Rzepnik i rowów melioracyjnych w obrębie analizowanego </a:t>
            </a:r>
            <a:r>
              <a:rPr lang="pl-PL" dirty="0" smtClean="0">
                <a:solidFill>
                  <a:srgbClr val="002060"/>
                </a:solidFill>
              </a:rPr>
              <a:t>terenu,</a:t>
            </a:r>
            <a:endParaRPr lang="pl-PL" dirty="0">
              <a:solidFill>
                <a:srgbClr val="002060"/>
              </a:solidFill>
            </a:endParaRPr>
          </a:p>
          <a:p>
            <a:pPr algn="just"/>
            <a:r>
              <a:rPr lang="pl-PL" dirty="0">
                <a:solidFill>
                  <a:srgbClr val="002060"/>
                </a:solidFill>
              </a:rPr>
              <a:t>•	Model 1D w </a:t>
            </a:r>
            <a:r>
              <a:rPr lang="pl-PL" b="1" dirty="0">
                <a:solidFill>
                  <a:srgbClr val="002060"/>
                </a:solidFill>
              </a:rPr>
              <a:t>MIKE URBAN </a:t>
            </a:r>
            <a:r>
              <a:rPr lang="pl-PL" dirty="0">
                <a:solidFill>
                  <a:srgbClr val="002060"/>
                </a:solidFill>
              </a:rPr>
              <a:t>sieci </a:t>
            </a:r>
            <a:r>
              <a:rPr lang="pl-PL" dirty="0" smtClean="0">
                <a:solidFill>
                  <a:srgbClr val="002060"/>
                </a:solidFill>
              </a:rPr>
              <a:t>kanalizacyjnej. </a:t>
            </a:r>
            <a:endParaRPr lang="pl-PL" dirty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22032"/>
            <a:ext cx="54562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3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208912" cy="64807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11 i sieć hydrologiczna 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7" y="889943"/>
            <a:ext cx="524523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78375"/>
            <a:ext cx="59674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902261" y="911779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solidFill>
                  <a:srgbClr val="002060"/>
                </a:solidFill>
              </a:rPr>
              <a:t>Wygenerowano </a:t>
            </a:r>
            <a:r>
              <a:rPr lang="pl-PL" dirty="0">
                <a:solidFill>
                  <a:srgbClr val="002060"/>
                </a:solidFill>
              </a:rPr>
              <a:t>łącznie 170 przekrojów korytowych. </a:t>
            </a:r>
            <a:endParaRPr lang="pl-PL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208912" cy="64807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11 i sieć hydrologiczna 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72436" y="836712"/>
            <a:ext cx="2952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>
              <a:solidFill>
                <a:srgbClr val="002060"/>
              </a:solidFill>
            </a:endParaRPr>
          </a:p>
          <a:p>
            <a:pPr algn="just"/>
            <a:r>
              <a:rPr lang="pl-PL" dirty="0" smtClean="0">
                <a:solidFill>
                  <a:srgbClr val="002060"/>
                </a:solidFill>
              </a:rPr>
              <a:t>Na </a:t>
            </a:r>
            <a:r>
              <a:rPr lang="pl-PL" dirty="0">
                <a:solidFill>
                  <a:srgbClr val="002060"/>
                </a:solidFill>
              </a:rPr>
              <a:t>wszystkich rowach oraz w korycie pot. Rzepnik wprowadzono do modelu geometrię 42 obiektów </a:t>
            </a:r>
            <a:r>
              <a:rPr lang="pl-PL" dirty="0" smtClean="0">
                <a:solidFill>
                  <a:srgbClr val="002060"/>
                </a:solidFill>
              </a:rPr>
              <a:t>inżynierskich: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</a:rPr>
              <a:t>28 </a:t>
            </a:r>
            <a:r>
              <a:rPr lang="pl-PL" dirty="0">
                <a:solidFill>
                  <a:srgbClr val="002060"/>
                </a:solidFill>
              </a:rPr>
              <a:t>przepustów, </a:t>
            </a:r>
            <a:endParaRPr lang="pl-PL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</a:rPr>
              <a:t>10 mostów,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</a:rPr>
              <a:t>4 zastawki.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94705"/>
            <a:ext cx="6247234" cy="300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45" y="1124744"/>
            <a:ext cx="6751621" cy="254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2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208912" cy="64807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21 i zlewnia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62121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20" y="3429000"/>
            <a:ext cx="5346700" cy="30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69" y="2891631"/>
            <a:ext cx="535305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796136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Mapa szorstkości n </a:t>
            </a:r>
            <a:r>
              <a:rPr lang="pl-PL" dirty="0" err="1" smtClean="0">
                <a:solidFill>
                  <a:srgbClr val="002060"/>
                </a:solidFill>
              </a:rPr>
              <a:t>Maninga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9466"/>
            <a:ext cx="3132239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23928" y="26024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NMT z wprowadzonymi obiektami kubaturowymi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208912" cy="64807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21 i zlewnia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44008" y="397485"/>
            <a:ext cx="4524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Mapa wartości CN w metodzie SCS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26020"/>
            <a:ext cx="3168352" cy="365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54436"/>
            <a:ext cx="5364163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7221597" y="4696271"/>
            <a:ext cx="17428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Przykładowe wyniki </a:t>
            </a:r>
            <a:r>
              <a:rPr lang="pl-PL" dirty="0">
                <a:solidFill>
                  <a:srgbClr val="002060"/>
                </a:solidFill>
              </a:rPr>
              <a:t>symulacji </a:t>
            </a:r>
            <a:endParaRPr lang="pl-PL" dirty="0" smtClean="0">
              <a:solidFill>
                <a:srgbClr val="002060"/>
              </a:solidFill>
            </a:endParaRPr>
          </a:p>
          <a:p>
            <a:r>
              <a:rPr lang="pl-PL" dirty="0" smtClean="0">
                <a:solidFill>
                  <a:srgbClr val="002060"/>
                </a:solidFill>
              </a:rPr>
              <a:t>(</a:t>
            </a:r>
            <a:r>
              <a:rPr lang="pl-PL" dirty="0">
                <a:solidFill>
                  <a:srgbClr val="002060"/>
                </a:solidFill>
              </a:rPr>
              <a:t>Wariant 0, przepływ Q1%)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9150"/>
            <a:ext cx="3965812" cy="35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5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208912" cy="64807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21 i zlewnia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19727" y="586968"/>
            <a:ext cx="4524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Mapy ryzyka powodziowego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46984" y="639633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Maksymalna głębokość </a:t>
            </a:r>
            <a:r>
              <a:rPr lang="pl-PL" dirty="0" smtClean="0">
                <a:solidFill>
                  <a:srgbClr val="002060"/>
                </a:solidFill>
              </a:rPr>
              <a:t>zalewu, </a:t>
            </a:r>
            <a:r>
              <a:rPr lang="pl-PL" dirty="0">
                <a:solidFill>
                  <a:srgbClr val="002060"/>
                </a:solidFill>
              </a:rPr>
              <a:t>scenariusz W2 dla Q1%</a:t>
            </a:r>
            <a:endParaRPr lang="pl-PL" dirty="0" smtClean="0">
              <a:solidFill>
                <a:srgbClr val="002060"/>
              </a:solidFill>
            </a:endParaRPr>
          </a:p>
        </p:txBody>
      </p:sp>
      <p:pic>
        <p:nvPicPr>
          <p:cNvPr id="8" name="Picture 67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1124744"/>
            <a:ext cx="7919720" cy="53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208912" cy="64807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URBAN – sieć kanalizacyjna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067944" y="980728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C</a:t>
            </a:r>
            <a:r>
              <a:rPr lang="pl-PL" dirty="0" smtClean="0">
                <a:solidFill>
                  <a:srgbClr val="002060"/>
                </a:solidFill>
              </a:rPr>
              <a:t>ałkowita </a:t>
            </a:r>
            <a:r>
              <a:rPr lang="pl-PL" dirty="0">
                <a:solidFill>
                  <a:srgbClr val="002060"/>
                </a:solidFill>
              </a:rPr>
              <a:t>ilość </a:t>
            </a:r>
            <a:r>
              <a:rPr lang="pl-PL" dirty="0" smtClean="0">
                <a:solidFill>
                  <a:srgbClr val="002060"/>
                </a:solidFill>
              </a:rPr>
              <a:t>studzienek: 331;</a:t>
            </a:r>
          </a:p>
          <a:p>
            <a:r>
              <a:rPr lang="pl-PL" dirty="0">
                <a:solidFill>
                  <a:srgbClr val="002060"/>
                </a:solidFill>
              </a:rPr>
              <a:t>c</a:t>
            </a:r>
            <a:r>
              <a:rPr lang="pl-PL" dirty="0" smtClean="0">
                <a:solidFill>
                  <a:srgbClr val="002060"/>
                </a:solidFill>
              </a:rPr>
              <a:t>ałkowita liczba przewodów: 329.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4" y="908720"/>
            <a:ext cx="375619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11" y="2204864"/>
            <a:ext cx="50419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4" y="4365104"/>
            <a:ext cx="504190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364088" y="4941168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Odwzorowanie objętości retencyjnej rurowych zbiorników podziemnych i samych kolektorów 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208912" cy="64807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dirty="0" smtClean="0">
                <a:solidFill>
                  <a:srgbClr val="002060"/>
                </a:solidFill>
              </a:rPr>
              <a:t>MIKE FLOOD – ostateczny wynik: kompleksowa, wielowariantowa ocena niezbędnej retencji zbiornikowej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04686"/>
            <a:ext cx="8065257" cy="12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83567" y="5013177"/>
            <a:ext cx="7344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Dopływ </a:t>
            </a:r>
            <a:r>
              <a:rPr lang="pl-PL" dirty="0">
                <a:solidFill>
                  <a:srgbClr val="002060"/>
                </a:solidFill>
              </a:rPr>
              <a:t>do zbiornika retencyjnego kolor czarny z uwzględnieniem fali powodziowej - scenariusz W0, kolor niebieski - scenariusz W2.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83" y="1033368"/>
            <a:ext cx="9780883" cy="39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2996952"/>
            <a:ext cx="8640960" cy="72008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002060"/>
                </a:solidFill>
                <a:cs typeface="Arial" pitchFamily="34" charset="0"/>
              </a:rPr>
              <a:t>Dziękuję za uwagę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8" y="3522621"/>
            <a:ext cx="3919984" cy="293998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05248" y="6416094"/>
            <a:ext cx="6512511" cy="352976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 smtClean="0"/>
              <a:t>Przykłady powodzi i podtopień po intensywnych opadach</a:t>
            </a:r>
            <a:endParaRPr lang="en-US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0648"/>
            <a:ext cx="3384376" cy="25435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5" y="3861048"/>
            <a:ext cx="3402604" cy="25550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0260"/>
            <a:ext cx="3333143" cy="25050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03" y="1844824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3180" y="476672"/>
            <a:ext cx="8280920" cy="2160240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Skąd biorą się problemy z wodami opadowymi?</a:t>
            </a:r>
            <a:endParaRPr lang="pl-PL" dirty="0">
              <a:solidFill>
                <a:srgbClr val="002060"/>
              </a:solidFill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>
                <a:solidFill>
                  <a:srgbClr val="002060"/>
                </a:solidFill>
              </a:rPr>
              <a:t>n</a:t>
            </a:r>
            <a:r>
              <a:rPr lang="pl-PL" dirty="0" smtClean="0">
                <a:solidFill>
                  <a:srgbClr val="002060"/>
                </a:solidFill>
              </a:rPr>
              <a:t>admierne uszczelnienie powierzchni miejskich,</a:t>
            </a:r>
            <a:endParaRPr lang="pl-PL" dirty="0">
              <a:solidFill>
                <a:srgbClr val="002060"/>
              </a:solidFill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>
                <a:solidFill>
                  <a:srgbClr val="002060"/>
                </a:solidFill>
              </a:rPr>
              <a:t>z</a:t>
            </a:r>
            <a:r>
              <a:rPr lang="pl-PL" dirty="0" smtClean="0">
                <a:solidFill>
                  <a:srgbClr val="002060"/>
                </a:solidFill>
              </a:rPr>
              <a:t>aniedbania w eksploatacji i modernizacji systemów odwodnienia,</a:t>
            </a:r>
            <a:endParaRPr lang="pl-PL" dirty="0">
              <a:solidFill>
                <a:srgbClr val="002060"/>
              </a:solidFill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 smtClean="0">
                <a:solidFill>
                  <a:srgbClr val="002060"/>
                </a:solidFill>
              </a:rPr>
              <a:t>zmiany klimatyczne??? </a:t>
            </a:r>
          </a:p>
          <a:p>
            <a:pPr algn="l"/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7"/>
          <a:stretch>
            <a:fillRect/>
          </a:stretch>
        </p:blipFill>
        <p:spPr bwMode="auto">
          <a:xfrm>
            <a:off x="327025" y="3068960"/>
            <a:ext cx="856615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ybuch  2 1"/>
          <p:cNvSpPr/>
          <p:nvPr/>
        </p:nvSpPr>
        <p:spPr>
          <a:xfrm>
            <a:off x="4139952" y="1628800"/>
            <a:ext cx="4896544" cy="165618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To są znane</a:t>
            </a:r>
          </a:p>
          <a:p>
            <a:pPr algn="ctr"/>
            <a:r>
              <a:rPr lang="pl-PL" dirty="0" smtClean="0"/>
              <a:t>i popularne odpowiedzi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4316" y="116632"/>
            <a:ext cx="8650172" cy="28083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Często zapominane lub celowo pomijane odpowiedzi to: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>
                <a:solidFill>
                  <a:srgbClr val="002060"/>
                </a:solidFill>
              </a:rPr>
              <a:t>b</a:t>
            </a:r>
            <a:r>
              <a:rPr lang="pl-PL" dirty="0" smtClean="0">
                <a:solidFill>
                  <a:srgbClr val="002060"/>
                </a:solidFill>
              </a:rPr>
              <a:t>rak pieniędzy – od lat dyskutowany i nadal rzadko spotykany „podatek od deszczu”,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l-PL" dirty="0">
                <a:solidFill>
                  <a:srgbClr val="002060"/>
                </a:solidFill>
              </a:rPr>
              <a:t>nieuregulowana sytuacja prawna wielu systemów odwodnienia, brak jednego eksploatatora</a:t>
            </a:r>
            <a:r>
              <a:rPr lang="pl-PL" dirty="0" smtClean="0">
                <a:solidFill>
                  <a:srgbClr val="002060"/>
                </a:solidFill>
              </a:rPr>
              <a:t>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l-PL" dirty="0">
                <a:solidFill>
                  <a:srgbClr val="002060"/>
                </a:solidFill>
              </a:rPr>
              <a:t>w</a:t>
            </a:r>
            <a:r>
              <a:rPr lang="pl-PL" dirty="0" smtClean="0">
                <a:solidFill>
                  <a:srgbClr val="002060"/>
                </a:solidFill>
              </a:rPr>
              <a:t>ieloletnie zaniedbania w zakresie </a:t>
            </a:r>
            <a:r>
              <a:rPr lang="pl-PL" u="sng" dirty="0" smtClean="0">
                <a:solidFill>
                  <a:srgbClr val="002060"/>
                </a:solidFill>
              </a:rPr>
              <a:t>melioracji</a:t>
            </a:r>
            <a:r>
              <a:rPr lang="pl-PL" dirty="0" smtClean="0">
                <a:solidFill>
                  <a:srgbClr val="002060"/>
                </a:solidFill>
              </a:rPr>
              <a:t>,</a:t>
            </a:r>
            <a:endParaRPr lang="pl-PL" dirty="0">
              <a:solidFill>
                <a:srgbClr val="002060"/>
              </a:solidFill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u="sng" dirty="0">
                <a:solidFill>
                  <a:srgbClr val="002060"/>
                </a:solidFill>
              </a:rPr>
              <a:t>b</a:t>
            </a:r>
            <a:r>
              <a:rPr lang="pl-PL" u="sng" dirty="0" smtClean="0">
                <a:solidFill>
                  <a:srgbClr val="002060"/>
                </a:solidFill>
              </a:rPr>
              <a:t>rak odbiornika ścieków </a:t>
            </a:r>
            <a:r>
              <a:rPr lang="pl-PL" dirty="0" smtClean="0">
                <a:solidFill>
                  <a:srgbClr val="002060"/>
                </a:solidFill>
              </a:rPr>
              <a:t>lub jego przeciążenie zarówno ilością jak i jakością zrzucanych ścieków!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5290555" cy="352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614083" y="3068960"/>
            <a:ext cx="34944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pl-PL" sz="2200" b="1" dirty="0">
                <a:solidFill>
                  <a:srgbClr val="002060"/>
                </a:solidFill>
              </a:rPr>
              <a:t>Chłonność odbiornika </a:t>
            </a:r>
            <a:r>
              <a:rPr lang="pl-PL" sz="2200" dirty="0">
                <a:solidFill>
                  <a:srgbClr val="002060"/>
                </a:solidFill>
              </a:rPr>
              <a:t>może być zasadniczym </a:t>
            </a:r>
            <a:r>
              <a:rPr lang="pl-PL" sz="2200" b="1" dirty="0">
                <a:solidFill>
                  <a:srgbClr val="002060"/>
                </a:solidFill>
              </a:rPr>
              <a:t>progiem rozwoju </a:t>
            </a:r>
            <a:r>
              <a:rPr lang="pl-PL" sz="2200" b="1" dirty="0" smtClean="0">
                <a:solidFill>
                  <a:srgbClr val="002060"/>
                </a:solidFill>
              </a:rPr>
              <a:t>miasta!</a:t>
            </a:r>
            <a:endParaRPr lang="pl-PL" sz="2200" b="1" dirty="0">
              <a:solidFill>
                <a:srgbClr val="00206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09664" y="4293096"/>
            <a:ext cx="3303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Strumień zrzutu wód opadowych nie może być większy od przepływu w odbiorniku; 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max. dopuszczalne przewyższenie w </a:t>
            </a:r>
            <a:r>
              <a:rPr lang="pl-PL" dirty="0">
                <a:solidFill>
                  <a:srgbClr val="002060"/>
                </a:solidFill>
              </a:rPr>
              <a:t>granicach 10% przepływu </a:t>
            </a:r>
            <a:r>
              <a:rPr lang="pl-PL" dirty="0" smtClean="0">
                <a:solidFill>
                  <a:srgbClr val="002060"/>
                </a:solidFill>
              </a:rPr>
              <a:t>miarodajnego (SNQ). </a:t>
            </a:r>
            <a:endParaRPr lang="pl-P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4316" y="116632"/>
            <a:ext cx="8650172" cy="2160240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Inne całkiem ignorowane czynniki: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 smtClean="0">
                <a:solidFill>
                  <a:srgbClr val="002060"/>
                </a:solidFill>
              </a:rPr>
              <a:t>kompakcja gleby;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 smtClean="0">
                <a:solidFill>
                  <a:srgbClr val="002060"/>
                </a:solidFill>
              </a:rPr>
              <a:t>stan terenów zielonych.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" y="1556792"/>
            <a:ext cx="3670616" cy="2448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32856"/>
            <a:ext cx="3278018" cy="21928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6" y="4120553"/>
            <a:ext cx="3672114" cy="24564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624"/>
            <a:ext cx="2376264" cy="201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23528" y="6533515"/>
            <a:ext cx="304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" lvl="0">
              <a:spcBef>
                <a:spcPct val="20000"/>
              </a:spcBef>
              <a:buClr>
                <a:srgbClr val="A7EA52"/>
              </a:buClr>
              <a:buSzPct val="95000"/>
            </a:pPr>
            <a:r>
              <a:rPr lang="pl-PL" sz="1400" dirty="0">
                <a:solidFill>
                  <a:srgbClr val="002060"/>
                </a:solidFill>
              </a:rPr>
              <a:t>Źródło: </a:t>
            </a:r>
            <a:r>
              <a:rPr lang="pl-PL" sz="1400" dirty="0" err="1" smtClean="0">
                <a:solidFill>
                  <a:srgbClr val="002060"/>
                </a:solidFill>
              </a:rPr>
              <a:t>Purdue</a:t>
            </a:r>
            <a:r>
              <a:rPr lang="pl-PL" sz="1400" dirty="0" smtClean="0">
                <a:solidFill>
                  <a:srgbClr val="002060"/>
                </a:solidFill>
              </a:rPr>
              <a:t> </a:t>
            </a:r>
            <a:r>
              <a:rPr lang="pl-PL" sz="1400" dirty="0" err="1" smtClean="0">
                <a:solidFill>
                  <a:srgbClr val="002060"/>
                </a:solidFill>
              </a:rPr>
              <a:t>University+Michelin</a:t>
            </a:r>
            <a:endParaRPr lang="pl-PL" sz="1400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22064"/>
            <a:ext cx="422148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4316" y="116632"/>
            <a:ext cx="8650172" cy="2160240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Inne całkiem ignorowane czynniki: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 smtClean="0">
                <a:solidFill>
                  <a:srgbClr val="002060"/>
                </a:solidFill>
              </a:rPr>
              <a:t>Mgliste pojęcie zielonego dachu</a:t>
            </a:r>
          </a:p>
        </p:txBody>
      </p:sp>
      <p:pic>
        <p:nvPicPr>
          <p:cNvPr id="10" name="Obraz 1" descr="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76464" cy="293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reen roof exten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643810" cy="369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077290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8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74" y="3140968"/>
            <a:ext cx="3263786" cy="2447840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4316" y="116632"/>
            <a:ext cx="8650172" cy="1656184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Jeszcze inny czynnik: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2060"/>
                </a:solidFill>
                <a:cs typeface="Arial" pitchFamily="34" charset="0"/>
              </a:rPr>
              <a:t>Lobbing – przykład: bezmyślne instalowanie separatorów zawiesiny i substancji ropopochodnych w miejsce </a:t>
            </a:r>
            <a:r>
              <a:rPr lang="pl-PL" sz="2000" u="sng" dirty="0" smtClean="0">
                <a:solidFill>
                  <a:srgbClr val="002060"/>
                </a:solidFill>
                <a:cs typeface="Arial" pitchFamily="34" charset="0"/>
              </a:rPr>
              <a:t>rozwoju retencji </a:t>
            </a:r>
            <a:r>
              <a:rPr lang="pl-PL" sz="2000" dirty="0" smtClean="0">
                <a:solidFill>
                  <a:srgbClr val="002060"/>
                </a:solidFill>
                <a:cs typeface="Arial" pitchFamily="34" charset="0"/>
              </a:rPr>
              <a:t>i świadomości </a:t>
            </a:r>
            <a:r>
              <a:rPr lang="pl-PL" sz="2000" dirty="0" err="1" smtClean="0">
                <a:solidFill>
                  <a:srgbClr val="002060"/>
                </a:solidFill>
                <a:cs typeface="Arial" pitchFamily="34" charset="0"/>
              </a:rPr>
              <a:t>użytkownków</a:t>
            </a:r>
            <a:r>
              <a:rPr lang="pl-PL" sz="2000" dirty="0" smtClean="0">
                <a:solidFill>
                  <a:srgbClr val="002060"/>
                </a:solidFill>
                <a:cs typeface="Arial" pitchFamily="34" charset="0"/>
              </a:rPr>
              <a:t>  </a:t>
            </a:r>
            <a:endParaRPr lang="pl-PL" dirty="0" smtClean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30" y="1369377"/>
            <a:ext cx="3424751" cy="20619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49490"/>
            <a:ext cx="2496277" cy="18722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90" y="3645024"/>
            <a:ext cx="4196033" cy="317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62228"/>
            <a:ext cx="2092146" cy="31382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24" y="1399626"/>
            <a:ext cx="2149221" cy="20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4316" y="116632"/>
            <a:ext cx="8650172" cy="1656184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Wstydliwe czynniki: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l-PL" sz="2000" dirty="0">
                <a:solidFill>
                  <a:srgbClr val="002060"/>
                </a:solidFill>
                <a:cs typeface="Arial" pitchFamily="34" charset="0"/>
              </a:rPr>
              <a:t>brak inwentaryzacji </a:t>
            </a:r>
            <a:r>
              <a:rPr lang="pl-PL" sz="2000" dirty="0" smtClean="0">
                <a:solidFill>
                  <a:srgbClr val="002060"/>
                </a:solidFill>
                <a:cs typeface="Arial" pitchFamily="34" charset="0"/>
              </a:rPr>
              <a:t>systemów </a:t>
            </a:r>
            <a:r>
              <a:rPr lang="pl-PL" sz="2000" dirty="0" err="1" smtClean="0">
                <a:solidFill>
                  <a:srgbClr val="002060"/>
                </a:solidFill>
                <a:cs typeface="Arial" pitchFamily="34" charset="0"/>
              </a:rPr>
              <a:t>odowodnienia</a:t>
            </a:r>
            <a:r>
              <a:rPr lang="pl-PL" sz="2000" dirty="0" smtClean="0">
                <a:solidFill>
                  <a:srgbClr val="002060"/>
                </a:solidFill>
                <a:cs typeface="Arial" pitchFamily="34" charset="0"/>
              </a:rPr>
              <a:t> i </a:t>
            </a:r>
            <a:r>
              <a:rPr lang="pl-PL" sz="2000" dirty="0" err="1">
                <a:solidFill>
                  <a:srgbClr val="002060"/>
                </a:solidFill>
                <a:cs typeface="Arial" pitchFamily="34" charset="0"/>
              </a:rPr>
              <a:t>opomiarowania</a:t>
            </a:r>
            <a:r>
              <a:rPr lang="pl-PL" sz="2000" dirty="0">
                <a:solidFill>
                  <a:srgbClr val="002060"/>
                </a:solidFill>
                <a:cs typeface="Arial" pitchFamily="34" charset="0"/>
              </a:rPr>
              <a:t> przelewów burzowych oraz innych punktów zrzutu ścieków</a:t>
            </a:r>
            <a:r>
              <a:rPr lang="pl-PL" sz="20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endParaRPr lang="pl-PL" dirty="0" smtClean="0">
              <a:solidFill>
                <a:srgbClr val="002060"/>
              </a:solidFill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pl-PL" dirty="0" smtClean="0">
                <a:solidFill>
                  <a:srgbClr val="002060"/>
                </a:solidFill>
              </a:rPr>
              <a:t>Ignorancja i </a:t>
            </a:r>
            <a:r>
              <a:rPr lang="pl-PL" u="sng" dirty="0" smtClean="0">
                <a:solidFill>
                  <a:srgbClr val="002060"/>
                </a:solidFill>
              </a:rPr>
              <a:t>brak wiedzy</a:t>
            </a:r>
            <a:r>
              <a:rPr lang="pl-PL" dirty="0" smtClean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4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355976" y="1844824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Czy przeczytałeś (przestudiowałeś) normę kanalizacyjną PN-EN 752 z 2000 roku? 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(16/18)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283968" y="4077072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Czy przeczytałeś (przestudiowałeś) uaktualnioną normę kanalizacyjną EN 752 z 2008 roku?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(1/33)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15702" cy="1512168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Jak można próbować rozwiązywać problem?</a:t>
            </a: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Przykład: „Koncepcja </a:t>
            </a:r>
            <a:r>
              <a:rPr lang="pl-PL" dirty="0">
                <a:solidFill>
                  <a:srgbClr val="002060"/>
                </a:solidFill>
              </a:rPr>
              <a:t>zagospodarowania wód opadowych Skawińskiej Strefy Aktywności Gospodarczej </a:t>
            </a:r>
            <a:r>
              <a:rPr lang="pl-PL" dirty="0" smtClean="0">
                <a:solidFill>
                  <a:srgbClr val="002060"/>
                </a:solidFill>
              </a:rPr>
              <a:t>w </a:t>
            </a:r>
            <a:r>
              <a:rPr lang="pl-PL" dirty="0">
                <a:solidFill>
                  <a:srgbClr val="002060"/>
                </a:solidFill>
              </a:rPr>
              <a:t>zlewni </a:t>
            </a:r>
            <a:r>
              <a:rPr lang="pl-PL" dirty="0" smtClean="0">
                <a:solidFill>
                  <a:srgbClr val="002060"/>
                </a:solidFill>
              </a:rPr>
              <a:t>Rzepnika”</a:t>
            </a:r>
            <a:endParaRPr lang="en-US" dirty="0">
              <a:solidFill>
                <a:srgbClr val="002060"/>
              </a:solidFill>
            </a:endParaRPr>
          </a:p>
          <a:p>
            <a:pPr algn="l"/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5184576" cy="273630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7" y="1412776"/>
            <a:ext cx="5180137" cy="302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724128" y="1628800"/>
            <a:ext cx="3312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S</a:t>
            </a:r>
            <a:r>
              <a:rPr lang="pl-PL" dirty="0" smtClean="0">
                <a:solidFill>
                  <a:srgbClr val="002060"/>
                </a:solidFill>
              </a:rPr>
              <a:t>ymulacje </a:t>
            </a:r>
            <a:r>
              <a:rPr lang="pl-PL" dirty="0">
                <a:solidFill>
                  <a:srgbClr val="002060"/>
                </a:solidFill>
              </a:rPr>
              <a:t>modelowe dla fali powodziowej </a:t>
            </a:r>
            <a:r>
              <a:rPr lang="pl-PL" dirty="0" smtClean="0">
                <a:solidFill>
                  <a:srgbClr val="002060"/>
                </a:solidFill>
              </a:rPr>
              <a:t>dla p </a:t>
            </a:r>
            <a:r>
              <a:rPr lang="pl-PL" dirty="0">
                <a:solidFill>
                  <a:srgbClr val="002060"/>
                </a:solidFill>
              </a:rPr>
              <a:t>= 1% oraz p = 0,2</a:t>
            </a:r>
            <a:r>
              <a:rPr lang="en-GB" dirty="0">
                <a:solidFill>
                  <a:srgbClr val="002060"/>
                </a:solidFill>
              </a:rPr>
              <a:t> </a:t>
            </a:r>
            <a:r>
              <a:rPr lang="pl-PL" dirty="0" smtClean="0">
                <a:solidFill>
                  <a:srgbClr val="002060"/>
                </a:solidFill>
              </a:rPr>
              <a:t>% dla scenariuszy:</a:t>
            </a:r>
          </a:p>
          <a:p>
            <a:endParaRPr lang="pl-PL" dirty="0">
              <a:solidFill>
                <a:srgbClr val="002060"/>
              </a:solidFill>
            </a:endParaRPr>
          </a:p>
          <a:p>
            <a:r>
              <a:rPr lang="pl-PL" b="1" dirty="0" smtClean="0">
                <a:solidFill>
                  <a:srgbClr val="002060"/>
                </a:solidFill>
              </a:rPr>
              <a:t>W0</a:t>
            </a:r>
            <a:r>
              <a:rPr lang="pl-PL" b="1" dirty="0">
                <a:solidFill>
                  <a:srgbClr val="002060"/>
                </a:solidFill>
              </a:rPr>
              <a:t>: </a:t>
            </a:r>
            <a:r>
              <a:rPr lang="pl-PL" dirty="0">
                <a:solidFill>
                  <a:srgbClr val="002060"/>
                </a:solidFill>
              </a:rPr>
              <a:t>Sytuacja obecna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W1</a:t>
            </a:r>
            <a:r>
              <a:rPr lang="pl-PL" b="1" dirty="0">
                <a:solidFill>
                  <a:srgbClr val="002060"/>
                </a:solidFill>
              </a:rPr>
              <a:t>: </a:t>
            </a:r>
            <a:r>
              <a:rPr lang="pl-PL" dirty="0">
                <a:solidFill>
                  <a:srgbClr val="002060"/>
                </a:solidFill>
              </a:rPr>
              <a:t>Sytuacja docelowa z uwzględnieniem nowych inwestycji na terenie 5 ha – z założeniem oczyszczenia i konserwacji koryt cieków wodnych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W2</a:t>
            </a:r>
            <a:r>
              <a:rPr lang="pl-PL" b="1" dirty="0">
                <a:solidFill>
                  <a:srgbClr val="002060"/>
                </a:solidFill>
              </a:rPr>
              <a:t>: </a:t>
            </a:r>
            <a:r>
              <a:rPr lang="pl-PL" dirty="0">
                <a:solidFill>
                  <a:srgbClr val="002060"/>
                </a:solidFill>
              </a:rPr>
              <a:t>Sytuacja docelowa z uwzględnieniem nowych inwestycji na terenie 5 ha – z założeniem profilowania koryt, wyrównania spadku dna i przebudowy mostków i przepustów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2218</TotalTime>
  <Words>508</Words>
  <Application>Microsoft Office PowerPoint</Application>
  <PresentationFormat>Pokaz na ekranie (4:3)</PresentationFormat>
  <Paragraphs>95</Paragraphs>
  <Slides>18</Slides>
  <Notes>17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Aerodynamiczny</vt:lpstr>
      <vt:lpstr>Prezentacja programu PowerPoint</vt:lpstr>
      <vt:lpstr>Przykłady powodzi i podtopień po intensywnych opadach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OEM</dc:creator>
  <cp:lastModifiedBy>Lewicka, Anna</cp:lastModifiedBy>
  <cp:revision>105</cp:revision>
  <dcterms:created xsi:type="dcterms:W3CDTF">2011-10-10T15:29:02Z</dcterms:created>
  <dcterms:modified xsi:type="dcterms:W3CDTF">2013-02-11T06:36:58Z</dcterms:modified>
</cp:coreProperties>
</file>