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9"/>
  </p:notesMasterIdLst>
  <p:handoutMasterIdLst>
    <p:handoutMasterId r:id="rId20"/>
  </p:handoutMasterIdLst>
  <p:sldIdLst>
    <p:sldId id="256" r:id="rId2"/>
    <p:sldId id="280" r:id="rId3"/>
    <p:sldId id="284" r:id="rId4"/>
    <p:sldId id="287" r:id="rId5"/>
    <p:sldId id="288" r:id="rId6"/>
    <p:sldId id="330" r:id="rId7"/>
    <p:sldId id="331" r:id="rId8"/>
    <p:sldId id="332" r:id="rId9"/>
    <p:sldId id="333" r:id="rId10"/>
    <p:sldId id="334" r:id="rId11"/>
    <p:sldId id="336" r:id="rId12"/>
    <p:sldId id="337" r:id="rId13"/>
    <p:sldId id="339" r:id="rId14"/>
    <p:sldId id="340" r:id="rId15"/>
    <p:sldId id="341" r:id="rId16"/>
    <p:sldId id="291" r:id="rId17"/>
    <p:sldId id="290" r:id="rId1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FF"/>
    <a:srgbClr val="80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12" autoAdjust="0"/>
    <p:restoredTop sz="92473" autoAdjust="0"/>
  </p:normalViewPr>
  <p:slideViewPr>
    <p:cSldViewPr>
      <p:cViewPr>
        <p:scale>
          <a:sx n="100" d="100"/>
          <a:sy n="100" d="100"/>
        </p:scale>
        <p:origin x="-16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0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-2892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34053E-0126-4426-842F-476B0E22DE72}" type="datetimeFigureOut">
              <a:rPr lang="pl-PL" smtClean="0"/>
              <a:pPr/>
              <a:t>2013-12-05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E99109-5051-48AA-B10E-BD342104FBC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2256022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E2BBFF-8D3F-43A2-AB56-05E6D4B2D10C}" type="datetimeFigureOut">
              <a:rPr lang="pl-PL" smtClean="0"/>
              <a:pPr/>
              <a:t>2013-12-05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66BD9B-29AF-4194-B192-9240577B34AC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5869950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681E3-731B-4883-87E5-5A3607C1F205}" type="datetimeFigureOut">
              <a:rPr lang="pl-PL" smtClean="0"/>
              <a:pPr/>
              <a:t>2013-12-05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06ABD-B205-4754-90DA-0AD82B5D52D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681E3-731B-4883-87E5-5A3607C1F205}" type="datetimeFigureOut">
              <a:rPr lang="pl-PL" smtClean="0"/>
              <a:pPr/>
              <a:t>2013-12-05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06ABD-B205-4754-90DA-0AD82B5D52D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681E3-731B-4883-87E5-5A3607C1F205}" type="datetimeFigureOut">
              <a:rPr lang="pl-PL" smtClean="0"/>
              <a:pPr/>
              <a:t>2013-12-05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06ABD-B205-4754-90DA-0AD82B5D52D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681E3-731B-4883-87E5-5A3607C1F205}" type="datetimeFigureOut">
              <a:rPr lang="pl-PL" smtClean="0"/>
              <a:pPr/>
              <a:t>2013-12-05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06ABD-B205-4754-90DA-0AD82B5D52D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681E3-731B-4883-87E5-5A3607C1F205}" type="datetimeFigureOut">
              <a:rPr lang="pl-PL" smtClean="0"/>
              <a:pPr/>
              <a:t>2013-12-05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06ABD-B205-4754-90DA-0AD82B5D52D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681E3-731B-4883-87E5-5A3607C1F205}" type="datetimeFigureOut">
              <a:rPr lang="pl-PL" smtClean="0"/>
              <a:pPr/>
              <a:t>2013-12-05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06ABD-B205-4754-90DA-0AD82B5D52D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681E3-731B-4883-87E5-5A3607C1F205}" type="datetimeFigureOut">
              <a:rPr lang="pl-PL" smtClean="0"/>
              <a:pPr/>
              <a:t>2013-12-05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06ABD-B205-4754-90DA-0AD82B5D52D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681E3-731B-4883-87E5-5A3607C1F205}" type="datetimeFigureOut">
              <a:rPr lang="pl-PL" smtClean="0"/>
              <a:pPr/>
              <a:t>2013-12-05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06ABD-B205-4754-90DA-0AD82B5D52D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681E3-731B-4883-87E5-5A3607C1F205}" type="datetimeFigureOut">
              <a:rPr lang="pl-PL" smtClean="0"/>
              <a:pPr/>
              <a:t>2013-12-05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06ABD-B205-4754-90DA-0AD82B5D52D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681E3-731B-4883-87E5-5A3607C1F205}" type="datetimeFigureOut">
              <a:rPr lang="pl-PL" smtClean="0"/>
              <a:pPr/>
              <a:t>2013-12-05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06ABD-B205-4754-90DA-0AD82B5D52D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681E3-731B-4883-87E5-5A3607C1F205}" type="datetimeFigureOut">
              <a:rPr lang="pl-PL" smtClean="0"/>
              <a:pPr/>
              <a:t>2013-12-05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06ABD-B205-4754-90DA-0AD82B5D52D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3681E3-731B-4883-87E5-5A3607C1F205}" type="datetimeFigureOut">
              <a:rPr lang="pl-PL" smtClean="0"/>
              <a:pPr/>
              <a:t>2013-12-05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906ABD-B205-4754-90DA-0AD82B5D52D9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 descr="KAPITAL_LUDZKI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0"/>
            <a:ext cx="2421329" cy="1052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0" y="836712"/>
            <a:ext cx="9144000" cy="936104"/>
          </a:xfrm>
          <a:ln>
            <a:solidFill>
              <a:schemeClr val="tx1"/>
            </a:solidFill>
            <a:prstDash val="lg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pl-PL" sz="1800" b="1" dirty="0" smtClean="0"/>
              <a:t/>
            </a:r>
            <a:br>
              <a:rPr lang="pl-PL" sz="1800" b="1" dirty="0" smtClean="0"/>
            </a:br>
            <a:r>
              <a:rPr lang="pl-PL" sz="1800" b="1" dirty="0"/>
              <a:t/>
            </a:r>
            <a:br>
              <a:rPr lang="pl-PL" sz="1800" b="1" dirty="0"/>
            </a:br>
            <a:r>
              <a:rPr lang="pl-PL" sz="1800" b="1" dirty="0" smtClean="0">
                <a:solidFill>
                  <a:srgbClr val="800000"/>
                </a:solidFill>
              </a:rPr>
              <a:t>„</a:t>
            </a:r>
            <a:r>
              <a:rPr lang="pl-PL" sz="1200" b="1" dirty="0" smtClean="0">
                <a:solidFill>
                  <a:srgbClr val="800000"/>
                </a:solidFill>
              </a:rPr>
              <a:t>Akademia TRIZ dla biznesu”</a:t>
            </a:r>
            <a:r>
              <a:rPr lang="pl-PL" sz="1200" dirty="0" smtClean="0"/>
              <a:t/>
            </a:r>
            <a:br>
              <a:rPr lang="pl-PL" sz="1200" dirty="0" smtClean="0"/>
            </a:br>
            <a:r>
              <a:rPr lang="pl-PL" sz="1200" dirty="0" smtClean="0"/>
              <a:t>Projekt współfinansowany ze środków Unii Europejskiej w ramach Europejskiego Funduszu Społecznego </a:t>
            </a:r>
            <a:br>
              <a:rPr lang="pl-PL" sz="1200" dirty="0" smtClean="0"/>
            </a:br>
            <a:r>
              <a:rPr lang="pl-PL" sz="1200" dirty="0" err="1" smtClean="0"/>
              <a:t>Poddziałanie</a:t>
            </a:r>
            <a:r>
              <a:rPr lang="pl-PL" sz="1200" dirty="0" smtClean="0"/>
              <a:t> 2.2.1 "Poprawa jakości usług świadczonych przez instytucje wspierające rozwój przedsiębiorczości i innowacyjności" </a:t>
            </a:r>
            <a:br>
              <a:rPr lang="pl-PL" sz="1200" dirty="0" smtClean="0"/>
            </a:br>
            <a:r>
              <a:rPr lang="pl-PL" sz="1200" dirty="0" smtClean="0"/>
              <a:t>Programu Operacyjnego Kapitał Ludzki</a:t>
            </a:r>
            <a:br>
              <a:rPr lang="pl-PL" sz="1200" dirty="0" smtClean="0"/>
            </a:b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95536" y="1916832"/>
            <a:ext cx="8352928" cy="36004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pl-PL" sz="800" b="1" dirty="0" smtClean="0">
              <a:solidFill>
                <a:schemeClr val="tx1"/>
              </a:solidFill>
              <a:latin typeface="Book Antiqua" pitchFamily="18" charset="0"/>
            </a:endParaRPr>
          </a:p>
          <a:p>
            <a:endParaRPr lang="pl-PL" sz="9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pl-PL" sz="9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pl-PL" sz="1600" b="1" i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pl-PL" sz="2200" b="1" dirty="0" smtClean="0">
                <a:solidFill>
                  <a:schemeClr val="tx1"/>
                </a:solidFill>
              </a:rPr>
              <a:t>Podsumowanie realizacji projektu </a:t>
            </a:r>
            <a:r>
              <a:rPr lang="pl-PL" sz="2200" b="1" dirty="0" smtClean="0">
                <a:solidFill>
                  <a:schemeClr val="tx1"/>
                </a:solidFill>
              </a:rPr>
              <a:t>pn</a:t>
            </a:r>
            <a:r>
              <a:rPr lang="pl-PL" sz="2200" b="1" dirty="0" smtClean="0">
                <a:solidFill>
                  <a:schemeClr val="tx1"/>
                </a:solidFill>
              </a:rPr>
              <a:t>. </a:t>
            </a:r>
            <a:r>
              <a:rPr lang="pl-PL" sz="2200" b="1" i="1" dirty="0" smtClean="0">
                <a:solidFill>
                  <a:schemeClr val="tx1"/>
                </a:solidFill>
              </a:rPr>
              <a:t>Akademia TRIZ dla biznesu. </a:t>
            </a:r>
            <a:endParaRPr lang="pl-PL" sz="2200" b="1" i="1" dirty="0" smtClean="0">
              <a:solidFill>
                <a:schemeClr val="tx1"/>
              </a:solidFill>
            </a:endParaRPr>
          </a:p>
          <a:p>
            <a:endParaRPr lang="pl-PL" sz="100" b="1" dirty="0" smtClean="0">
              <a:solidFill>
                <a:schemeClr val="tx1"/>
              </a:solidFill>
            </a:endParaRPr>
          </a:p>
          <a:p>
            <a:endParaRPr lang="pl-PL" sz="100" b="1" dirty="0" smtClean="0">
              <a:solidFill>
                <a:schemeClr val="tx1"/>
              </a:solidFill>
            </a:endParaRPr>
          </a:p>
          <a:p>
            <a:endParaRPr lang="pl-PL" sz="100" b="1" dirty="0" smtClean="0">
              <a:solidFill>
                <a:schemeClr val="tx1"/>
              </a:solidFill>
            </a:endParaRPr>
          </a:p>
          <a:p>
            <a:endParaRPr lang="pl-PL" sz="100" b="1" dirty="0" smtClean="0">
              <a:solidFill>
                <a:schemeClr val="tx1"/>
              </a:solidFill>
            </a:endParaRPr>
          </a:p>
          <a:p>
            <a:endParaRPr lang="pl-PL" sz="100" b="1" dirty="0" smtClean="0">
              <a:solidFill>
                <a:schemeClr val="tx1"/>
              </a:solidFill>
            </a:endParaRPr>
          </a:p>
          <a:p>
            <a:endParaRPr lang="pl-PL" sz="100" b="1" dirty="0" smtClean="0">
              <a:solidFill>
                <a:schemeClr val="tx1"/>
              </a:solidFill>
            </a:endParaRPr>
          </a:p>
          <a:p>
            <a:r>
              <a:rPr lang="pl-PL" sz="1900" b="1" dirty="0" smtClean="0">
                <a:solidFill>
                  <a:schemeClr val="tx1"/>
                </a:solidFill>
              </a:rPr>
              <a:t>Prezentacja </a:t>
            </a:r>
            <a:r>
              <a:rPr lang="pl-PL" sz="1900" b="1" dirty="0" smtClean="0">
                <a:solidFill>
                  <a:schemeClr val="tx1"/>
                </a:solidFill>
              </a:rPr>
              <a:t>działań podjętych w regionach świętokrzyskim oraz małopolskim </a:t>
            </a:r>
            <a:r>
              <a:rPr lang="pl-PL" sz="1900" b="1" dirty="0" smtClean="0">
                <a:solidFill>
                  <a:schemeClr val="tx1"/>
                </a:solidFill>
              </a:rPr>
              <a:t/>
            </a:r>
            <a:br>
              <a:rPr lang="pl-PL" sz="1900" b="1" dirty="0" smtClean="0">
                <a:solidFill>
                  <a:schemeClr val="tx1"/>
                </a:solidFill>
              </a:rPr>
            </a:br>
            <a:r>
              <a:rPr lang="pl-PL" sz="1900" b="1" dirty="0" smtClean="0">
                <a:solidFill>
                  <a:schemeClr val="tx1"/>
                </a:solidFill>
              </a:rPr>
              <a:t>w </a:t>
            </a:r>
            <a:r>
              <a:rPr lang="pl-PL" sz="1900" b="1" smtClean="0">
                <a:solidFill>
                  <a:schemeClr val="tx1"/>
                </a:solidFill>
              </a:rPr>
              <a:t>ramach </a:t>
            </a:r>
            <a:r>
              <a:rPr lang="pl-PL" sz="1900" b="1" smtClean="0">
                <a:solidFill>
                  <a:schemeClr val="tx1"/>
                </a:solidFill>
              </a:rPr>
              <a:t>projektu,</a:t>
            </a:r>
            <a:r>
              <a:rPr lang="pl-PL" sz="1900" b="1" i="1" smtClean="0">
                <a:solidFill>
                  <a:schemeClr val="tx1"/>
                </a:solidFill>
              </a:rPr>
              <a:t> </a:t>
            </a:r>
            <a:r>
              <a:rPr lang="pl-PL" sz="1900" b="1" dirty="0" smtClean="0">
                <a:solidFill>
                  <a:schemeClr val="tx1"/>
                </a:solidFill>
              </a:rPr>
              <a:t>w celu rozpowszechnienia wiedzy na temat zastosowania Teorii Rozwiązywania Innowacyjnych Zadań w biznesie</a:t>
            </a:r>
            <a:endParaRPr lang="pl-PL" sz="1900" dirty="0" smtClean="0">
              <a:solidFill>
                <a:schemeClr val="tx1"/>
              </a:solidFill>
            </a:endParaRPr>
          </a:p>
          <a:p>
            <a:endParaRPr lang="pl-PL" sz="1600" b="1" i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>
              <a:spcBef>
                <a:spcPts val="0"/>
              </a:spcBef>
            </a:pPr>
            <a:endParaRPr lang="pl-PL" sz="1600" b="1" i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>
              <a:spcBef>
                <a:spcPts val="0"/>
              </a:spcBef>
            </a:pPr>
            <a:r>
              <a:rPr lang="pl-PL" sz="1600" b="1" i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Wioletta </a:t>
            </a:r>
            <a:r>
              <a:rPr lang="pl-PL" sz="1600" b="1" i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M</a:t>
            </a:r>
            <a:r>
              <a:rPr lang="pl-PL" sz="1600" b="1" i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olęda, Świętokrzyskie Centru</a:t>
            </a:r>
            <a:r>
              <a:rPr lang="pl-PL" sz="1600" b="1" i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m Innowacji i Transferu Technologii S</a:t>
            </a:r>
            <a:r>
              <a:rPr lang="pl-PL" sz="1600" b="1" i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p. z o.o., </a:t>
            </a:r>
          </a:p>
          <a:p>
            <a:pPr>
              <a:spcBef>
                <a:spcPts val="0"/>
              </a:spcBef>
            </a:pPr>
            <a:r>
              <a:rPr lang="pl-PL" sz="1600" b="1" i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Kierownik projektu „Akademia TRIZ dla biznesu”</a:t>
            </a:r>
            <a:endParaRPr lang="pl-PL" sz="1600" b="1" i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endParaRPr lang="pl-PL" sz="1200" b="1" i="1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5" name="Obraz 4" descr="PARP-logo_mal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3928" y="260648"/>
            <a:ext cx="1376301" cy="480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az 5" descr="UE+EFS_L-kolor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16216" y="188640"/>
            <a:ext cx="1456476" cy="558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3" name="Grupa 12"/>
          <p:cNvGrpSpPr/>
          <p:nvPr/>
        </p:nvGrpSpPr>
        <p:grpSpPr>
          <a:xfrm>
            <a:off x="683568" y="5931962"/>
            <a:ext cx="7409606" cy="665390"/>
            <a:chOff x="683568" y="5931962"/>
            <a:chExt cx="7409606" cy="665390"/>
          </a:xfrm>
        </p:grpSpPr>
        <p:pic>
          <p:nvPicPr>
            <p:cNvPr id="7" name="Obraz 6"/>
            <p:cNvPicPr/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83568" y="5949280"/>
              <a:ext cx="792088" cy="6480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2" name="Grupa 11"/>
            <p:cNvGrpSpPr/>
            <p:nvPr/>
          </p:nvGrpSpPr>
          <p:grpSpPr>
            <a:xfrm>
              <a:off x="4139952" y="5931962"/>
              <a:ext cx="3953222" cy="593382"/>
              <a:chOff x="4139952" y="5931962"/>
              <a:chExt cx="3953222" cy="593382"/>
            </a:xfrm>
          </p:grpSpPr>
          <p:pic>
            <p:nvPicPr>
              <p:cNvPr id="25602" name="Picture 2" descr="Centrum Transferu Technologii - Politechnika Krakowska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6732240" y="5931962"/>
                <a:ext cx="1360934" cy="516811"/>
              </a:xfrm>
              <a:prstGeom prst="rect">
                <a:avLst/>
              </a:prstGeom>
              <a:noFill/>
            </p:spPr>
          </p:pic>
          <p:pic>
            <p:nvPicPr>
              <p:cNvPr id="11" name="Obraz 10"/>
              <p:cNvPicPr/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4139952" y="5949280"/>
                <a:ext cx="504056" cy="576064"/>
              </a:xfrm>
              <a:prstGeom prst="rect">
                <a:avLst/>
              </a:prstGeom>
              <a:noFill/>
            </p:spPr>
          </p:pic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 descr="KAPITAL_LUDZKI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0"/>
            <a:ext cx="2421329" cy="1052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0" y="836712"/>
            <a:ext cx="9144000" cy="936104"/>
          </a:xfrm>
          <a:ln>
            <a:solidFill>
              <a:schemeClr val="tx1"/>
            </a:solidFill>
            <a:prstDash val="lg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pl-PL" sz="1800" b="1" dirty="0" smtClean="0"/>
              <a:t/>
            </a:r>
            <a:br>
              <a:rPr lang="pl-PL" sz="1800" b="1" dirty="0" smtClean="0"/>
            </a:br>
            <a:r>
              <a:rPr lang="pl-PL" sz="1800" b="1" dirty="0"/>
              <a:t/>
            </a:r>
            <a:br>
              <a:rPr lang="pl-PL" sz="1800" b="1" dirty="0"/>
            </a:br>
            <a:r>
              <a:rPr lang="pl-PL" sz="1800" b="1" dirty="0" smtClean="0">
                <a:solidFill>
                  <a:srgbClr val="800000"/>
                </a:solidFill>
              </a:rPr>
              <a:t>„</a:t>
            </a:r>
            <a:r>
              <a:rPr lang="pl-PL" sz="1200" b="1" dirty="0" smtClean="0">
                <a:solidFill>
                  <a:srgbClr val="800000"/>
                </a:solidFill>
              </a:rPr>
              <a:t>Akademia TRIZ dla biznesu”</a:t>
            </a:r>
            <a:r>
              <a:rPr lang="pl-PL" sz="1200" dirty="0" smtClean="0"/>
              <a:t/>
            </a:r>
            <a:br>
              <a:rPr lang="pl-PL" sz="1200" dirty="0" smtClean="0"/>
            </a:br>
            <a:r>
              <a:rPr lang="pl-PL" sz="1200" dirty="0" smtClean="0"/>
              <a:t>Projekt współfinansowany ze środków Unii Europejskiej w ramach Europejskiego Funduszu Społecznego </a:t>
            </a:r>
            <a:br>
              <a:rPr lang="pl-PL" sz="1200" dirty="0" smtClean="0"/>
            </a:br>
            <a:r>
              <a:rPr lang="pl-PL" sz="1200" dirty="0" err="1" smtClean="0"/>
              <a:t>Poddziałanie</a:t>
            </a:r>
            <a:r>
              <a:rPr lang="pl-PL" sz="1200" dirty="0" smtClean="0"/>
              <a:t> 2.2.1 "Poprawa jakości usług świadczonych przez instytucje wspierające rozwój przedsiębiorczości i innowacyjności" </a:t>
            </a:r>
            <a:br>
              <a:rPr lang="pl-PL" sz="1200" dirty="0" smtClean="0"/>
            </a:br>
            <a:r>
              <a:rPr lang="pl-PL" sz="1200" dirty="0" smtClean="0"/>
              <a:t>Programu Operacyjnego Kapitał Ludzki</a:t>
            </a:r>
            <a:br>
              <a:rPr lang="pl-PL" sz="1200" dirty="0" smtClean="0"/>
            </a:br>
            <a:endParaRPr lang="pl-PL" dirty="0"/>
          </a:p>
        </p:txBody>
      </p:sp>
      <p:pic>
        <p:nvPicPr>
          <p:cNvPr id="5" name="Obraz 4" descr="PARP-logo_mal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3928" y="260648"/>
            <a:ext cx="1376301" cy="480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az 5" descr="UE+EFS_L-kolor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16216" y="188640"/>
            <a:ext cx="1456476" cy="558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3" name="Grupa 12"/>
          <p:cNvGrpSpPr/>
          <p:nvPr/>
        </p:nvGrpSpPr>
        <p:grpSpPr>
          <a:xfrm>
            <a:off x="827584" y="5805264"/>
            <a:ext cx="7409606" cy="665390"/>
            <a:chOff x="683568" y="5931962"/>
            <a:chExt cx="7409606" cy="665390"/>
          </a:xfrm>
        </p:grpSpPr>
        <p:pic>
          <p:nvPicPr>
            <p:cNvPr id="15" name="Obraz 14"/>
            <p:cNvPicPr/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83568" y="5949280"/>
              <a:ext cx="792088" cy="6480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6" name="Grupa 11"/>
            <p:cNvGrpSpPr/>
            <p:nvPr/>
          </p:nvGrpSpPr>
          <p:grpSpPr>
            <a:xfrm>
              <a:off x="4139952" y="5931962"/>
              <a:ext cx="3953222" cy="593382"/>
              <a:chOff x="4139952" y="5931962"/>
              <a:chExt cx="3953222" cy="593382"/>
            </a:xfrm>
          </p:grpSpPr>
          <p:pic>
            <p:nvPicPr>
              <p:cNvPr id="17" name="Picture 2" descr="Centrum Transferu Technologii - Politechnika Krakowska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6732240" y="5931962"/>
                <a:ext cx="1360934" cy="516811"/>
              </a:xfrm>
              <a:prstGeom prst="rect">
                <a:avLst/>
              </a:prstGeom>
              <a:noFill/>
            </p:spPr>
          </p:pic>
          <p:pic>
            <p:nvPicPr>
              <p:cNvPr id="18" name="Obraz 17"/>
              <p:cNvPicPr/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4139952" y="5949280"/>
                <a:ext cx="504056" cy="576064"/>
              </a:xfrm>
              <a:prstGeom prst="rect">
                <a:avLst/>
              </a:prstGeom>
              <a:noFill/>
            </p:spPr>
          </p:pic>
        </p:grpSp>
      </p:grpSp>
    </p:spTree>
    <p:extLst>
      <p:ext uri="{BB962C8B-B14F-4D97-AF65-F5344CB8AC3E}">
        <p14:creationId xmlns="" xmlns:p14="http://schemas.microsoft.com/office/powerpoint/2010/main" val="2670174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 descr="KAPITAL_LUDZKI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0"/>
            <a:ext cx="2421329" cy="1052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0" y="836712"/>
            <a:ext cx="9144000" cy="936104"/>
          </a:xfrm>
          <a:ln>
            <a:solidFill>
              <a:schemeClr val="tx1"/>
            </a:solidFill>
            <a:prstDash val="lg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pl-PL" sz="1800" b="1" dirty="0" smtClean="0"/>
              <a:t/>
            </a:r>
            <a:br>
              <a:rPr lang="pl-PL" sz="1800" b="1" dirty="0" smtClean="0"/>
            </a:br>
            <a:r>
              <a:rPr lang="pl-PL" sz="1800" b="1" dirty="0"/>
              <a:t/>
            </a:r>
            <a:br>
              <a:rPr lang="pl-PL" sz="1800" b="1" dirty="0"/>
            </a:br>
            <a:r>
              <a:rPr lang="pl-PL" sz="1800" b="1" dirty="0" smtClean="0">
                <a:solidFill>
                  <a:srgbClr val="800000"/>
                </a:solidFill>
              </a:rPr>
              <a:t>„</a:t>
            </a:r>
            <a:r>
              <a:rPr lang="pl-PL" sz="1200" b="1" dirty="0" smtClean="0">
                <a:solidFill>
                  <a:srgbClr val="800000"/>
                </a:solidFill>
              </a:rPr>
              <a:t>Akademia TRIZ dla biznesu”</a:t>
            </a:r>
            <a:r>
              <a:rPr lang="pl-PL" sz="1200" dirty="0" smtClean="0"/>
              <a:t/>
            </a:r>
            <a:br>
              <a:rPr lang="pl-PL" sz="1200" dirty="0" smtClean="0"/>
            </a:br>
            <a:r>
              <a:rPr lang="pl-PL" sz="1200" dirty="0" smtClean="0"/>
              <a:t>Projekt współfinansowany ze środków Unii Europejskiej w ramach Europejskiego Funduszu Społecznego </a:t>
            </a:r>
            <a:br>
              <a:rPr lang="pl-PL" sz="1200" dirty="0" smtClean="0"/>
            </a:br>
            <a:r>
              <a:rPr lang="pl-PL" sz="1200" dirty="0" err="1" smtClean="0"/>
              <a:t>Poddziałanie</a:t>
            </a:r>
            <a:r>
              <a:rPr lang="pl-PL" sz="1200" dirty="0" smtClean="0"/>
              <a:t> 2.2.1 "Poprawa jakości usług świadczonych przez instytucje wspierające rozwój przedsiębiorczości i innowacyjności" </a:t>
            </a:r>
            <a:br>
              <a:rPr lang="pl-PL" sz="1200" dirty="0" smtClean="0"/>
            </a:br>
            <a:r>
              <a:rPr lang="pl-PL" sz="1200" dirty="0" smtClean="0"/>
              <a:t>Programu Operacyjnego Kapitał Ludzki</a:t>
            </a:r>
            <a:br>
              <a:rPr lang="pl-PL" sz="1200" dirty="0" smtClean="0"/>
            </a:br>
            <a:endParaRPr lang="pl-PL" dirty="0"/>
          </a:p>
        </p:txBody>
      </p:sp>
      <p:pic>
        <p:nvPicPr>
          <p:cNvPr id="5" name="Obraz 4" descr="PARP-logo_mal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3928" y="260648"/>
            <a:ext cx="1376301" cy="480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az 5" descr="UE+EFS_L-kolor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16216" y="188640"/>
            <a:ext cx="1456476" cy="558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3" name="Grupa 12"/>
          <p:cNvGrpSpPr/>
          <p:nvPr/>
        </p:nvGrpSpPr>
        <p:grpSpPr>
          <a:xfrm>
            <a:off x="827584" y="5805264"/>
            <a:ext cx="7409606" cy="665390"/>
            <a:chOff x="683568" y="5931962"/>
            <a:chExt cx="7409606" cy="665390"/>
          </a:xfrm>
        </p:grpSpPr>
        <p:pic>
          <p:nvPicPr>
            <p:cNvPr id="15" name="Obraz 14"/>
            <p:cNvPicPr/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83568" y="5949280"/>
              <a:ext cx="792088" cy="6480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6" name="Grupa 11"/>
            <p:cNvGrpSpPr/>
            <p:nvPr/>
          </p:nvGrpSpPr>
          <p:grpSpPr>
            <a:xfrm>
              <a:off x="4139952" y="5931962"/>
              <a:ext cx="3953222" cy="593382"/>
              <a:chOff x="4139952" y="5931962"/>
              <a:chExt cx="3953222" cy="593382"/>
            </a:xfrm>
          </p:grpSpPr>
          <p:pic>
            <p:nvPicPr>
              <p:cNvPr id="17" name="Picture 2" descr="Centrum Transferu Technologii - Politechnika Krakowska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6732240" y="5931962"/>
                <a:ext cx="1360934" cy="516811"/>
              </a:xfrm>
              <a:prstGeom prst="rect">
                <a:avLst/>
              </a:prstGeom>
              <a:noFill/>
            </p:spPr>
          </p:pic>
          <p:pic>
            <p:nvPicPr>
              <p:cNvPr id="18" name="Obraz 17"/>
              <p:cNvPicPr/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4139952" y="5949280"/>
                <a:ext cx="504056" cy="576064"/>
              </a:xfrm>
              <a:prstGeom prst="rect">
                <a:avLst/>
              </a:prstGeom>
              <a:noFill/>
            </p:spPr>
          </p:pic>
        </p:grpSp>
      </p:grpSp>
    </p:spTree>
    <p:extLst>
      <p:ext uri="{BB962C8B-B14F-4D97-AF65-F5344CB8AC3E}">
        <p14:creationId xmlns="" xmlns:p14="http://schemas.microsoft.com/office/powerpoint/2010/main" val="2928348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 descr="KAPITAL_LUDZKI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0"/>
            <a:ext cx="2421329" cy="1052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0" y="836712"/>
            <a:ext cx="9144000" cy="936104"/>
          </a:xfrm>
          <a:ln>
            <a:solidFill>
              <a:schemeClr val="tx1"/>
            </a:solidFill>
            <a:prstDash val="lg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pl-PL" sz="1800" b="1" dirty="0" smtClean="0"/>
              <a:t/>
            </a:r>
            <a:br>
              <a:rPr lang="pl-PL" sz="1800" b="1" dirty="0" smtClean="0"/>
            </a:br>
            <a:r>
              <a:rPr lang="pl-PL" sz="1800" b="1" dirty="0"/>
              <a:t/>
            </a:r>
            <a:br>
              <a:rPr lang="pl-PL" sz="1800" b="1" dirty="0"/>
            </a:br>
            <a:r>
              <a:rPr lang="pl-PL" sz="1800" b="1" dirty="0" smtClean="0">
                <a:solidFill>
                  <a:srgbClr val="800000"/>
                </a:solidFill>
              </a:rPr>
              <a:t>„</a:t>
            </a:r>
            <a:r>
              <a:rPr lang="pl-PL" sz="1200" b="1" dirty="0" smtClean="0">
                <a:solidFill>
                  <a:srgbClr val="800000"/>
                </a:solidFill>
              </a:rPr>
              <a:t>Akademia TRIZ dla biznesu”</a:t>
            </a:r>
            <a:r>
              <a:rPr lang="pl-PL" sz="1200" dirty="0" smtClean="0"/>
              <a:t/>
            </a:r>
            <a:br>
              <a:rPr lang="pl-PL" sz="1200" dirty="0" smtClean="0"/>
            </a:br>
            <a:r>
              <a:rPr lang="pl-PL" sz="1200" dirty="0" smtClean="0"/>
              <a:t>Projekt współfinansowany ze środków Unii Europejskiej w ramach Europejskiego Funduszu Społecznego </a:t>
            </a:r>
            <a:br>
              <a:rPr lang="pl-PL" sz="1200" dirty="0" smtClean="0"/>
            </a:br>
            <a:r>
              <a:rPr lang="pl-PL" sz="1200" dirty="0" err="1" smtClean="0"/>
              <a:t>Poddziałanie</a:t>
            </a:r>
            <a:r>
              <a:rPr lang="pl-PL" sz="1200" dirty="0" smtClean="0"/>
              <a:t> 2.2.1 "Poprawa jakości usług świadczonych przez instytucje wspierające rozwój przedsiębiorczości i innowacyjności" </a:t>
            </a:r>
            <a:br>
              <a:rPr lang="pl-PL" sz="1200" dirty="0" smtClean="0"/>
            </a:br>
            <a:r>
              <a:rPr lang="pl-PL" sz="1200" dirty="0" smtClean="0"/>
              <a:t>Programu Operacyjnego Kapitał Ludzki</a:t>
            </a:r>
            <a:br>
              <a:rPr lang="pl-PL" sz="1200" dirty="0" smtClean="0"/>
            </a:br>
            <a:endParaRPr lang="pl-PL" dirty="0"/>
          </a:p>
        </p:txBody>
      </p:sp>
      <p:pic>
        <p:nvPicPr>
          <p:cNvPr id="5" name="Obraz 4" descr="PARP-logo_mal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3928" y="260648"/>
            <a:ext cx="1376301" cy="480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az 5" descr="UE+EFS_L-kolor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16216" y="188640"/>
            <a:ext cx="1456476" cy="558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3" name="Grupa 12"/>
          <p:cNvGrpSpPr/>
          <p:nvPr/>
        </p:nvGrpSpPr>
        <p:grpSpPr>
          <a:xfrm>
            <a:off x="827584" y="5805264"/>
            <a:ext cx="7409606" cy="665390"/>
            <a:chOff x="683568" y="5931962"/>
            <a:chExt cx="7409606" cy="665390"/>
          </a:xfrm>
        </p:grpSpPr>
        <p:pic>
          <p:nvPicPr>
            <p:cNvPr id="15" name="Obraz 14"/>
            <p:cNvPicPr/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83568" y="5949280"/>
              <a:ext cx="792088" cy="6480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6" name="Grupa 11"/>
            <p:cNvGrpSpPr/>
            <p:nvPr/>
          </p:nvGrpSpPr>
          <p:grpSpPr>
            <a:xfrm>
              <a:off x="4139952" y="5931962"/>
              <a:ext cx="3953222" cy="593382"/>
              <a:chOff x="4139952" y="5931962"/>
              <a:chExt cx="3953222" cy="593382"/>
            </a:xfrm>
          </p:grpSpPr>
          <p:pic>
            <p:nvPicPr>
              <p:cNvPr id="17" name="Picture 2" descr="Centrum Transferu Technologii - Politechnika Krakowska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6732240" y="5931962"/>
                <a:ext cx="1360934" cy="516811"/>
              </a:xfrm>
              <a:prstGeom prst="rect">
                <a:avLst/>
              </a:prstGeom>
              <a:noFill/>
            </p:spPr>
          </p:pic>
          <p:pic>
            <p:nvPicPr>
              <p:cNvPr id="18" name="Obraz 17"/>
              <p:cNvPicPr/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4139952" y="5949280"/>
                <a:ext cx="504056" cy="576064"/>
              </a:xfrm>
              <a:prstGeom prst="rect">
                <a:avLst/>
              </a:prstGeom>
              <a:noFill/>
            </p:spPr>
          </p:pic>
        </p:grpSp>
      </p:grpSp>
    </p:spTree>
    <p:extLst>
      <p:ext uri="{BB962C8B-B14F-4D97-AF65-F5344CB8AC3E}">
        <p14:creationId xmlns="" xmlns:p14="http://schemas.microsoft.com/office/powerpoint/2010/main" val="3046954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 descr="KAPITAL_LUDZKI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0"/>
            <a:ext cx="2421329" cy="1052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0" y="836712"/>
            <a:ext cx="9144000" cy="936104"/>
          </a:xfrm>
          <a:ln>
            <a:solidFill>
              <a:schemeClr val="tx1"/>
            </a:solidFill>
            <a:prstDash val="lg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pl-PL" sz="1800" b="1" dirty="0" smtClean="0"/>
              <a:t/>
            </a:r>
            <a:br>
              <a:rPr lang="pl-PL" sz="1800" b="1" dirty="0" smtClean="0"/>
            </a:br>
            <a:r>
              <a:rPr lang="pl-PL" sz="1800" b="1" dirty="0"/>
              <a:t/>
            </a:r>
            <a:br>
              <a:rPr lang="pl-PL" sz="1800" b="1" dirty="0"/>
            </a:br>
            <a:r>
              <a:rPr lang="pl-PL" sz="1800" b="1" dirty="0" smtClean="0">
                <a:solidFill>
                  <a:srgbClr val="800000"/>
                </a:solidFill>
              </a:rPr>
              <a:t>„</a:t>
            </a:r>
            <a:r>
              <a:rPr lang="pl-PL" sz="1200" b="1" dirty="0" smtClean="0">
                <a:solidFill>
                  <a:srgbClr val="800000"/>
                </a:solidFill>
              </a:rPr>
              <a:t>Akademia TRIZ dla biznesu”</a:t>
            </a:r>
            <a:r>
              <a:rPr lang="pl-PL" sz="1200" dirty="0" smtClean="0"/>
              <a:t/>
            </a:r>
            <a:br>
              <a:rPr lang="pl-PL" sz="1200" dirty="0" smtClean="0"/>
            </a:br>
            <a:r>
              <a:rPr lang="pl-PL" sz="1200" dirty="0" smtClean="0"/>
              <a:t>Projekt współfinansowany ze środków Unii Europejskiej w ramach Europejskiego Funduszu Społecznego </a:t>
            </a:r>
            <a:br>
              <a:rPr lang="pl-PL" sz="1200" dirty="0" smtClean="0"/>
            </a:br>
            <a:r>
              <a:rPr lang="pl-PL" sz="1200" dirty="0" err="1" smtClean="0"/>
              <a:t>Poddziałanie</a:t>
            </a:r>
            <a:r>
              <a:rPr lang="pl-PL" sz="1200" dirty="0" smtClean="0"/>
              <a:t> 2.2.1 "Poprawa jakości usług świadczonych przez instytucje wspierające rozwój przedsiębiorczości i innowacyjności" </a:t>
            </a:r>
            <a:br>
              <a:rPr lang="pl-PL" sz="1200" dirty="0" smtClean="0"/>
            </a:br>
            <a:r>
              <a:rPr lang="pl-PL" sz="1200" dirty="0" smtClean="0"/>
              <a:t>Programu Operacyjnego Kapitał Ludzki</a:t>
            </a:r>
            <a:br>
              <a:rPr lang="pl-PL" sz="1200" dirty="0" smtClean="0"/>
            </a:br>
            <a:endParaRPr lang="pl-PL" dirty="0"/>
          </a:p>
        </p:txBody>
      </p:sp>
      <p:pic>
        <p:nvPicPr>
          <p:cNvPr id="5" name="Obraz 4" descr="PARP-logo_mal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3928" y="260648"/>
            <a:ext cx="1376301" cy="480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az 5" descr="UE+EFS_L-kolor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16216" y="188640"/>
            <a:ext cx="1456476" cy="558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3" name="Grupa 12"/>
          <p:cNvGrpSpPr/>
          <p:nvPr/>
        </p:nvGrpSpPr>
        <p:grpSpPr>
          <a:xfrm>
            <a:off x="827584" y="5805264"/>
            <a:ext cx="7409606" cy="665390"/>
            <a:chOff x="683568" y="5931962"/>
            <a:chExt cx="7409606" cy="665390"/>
          </a:xfrm>
        </p:grpSpPr>
        <p:pic>
          <p:nvPicPr>
            <p:cNvPr id="15" name="Obraz 14"/>
            <p:cNvPicPr/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83568" y="5949280"/>
              <a:ext cx="792088" cy="6480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6" name="Grupa 11"/>
            <p:cNvGrpSpPr/>
            <p:nvPr/>
          </p:nvGrpSpPr>
          <p:grpSpPr>
            <a:xfrm>
              <a:off x="4139952" y="5931962"/>
              <a:ext cx="3953222" cy="593382"/>
              <a:chOff x="4139952" y="5931962"/>
              <a:chExt cx="3953222" cy="593382"/>
            </a:xfrm>
          </p:grpSpPr>
          <p:pic>
            <p:nvPicPr>
              <p:cNvPr id="17" name="Picture 2" descr="Centrum Transferu Technologii - Politechnika Krakowska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6732240" y="5931962"/>
                <a:ext cx="1360934" cy="516811"/>
              </a:xfrm>
              <a:prstGeom prst="rect">
                <a:avLst/>
              </a:prstGeom>
              <a:noFill/>
            </p:spPr>
          </p:pic>
          <p:pic>
            <p:nvPicPr>
              <p:cNvPr id="18" name="Obraz 17"/>
              <p:cNvPicPr/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4139952" y="5949280"/>
                <a:ext cx="504056" cy="576064"/>
              </a:xfrm>
              <a:prstGeom prst="rect">
                <a:avLst/>
              </a:prstGeom>
              <a:noFill/>
            </p:spPr>
          </p:pic>
        </p:grpSp>
      </p:grpSp>
    </p:spTree>
    <p:extLst>
      <p:ext uri="{BB962C8B-B14F-4D97-AF65-F5344CB8AC3E}">
        <p14:creationId xmlns="" xmlns:p14="http://schemas.microsoft.com/office/powerpoint/2010/main" val="2040178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 descr="KAPITAL_LUDZKI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0"/>
            <a:ext cx="2421329" cy="1052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0" y="836712"/>
            <a:ext cx="9144000" cy="936104"/>
          </a:xfrm>
          <a:ln>
            <a:solidFill>
              <a:schemeClr val="tx1"/>
            </a:solidFill>
            <a:prstDash val="lg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pl-PL" sz="1800" b="1" dirty="0" smtClean="0"/>
              <a:t/>
            </a:r>
            <a:br>
              <a:rPr lang="pl-PL" sz="1800" b="1" dirty="0" smtClean="0"/>
            </a:br>
            <a:r>
              <a:rPr lang="pl-PL" sz="1800" b="1" dirty="0"/>
              <a:t/>
            </a:r>
            <a:br>
              <a:rPr lang="pl-PL" sz="1800" b="1" dirty="0"/>
            </a:br>
            <a:r>
              <a:rPr lang="pl-PL" sz="1800" b="1" dirty="0" smtClean="0">
                <a:solidFill>
                  <a:srgbClr val="800000"/>
                </a:solidFill>
              </a:rPr>
              <a:t>„</a:t>
            </a:r>
            <a:r>
              <a:rPr lang="pl-PL" sz="1200" b="1" dirty="0" smtClean="0">
                <a:solidFill>
                  <a:srgbClr val="800000"/>
                </a:solidFill>
              </a:rPr>
              <a:t>Akademia TRIZ dla biznesu”</a:t>
            </a:r>
            <a:r>
              <a:rPr lang="pl-PL" sz="1200" dirty="0" smtClean="0"/>
              <a:t/>
            </a:r>
            <a:br>
              <a:rPr lang="pl-PL" sz="1200" dirty="0" smtClean="0"/>
            </a:br>
            <a:r>
              <a:rPr lang="pl-PL" sz="1200" dirty="0" smtClean="0"/>
              <a:t>Projekt współfinansowany ze środków Unii Europejskiej w ramach Europejskiego Funduszu Społecznego </a:t>
            </a:r>
            <a:br>
              <a:rPr lang="pl-PL" sz="1200" dirty="0" smtClean="0"/>
            </a:br>
            <a:r>
              <a:rPr lang="pl-PL" sz="1200" dirty="0" err="1" smtClean="0"/>
              <a:t>Poddziałanie</a:t>
            </a:r>
            <a:r>
              <a:rPr lang="pl-PL" sz="1200" dirty="0" smtClean="0"/>
              <a:t> 2.2.1 "Poprawa jakości usług świadczonych przez instytucje wspierające rozwój przedsiębiorczości i innowacyjności" </a:t>
            </a:r>
            <a:br>
              <a:rPr lang="pl-PL" sz="1200" dirty="0" smtClean="0"/>
            </a:br>
            <a:r>
              <a:rPr lang="pl-PL" sz="1200" dirty="0" smtClean="0"/>
              <a:t>Programu Operacyjnego Kapitał Ludzki</a:t>
            </a:r>
            <a:br>
              <a:rPr lang="pl-PL" sz="1200" dirty="0" smtClean="0"/>
            </a:br>
            <a:endParaRPr lang="pl-PL" dirty="0"/>
          </a:p>
        </p:txBody>
      </p:sp>
      <p:pic>
        <p:nvPicPr>
          <p:cNvPr id="5" name="Obraz 4" descr="PARP-logo_mal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3928" y="260648"/>
            <a:ext cx="1376301" cy="480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az 5" descr="UE+EFS_L-kolor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16216" y="188640"/>
            <a:ext cx="1456476" cy="558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3" name="Grupa 12"/>
          <p:cNvGrpSpPr/>
          <p:nvPr/>
        </p:nvGrpSpPr>
        <p:grpSpPr>
          <a:xfrm>
            <a:off x="827584" y="5805264"/>
            <a:ext cx="7409606" cy="665390"/>
            <a:chOff x="683568" y="5931962"/>
            <a:chExt cx="7409606" cy="665390"/>
          </a:xfrm>
        </p:grpSpPr>
        <p:pic>
          <p:nvPicPr>
            <p:cNvPr id="15" name="Obraz 14"/>
            <p:cNvPicPr/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83568" y="5949280"/>
              <a:ext cx="792088" cy="6480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6" name="Grupa 11"/>
            <p:cNvGrpSpPr/>
            <p:nvPr/>
          </p:nvGrpSpPr>
          <p:grpSpPr>
            <a:xfrm>
              <a:off x="4139952" y="5931962"/>
              <a:ext cx="3953222" cy="593382"/>
              <a:chOff x="4139952" y="5931962"/>
              <a:chExt cx="3953222" cy="593382"/>
            </a:xfrm>
          </p:grpSpPr>
          <p:pic>
            <p:nvPicPr>
              <p:cNvPr id="17" name="Picture 2" descr="Centrum Transferu Technologii - Politechnika Krakowska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6732240" y="5931962"/>
                <a:ext cx="1360934" cy="516811"/>
              </a:xfrm>
              <a:prstGeom prst="rect">
                <a:avLst/>
              </a:prstGeom>
              <a:noFill/>
            </p:spPr>
          </p:pic>
          <p:pic>
            <p:nvPicPr>
              <p:cNvPr id="18" name="Obraz 17"/>
              <p:cNvPicPr/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4139952" y="5949280"/>
                <a:ext cx="504056" cy="576064"/>
              </a:xfrm>
              <a:prstGeom prst="rect">
                <a:avLst/>
              </a:prstGeom>
              <a:noFill/>
            </p:spPr>
          </p:pic>
        </p:grpSp>
      </p:grpSp>
    </p:spTree>
    <p:extLst>
      <p:ext uri="{BB962C8B-B14F-4D97-AF65-F5344CB8AC3E}">
        <p14:creationId xmlns="" xmlns:p14="http://schemas.microsoft.com/office/powerpoint/2010/main" val="405045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 descr="KAPITAL_LUDZKI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0"/>
            <a:ext cx="2421329" cy="1052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0" y="836712"/>
            <a:ext cx="9144000" cy="936104"/>
          </a:xfrm>
          <a:ln>
            <a:solidFill>
              <a:schemeClr val="tx1"/>
            </a:solidFill>
            <a:prstDash val="lg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pl-PL" sz="1800" b="1" dirty="0" smtClean="0"/>
              <a:t/>
            </a:r>
            <a:br>
              <a:rPr lang="pl-PL" sz="1800" b="1" dirty="0" smtClean="0"/>
            </a:br>
            <a:r>
              <a:rPr lang="pl-PL" sz="1800" b="1" dirty="0"/>
              <a:t/>
            </a:r>
            <a:br>
              <a:rPr lang="pl-PL" sz="1800" b="1" dirty="0"/>
            </a:br>
            <a:r>
              <a:rPr lang="pl-PL" sz="1800" b="1" dirty="0" smtClean="0">
                <a:solidFill>
                  <a:srgbClr val="800000"/>
                </a:solidFill>
              </a:rPr>
              <a:t>„</a:t>
            </a:r>
            <a:r>
              <a:rPr lang="pl-PL" sz="1200" b="1" dirty="0" smtClean="0">
                <a:solidFill>
                  <a:srgbClr val="800000"/>
                </a:solidFill>
              </a:rPr>
              <a:t>Akademia TRIZ dla biznesu”</a:t>
            </a:r>
            <a:r>
              <a:rPr lang="pl-PL" sz="1200" dirty="0" smtClean="0"/>
              <a:t/>
            </a:r>
            <a:br>
              <a:rPr lang="pl-PL" sz="1200" dirty="0" smtClean="0"/>
            </a:br>
            <a:r>
              <a:rPr lang="pl-PL" sz="1200" dirty="0" smtClean="0"/>
              <a:t>Projekt współfinansowany ze środków Unii Europejskiej w ramach Europejskiego Funduszu Społecznego </a:t>
            </a:r>
            <a:br>
              <a:rPr lang="pl-PL" sz="1200" dirty="0" smtClean="0"/>
            </a:br>
            <a:r>
              <a:rPr lang="pl-PL" sz="1200" dirty="0" err="1" smtClean="0"/>
              <a:t>Poddziałanie</a:t>
            </a:r>
            <a:r>
              <a:rPr lang="pl-PL" sz="1200" dirty="0" smtClean="0"/>
              <a:t> 2.2.1 "Poprawa jakości usług świadczonych przez instytucje wspierające rozwój przedsiębiorczości i innowacyjności" </a:t>
            </a:r>
            <a:br>
              <a:rPr lang="pl-PL" sz="1200" dirty="0" smtClean="0"/>
            </a:br>
            <a:r>
              <a:rPr lang="pl-PL" sz="1200" dirty="0" smtClean="0"/>
              <a:t>Programu Operacyjnego Kapitał Ludzki</a:t>
            </a:r>
            <a:br>
              <a:rPr lang="pl-PL" sz="1200" dirty="0" smtClean="0"/>
            </a:br>
            <a:endParaRPr lang="pl-PL" dirty="0"/>
          </a:p>
        </p:txBody>
      </p:sp>
      <p:pic>
        <p:nvPicPr>
          <p:cNvPr id="5" name="Obraz 4" descr="PARP-logo_mal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3928" y="260648"/>
            <a:ext cx="1376301" cy="480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az 5" descr="UE+EFS_L-kolor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16216" y="188640"/>
            <a:ext cx="1456476" cy="558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3" name="Grupa 12"/>
          <p:cNvGrpSpPr/>
          <p:nvPr/>
        </p:nvGrpSpPr>
        <p:grpSpPr>
          <a:xfrm>
            <a:off x="827584" y="5805264"/>
            <a:ext cx="7409606" cy="665390"/>
            <a:chOff x="683568" y="5931962"/>
            <a:chExt cx="7409606" cy="665390"/>
          </a:xfrm>
        </p:grpSpPr>
        <p:pic>
          <p:nvPicPr>
            <p:cNvPr id="15" name="Obraz 14"/>
            <p:cNvPicPr/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83568" y="5949280"/>
              <a:ext cx="792088" cy="6480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6" name="Grupa 11"/>
            <p:cNvGrpSpPr/>
            <p:nvPr/>
          </p:nvGrpSpPr>
          <p:grpSpPr>
            <a:xfrm>
              <a:off x="4139952" y="5931962"/>
              <a:ext cx="3953222" cy="593382"/>
              <a:chOff x="4139952" y="5931962"/>
              <a:chExt cx="3953222" cy="593382"/>
            </a:xfrm>
          </p:grpSpPr>
          <p:pic>
            <p:nvPicPr>
              <p:cNvPr id="17" name="Picture 2" descr="Centrum Transferu Technologii - Politechnika Krakowska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6732240" y="5931962"/>
                <a:ext cx="1360934" cy="516811"/>
              </a:xfrm>
              <a:prstGeom prst="rect">
                <a:avLst/>
              </a:prstGeom>
              <a:noFill/>
            </p:spPr>
          </p:pic>
          <p:pic>
            <p:nvPicPr>
              <p:cNvPr id="18" name="Obraz 17"/>
              <p:cNvPicPr/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4139952" y="5949280"/>
                <a:ext cx="504056" cy="576064"/>
              </a:xfrm>
              <a:prstGeom prst="rect">
                <a:avLst/>
              </a:prstGeom>
              <a:noFill/>
            </p:spPr>
          </p:pic>
        </p:grpSp>
      </p:grpSp>
    </p:spTree>
    <p:extLst>
      <p:ext uri="{BB962C8B-B14F-4D97-AF65-F5344CB8AC3E}">
        <p14:creationId xmlns="" xmlns:p14="http://schemas.microsoft.com/office/powerpoint/2010/main" val="4254365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/>
          <p:cNvSpPr/>
          <p:nvPr/>
        </p:nvSpPr>
        <p:spPr>
          <a:xfrm>
            <a:off x="323528" y="2780928"/>
            <a:ext cx="856895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algn="just">
              <a:lnSpc>
                <a:spcPct val="150000"/>
              </a:lnSpc>
              <a:buFont typeface="Wingdings" pitchFamily="2" charset="2"/>
              <a:buChar char="ü"/>
            </a:pPr>
            <a:endParaRPr lang="pl-PL" b="1" dirty="0" smtClean="0">
              <a:solidFill>
                <a:srgbClr val="800000"/>
              </a:solidFill>
              <a:latin typeface="Calibri" pitchFamily="34" charset="0"/>
              <a:cs typeface="Calibri" pitchFamily="34" charset="0"/>
            </a:endParaRPr>
          </a:p>
          <a:p>
            <a:pPr marL="533400" indent="-533400" algn="just">
              <a:lnSpc>
                <a:spcPct val="150000"/>
              </a:lnSpc>
              <a:buFont typeface="Wingdings" pitchFamily="2" charset="2"/>
              <a:buChar char="ü"/>
            </a:pPr>
            <a:endParaRPr lang="pl-PL" b="1" dirty="0" smtClean="0">
              <a:solidFill>
                <a:srgbClr val="8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" name="Obraz 3" descr="KAPITAL_LUDZKI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0"/>
            <a:ext cx="2421329" cy="1052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0" y="836712"/>
            <a:ext cx="9144000" cy="936104"/>
          </a:xfrm>
          <a:ln>
            <a:solidFill>
              <a:schemeClr val="tx1"/>
            </a:solidFill>
            <a:prstDash val="lg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pl-PL" sz="1800" b="1" dirty="0" smtClean="0"/>
              <a:t/>
            </a:r>
            <a:br>
              <a:rPr lang="pl-PL" sz="1800" b="1" dirty="0" smtClean="0"/>
            </a:br>
            <a:r>
              <a:rPr lang="pl-PL" sz="1800" b="1" dirty="0"/>
              <a:t/>
            </a:r>
            <a:br>
              <a:rPr lang="pl-PL" sz="1800" b="1" dirty="0"/>
            </a:br>
            <a:r>
              <a:rPr lang="pl-PL" sz="1800" b="1" dirty="0" smtClean="0">
                <a:solidFill>
                  <a:srgbClr val="800000"/>
                </a:solidFill>
              </a:rPr>
              <a:t>„</a:t>
            </a:r>
            <a:r>
              <a:rPr lang="pl-PL" sz="1200" b="1" dirty="0" smtClean="0">
                <a:solidFill>
                  <a:srgbClr val="800000"/>
                </a:solidFill>
              </a:rPr>
              <a:t>Akademia TRIZ dla biznesu”</a:t>
            </a:r>
            <a:r>
              <a:rPr lang="pl-PL" sz="1200" dirty="0" smtClean="0"/>
              <a:t/>
            </a:r>
            <a:br>
              <a:rPr lang="pl-PL" sz="1200" dirty="0" smtClean="0"/>
            </a:br>
            <a:r>
              <a:rPr lang="pl-PL" sz="1200" dirty="0" smtClean="0"/>
              <a:t>Projekt współfinansowany ze środków Unii Europejskiej w ramach Europejskiego Funduszu Społecznego </a:t>
            </a:r>
            <a:br>
              <a:rPr lang="pl-PL" sz="1200" dirty="0" smtClean="0"/>
            </a:br>
            <a:r>
              <a:rPr lang="pl-PL" sz="1200" dirty="0" err="1" smtClean="0"/>
              <a:t>Poddziałanie</a:t>
            </a:r>
            <a:r>
              <a:rPr lang="pl-PL" sz="1200" dirty="0" smtClean="0"/>
              <a:t> 2.2.1 "Poprawa jakości usług świadczonych przez instytucje wspierające rozwój przedsiębiorczości i innowacyjności" </a:t>
            </a:r>
            <a:br>
              <a:rPr lang="pl-PL" sz="1200" dirty="0" smtClean="0"/>
            </a:br>
            <a:r>
              <a:rPr lang="pl-PL" sz="1200" dirty="0" smtClean="0"/>
              <a:t>Programu Operacyjnego Kapitał Ludzki</a:t>
            </a:r>
            <a:br>
              <a:rPr lang="pl-PL" sz="1200" dirty="0" smtClean="0"/>
            </a:br>
            <a:endParaRPr lang="pl-PL" dirty="0"/>
          </a:p>
        </p:txBody>
      </p:sp>
      <p:pic>
        <p:nvPicPr>
          <p:cNvPr id="5" name="Obraz 4" descr="PARP-logo_mal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3928" y="260648"/>
            <a:ext cx="1376301" cy="480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az 5" descr="UE+EFS_L-kolor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16216" y="188640"/>
            <a:ext cx="1456476" cy="558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Grupa 12"/>
          <p:cNvGrpSpPr/>
          <p:nvPr/>
        </p:nvGrpSpPr>
        <p:grpSpPr>
          <a:xfrm>
            <a:off x="899592" y="5949280"/>
            <a:ext cx="7409606" cy="665390"/>
            <a:chOff x="683568" y="5931962"/>
            <a:chExt cx="7409606" cy="665390"/>
          </a:xfrm>
        </p:grpSpPr>
        <p:pic>
          <p:nvPicPr>
            <p:cNvPr id="15" name="Obraz 14"/>
            <p:cNvPicPr/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83568" y="5949280"/>
              <a:ext cx="792088" cy="6480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7" name="Grupa 11"/>
            <p:cNvGrpSpPr/>
            <p:nvPr/>
          </p:nvGrpSpPr>
          <p:grpSpPr>
            <a:xfrm>
              <a:off x="4139952" y="5931962"/>
              <a:ext cx="3953222" cy="593382"/>
              <a:chOff x="4139952" y="5931962"/>
              <a:chExt cx="3953222" cy="593382"/>
            </a:xfrm>
          </p:grpSpPr>
          <p:pic>
            <p:nvPicPr>
              <p:cNvPr id="17" name="Picture 2" descr="Centrum Transferu Technologii - Politechnika Krakowska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6732240" y="5931962"/>
                <a:ext cx="1360934" cy="516811"/>
              </a:xfrm>
              <a:prstGeom prst="rect">
                <a:avLst/>
              </a:prstGeom>
              <a:noFill/>
            </p:spPr>
          </p:pic>
          <p:pic>
            <p:nvPicPr>
              <p:cNvPr id="18" name="Obraz 17"/>
              <p:cNvPicPr/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4139952" y="5949280"/>
                <a:ext cx="504056" cy="576064"/>
              </a:xfrm>
              <a:prstGeom prst="rect">
                <a:avLst/>
              </a:prstGeom>
              <a:noFill/>
            </p:spPr>
          </p:pic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 descr="KAPITAL_LUDZKI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0"/>
            <a:ext cx="2421329" cy="1052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0" y="836712"/>
            <a:ext cx="9144000" cy="936104"/>
          </a:xfrm>
          <a:ln>
            <a:solidFill>
              <a:schemeClr val="tx1"/>
            </a:solidFill>
            <a:prstDash val="lg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pl-PL" sz="1800" b="1" dirty="0" smtClean="0"/>
              <a:t/>
            </a:r>
            <a:br>
              <a:rPr lang="pl-PL" sz="1800" b="1" dirty="0" smtClean="0"/>
            </a:br>
            <a:r>
              <a:rPr lang="pl-PL" sz="1800" b="1" dirty="0"/>
              <a:t/>
            </a:r>
            <a:br>
              <a:rPr lang="pl-PL" sz="1800" b="1" dirty="0"/>
            </a:br>
            <a:r>
              <a:rPr lang="pl-PL" sz="1800" b="1" dirty="0" smtClean="0">
                <a:solidFill>
                  <a:srgbClr val="800000"/>
                </a:solidFill>
              </a:rPr>
              <a:t>„</a:t>
            </a:r>
            <a:r>
              <a:rPr lang="pl-PL" sz="1200" b="1" dirty="0" smtClean="0">
                <a:solidFill>
                  <a:srgbClr val="800000"/>
                </a:solidFill>
              </a:rPr>
              <a:t>Akademia TRIZ dla biznesu”</a:t>
            </a:r>
            <a:r>
              <a:rPr lang="pl-PL" sz="1200" dirty="0" smtClean="0"/>
              <a:t/>
            </a:r>
            <a:br>
              <a:rPr lang="pl-PL" sz="1200" dirty="0" smtClean="0"/>
            </a:br>
            <a:r>
              <a:rPr lang="pl-PL" sz="1200" dirty="0" smtClean="0"/>
              <a:t>Projekt współfinansowany ze środków Unii Europejskiej w ramach Europejskiego Funduszu Społecznego </a:t>
            </a:r>
            <a:br>
              <a:rPr lang="pl-PL" sz="1200" dirty="0" smtClean="0"/>
            </a:br>
            <a:r>
              <a:rPr lang="pl-PL" sz="1200" dirty="0" err="1" smtClean="0"/>
              <a:t>Poddziałanie</a:t>
            </a:r>
            <a:r>
              <a:rPr lang="pl-PL" sz="1200" dirty="0" smtClean="0"/>
              <a:t> 2.2.1 "Poprawa jakości usług świadczonych przez instytucje wspierające rozwój przedsiębiorczości i innowacyjności" </a:t>
            </a:r>
            <a:br>
              <a:rPr lang="pl-PL" sz="1200" dirty="0" smtClean="0"/>
            </a:br>
            <a:r>
              <a:rPr lang="pl-PL" sz="1200" dirty="0" smtClean="0"/>
              <a:t>Programu Operacyjnego Kapitał Ludzki</a:t>
            </a:r>
            <a:br>
              <a:rPr lang="pl-PL" sz="1200" dirty="0" smtClean="0"/>
            </a:br>
            <a:endParaRPr lang="pl-PL" dirty="0"/>
          </a:p>
        </p:txBody>
      </p:sp>
      <p:pic>
        <p:nvPicPr>
          <p:cNvPr id="5" name="Obraz 4" descr="PARP-logo_mal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3928" y="260648"/>
            <a:ext cx="1376301" cy="480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az 5" descr="UE+EFS_L-kolor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16216" y="188640"/>
            <a:ext cx="1456476" cy="558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Grupa 12"/>
          <p:cNvGrpSpPr/>
          <p:nvPr/>
        </p:nvGrpSpPr>
        <p:grpSpPr>
          <a:xfrm>
            <a:off x="899592" y="5949280"/>
            <a:ext cx="7409606" cy="665390"/>
            <a:chOff x="683568" y="5931962"/>
            <a:chExt cx="7409606" cy="665390"/>
          </a:xfrm>
        </p:grpSpPr>
        <p:pic>
          <p:nvPicPr>
            <p:cNvPr id="15" name="Obraz 14"/>
            <p:cNvPicPr/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83568" y="5949280"/>
              <a:ext cx="792088" cy="6480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7" name="Grupa 11"/>
            <p:cNvGrpSpPr/>
            <p:nvPr/>
          </p:nvGrpSpPr>
          <p:grpSpPr>
            <a:xfrm>
              <a:off x="4139952" y="5931962"/>
              <a:ext cx="3953222" cy="593382"/>
              <a:chOff x="4139952" y="5931962"/>
              <a:chExt cx="3953222" cy="593382"/>
            </a:xfrm>
          </p:grpSpPr>
          <p:pic>
            <p:nvPicPr>
              <p:cNvPr id="17" name="Picture 2" descr="Centrum Transferu Technologii - Politechnika Krakowska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6732240" y="5931962"/>
                <a:ext cx="1360934" cy="516811"/>
              </a:xfrm>
              <a:prstGeom prst="rect">
                <a:avLst/>
              </a:prstGeom>
              <a:noFill/>
            </p:spPr>
          </p:pic>
          <p:pic>
            <p:nvPicPr>
              <p:cNvPr id="18" name="Obraz 17"/>
              <p:cNvPicPr/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4139952" y="5949280"/>
                <a:ext cx="504056" cy="576064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13" name="Podtytuł 2"/>
          <p:cNvSpPr>
            <a:spLocks noGrp="1"/>
          </p:cNvSpPr>
          <p:nvPr>
            <p:ph type="subTitle" idx="1"/>
          </p:nvPr>
        </p:nvSpPr>
        <p:spPr>
          <a:xfrm>
            <a:off x="611560" y="2348880"/>
            <a:ext cx="8064896" cy="288032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pl-PL" sz="800" b="1" dirty="0" smtClean="0">
              <a:solidFill>
                <a:schemeClr val="tx1"/>
              </a:solidFill>
              <a:latin typeface="Book Antiqua" pitchFamily="18" charset="0"/>
            </a:endParaRPr>
          </a:p>
          <a:p>
            <a:endParaRPr lang="pl-PL" sz="8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endParaRPr lang="pl-PL" sz="800" b="1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endParaRPr lang="pl-PL" sz="8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pl-PL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DZIĘKUJĘ ZA UWAGĘ </a:t>
            </a:r>
            <a:r>
              <a:rPr lang="pl-PL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!</a:t>
            </a:r>
          </a:p>
          <a:p>
            <a:endParaRPr lang="pl-PL" sz="8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endParaRPr lang="pl-PL" sz="8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endParaRPr lang="pl-PL" sz="8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>
              <a:spcBef>
                <a:spcPts val="0"/>
              </a:spcBef>
            </a:pPr>
            <a:r>
              <a:rPr lang="pl-PL" sz="1600" b="1" i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Wioletta Molęda, Świętokrzyskie Centrum Innowacji i Transferu Technologii </a:t>
            </a:r>
            <a:r>
              <a:rPr lang="pl-PL" sz="1600" b="1" i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Sp. </a:t>
            </a:r>
            <a:r>
              <a:rPr lang="pl-PL" sz="1600" b="1" i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z o.o., </a:t>
            </a:r>
          </a:p>
          <a:p>
            <a:pPr>
              <a:spcBef>
                <a:spcPts val="0"/>
              </a:spcBef>
            </a:pPr>
            <a:r>
              <a:rPr lang="pl-PL" sz="1600" b="1" i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Kierownik </a:t>
            </a:r>
            <a:r>
              <a:rPr lang="pl-PL" sz="1600" b="1" i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projektu </a:t>
            </a:r>
            <a:r>
              <a:rPr lang="pl-PL" sz="1600" b="1" i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„Akademia TRIZ dla biznesu</a:t>
            </a:r>
            <a:r>
              <a:rPr lang="pl-PL" sz="1600" b="1" i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”</a:t>
            </a:r>
          </a:p>
          <a:p>
            <a:pPr>
              <a:spcBef>
                <a:spcPts val="0"/>
              </a:spcBef>
            </a:pPr>
            <a:endParaRPr lang="pl-PL" sz="100" b="1" dirty="0" smtClean="0">
              <a:solidFill>
                <a:srgbClr val="0000FF"/>
              </a:solidFill>
              <a:latin typeface="Calibri" pitchFamily="34" charset="0"/>
              <a:cs typeface="Calibri" pitchFamily="34" charset="0"/>
            </a:endParaRPr>
          </a:p>
          <a:p>
            <a:pPr>
              <a:spcBef>
                <a:spcPts val="0"/>
              </a:spcBef>
            </a:pPr>
            <a:endParaRPr lang="pl-PL" sz="100" b="1" dirty="0" smtClean="0">
              <a:solidFill>
                <a:srgbClr val="0000FF"/>
              </a:solidFill>
              <a:latin typeface="Calibri" pitchFamily="34" charset="0"/>
              <a:cs typeface="Calibri" pitchFamily="34" charset="0"/>
            </a:endParaRPr>
          </a:p>
          <a:p>
            <a:pPr>
              <a:spcBef>
                <a:spcPts val="0"/>
              </a:spcBef>
            </a:pPr>
            <a:endParaRPr lang="pl-PL" sz="100" b="1" dirty="0" smtClean="0">
              <a:solidFill>
                <a:srgbClr val="0000FF"/>
              </a:solidFill>
              <a:latin typeface="Calibri" pitchFamily="34" charset="0"/>
              <a:cs typeface="Calibri" pitchFamily="34" charset="0"/>
            </a:endParaRPr>
          </a:p>
          <a:p>
            <a:pPr>
              <a:spcBef>
                <a:spcPts val="0"/>
              </a:spcBef>
            </a:pPr>
            <a:endParaRPr lang="pl-PL" sz="100" b="1" dirty="0" smtClean="0">
              <a:solidFill>
                <a:srgbClr val="0000FF"/>
              </a:solidFill>
              <a:latin typeface="Calibri" pitchFamily="34" charset="0"/>
              <a:cs typeface="Calibri" pitchFamily="34" charset="0"/>
            </a:endParaRPr>
          </a:p>
          <a:p>
            <a:pPr>
              <a:spcBef>
                <a:spcPts val="0"/>
              </a:spcBef>
            </a:pPr>
            <a:endParaRPr lang="pl-PL" sz="100" b="1" dirty="0" smtClean="0">
              <a:solidFill>
                <a:srgbClr val="0000FF"/>
              </a:solidFill>
              <a:latin typeface="Calibri" pitchFamily="34" charset="0"/>
              <a:cs typeface="Calibri" pitchFamily="34" charset="0"/>
            </a:endParaRPr>
          </a:p>
          <a:p>
            <a:pPr>
              <a:spcBef>
                <a:spcPts val="0"/>
              </a:spcBef>
            </a:pPr>
            <a:endParaRPr lang="pl-PL" sz="100" b="1" dirty="0" smtClean="0">
              <a:solidFill>
                <a:srgbClr val="0000FF"/>
              </a:solidFill>
              <a:latin typeface="Calibri" pitchFamily="34" charset="0"/>
              <a:cs typeface="Calibri" pitchFamily="34" charset="0"/>
            </a:endParaRPr>
          </a:p>
          <a:p>
            <a:pPr>
              <a:spcBef>
                <a:spcPts val="0"/>
              </a:spcBef>
            </a:pPr>
            <a:endParaRPr lang="pl-PL" sz="100" b="1" dirty="0" smtClean="0">
              <a:solidFill>
                <a:srgbClr val="0000FF"/>
              </a:solidFill>
              <a:latin typeface="Calibri" pitchFamily="34" charset="0"/>
              <a:cs typeface="Calibri" pitchFamily="34" charset="0"/>
            </a:endParaRPr>
          </a:p>
          <a:p>
            <a:pPr>
              <a:spcBef>
                <a:spcPts val="0"/>
              </a:spcBef>
            </a:pPr>
            <a:endParaRPr lang="pl-PL" sz="100" b="1" dirty="0" smtClean="0">
              <a:solidFill>
                <a:srgbClr val="0000FF"/>
              </a:solidFill>
              <a:latin typeface="Calibri" pitchFamily="34" charset="0"/>
              <a:cs typeface="Calibri" pitchFamily="34" charset="0"/>
            </a:endParaRPr>
          </a:p>
          <a:p>
            <a:pPr>
              <a:spcBef>
                <a:spcPts val="0"/>
              </a:spcBef>
            </a:pPr>
            <a:endParaRPr lang="pl-PL" sz="100" b="1" dirty="0" smtClean="0">
              <a:solidFill>
                <a:srgbClr val="0000FF"/>
              </a:solidFill>
              <a:latin typeface="Calibri" pitchFamily="34" charset="0"/>
              <a:cs typeface="Calibri" pitchFamily="34" charset="0"/>
            </a:endParaRPr>
          </a:p>
          <a:p>
            <a:pPr>
              <a:spcBef>
                <a:spcPts val="0"/>
              </a:spcBef>
            </a:pPr>
            <a:r>
              <a:rPr lang="pl-PL" sz="2000" b="1" dirty="0" err="1" smtClean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moleda@it.kielce.pl</a:t>
            </a:r>
            <a:endParaRPr lang="pl-PL" sz="2000" b="1" dirty="0" smtClean="0">
              <a:solidFill>
                <a:srgbClr val="0000FF"/>
              </a:solidFill>
              <a:latin typeface="Calibri" pitchFamily="34" charset="0"/>
              <a:cs typeface="Calibri" pitchFamily="34" charset="0"/>
            </a:endParaRPr>
          </a:p>
          <a:p>
            <a:endParaRPr lang="pl-PL" sz="28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endParaRPr lang="pl-PL" b="1" i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 descr="KAPITAL_LUDZKI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0"/>
            <a:ext cx="2421329" cy="1052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0" y="836712"/>
            <a:ext cx="9144000" cy="936104"/>
          </a:xfrm>
          <a:ln>
            <a:solidFill>
              <a:schemeClr val="tx1"/>
            </a:solidFill>
            <a:prstDash val="lg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pl-PL" sz="1800" b="1" dirty="0" smtClean="0"/>
              <a:t/>
            </a:r>
            <a:br>
              <a:rPr lang="pl-PL" sz="1800" b="1" dirty="0" smtClean="0"/>
            </a:br>
            <a:r>
              <a:rPr lang="pl-PL" sz="1800" b="1" dirty="0"/>
              <a:t/>
            </a:r>
            <a:br>
              <a:rPr lang="pl-PL" sz="1800" b="1" dirty="0"/>
            </a:br>
            <a:r>
              <a:rPr lang="pl-PL" sz="1800" b="1" dirty="0" smtClean="0">
                <a:solidFill>
                  <a:srgbClr val="800000"/>
                </a:solidFill>
              </a:rPr>
              <a:t>„</a:t>
            </a:r>
            <a:r>
              <a:rPr lang="pl-PL" sz="1200" b="1" dirty="0" smtClean="0">
                <a:solidFill>
                  <a:srgbClr val="800000"/>
                </a:solidFill>
              </a:rPr>
              <a:t>Akademia TRIZ dla biznesu”</a:t>
            </a:r>
            <a:r>
              <a:rPr lang="pl-PL" sz="1200" dirty="0" smtClean="0"/>
              <a:t/>
            </a:r>
            <a:br>
              <a:rPr lang="pl-PL" sz="1200" dirty="0" smtClean="0"/>
            </a:br>
            <a:r>
              <a:rPr lang="pl-PL" sz="1200" dirty="0" smtClean="0"/>
              <a:t>Projekt współfinansowany ze środków Unii Europejskiej w ramach Europejskiego Funduszu Społecznego </a:t>
            </a:r>
            <a:br>
              <a:rPr lang="pl-PL" sz="1200" dirty="0" smtClean="0"/>
            </a:br>
            <a:r>
              <a:rPr lang="pl-PL" sz="1200" dirty="0" err="1" smtClean="0"/>
              <a:t>Poddziałanie</a:t>
            </a:r>
            <a:r>
              <a:rPr lang="pl-PL" sz="1200" dirty="0" smtClean="0"/>
              <a:t> 2.2.1 "Poprawa jakości usług świadczonych przez instytucje wspierające rozwój przedsiębiorczości i innowacyjności" </a:t>
            </a:r>
            <a:br>
              <a:rPr lang="pl-PL" sz="1200" dirty="0" smtClean="0"/>
            </a:br>
            <a:r>
              <a:rPr lang="pl-PL" sz="1200" dirty="0" smtClean="0"/>
              <a:t>Programu Operacyjnego Kapitał Ludzki</a:t>
            </a:r>
            <a:br>
              <a:rPr lang="pl-PL" sz="1200" dirty="0" smtClean="0"/>
            </a:br>
            <a:endParaRPr lang="pl-PL" dirty="0"/>
          </a:p>
        </p:txBody>
      </p:sp>
      <p:pic>
        <p:nvPicPr>
          <p:cNvPr id="5" name="Obraz 4" descr="PARP-logo_mal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3928" y="260648"/>
            <a:ext cx="1376301" cy="480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az 5" descr="UE+EFS_L-kolor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16216" y="188640"/>
            <a:ext cx="1456476" cy="558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2" name="Grupa 11"/>
          <p:cNvGrpSpPr/>
          <p:nvPr/>
        </p:nvGrpSpPr>
        <p:grpSpPr>
          <a:xfrm>
            <a:off x="971600" y="5877272"/>
            <a:ext cx="7409606" cy="665390"/>
            <a:chOff x="683568" y="5931962"/>
            <a:chExt cx="7409606" cy="665390"/>
          </a:xfrm>
        </p:grpSpPr>
        <p:pic>
          <p:nvPicPr>
            <p:cNvPr id="13" name="Obraz 12"/>
            <p:cNvPicPr/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83568" y="5949280"/>
              <a:ext cx="792088" cy="6480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5" name="Grupa 11"/>
            <p:cNvGrpSpPr/>
            <p:nvPr/>
          </p:nvGrpSpPr>
          <p:grpSpPr>
            <a:xfrm>
              <a:off x="4139952" y="5931962"/>
              <a:ext cx="3953222" cy="593382"/>
              <a:chOff x="4139952" y="5931962"/>
              <a:chExt cx="3953222" cy="593382"/>
            </a:xfrm>
          </p:grpSpPr>
          <p:pic>
            <p:nvPicPr>
              <p:cNvPr id="16" name="Picture 2" descr="Centrum Transferu Technologii - Politechnika Krakowska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6732240" y="5931962"/>
                <a:ext cx="1360934" cy="516811"/>
              </a:xfrm>
              <a:prstGeom prst="rect">
                <a:avLst/>
              </a:prstGeom>
              <a:noFill/>
            </p:spPr>
          </p:pic>
          <p:pic>
            <p:nvPicPr>
              <p:cNvPr id="17" name="Obraz 16"/>
              <p:cNvPicPr/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4139952" y="5949280"/>
                <a:ext cx="504056" cy="576064"/>
              </a:xfrm>
              <a:prstGeom prst="rect">
                <a:avLst/>
              </a:prstGeom>
              <a:noFill/>
            </p:spPr>
          </p:pic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 descr="KAPITAL_LUDZKI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0"/>
            <a:ext cx="2421329" cy="1052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0" y="836712"/>
            <a:ext cx="9144000" cy="936104"/>
          </a:xfrm>
          <a:ln>
            <a:solidFill>
              <a:schemeClr val="tx1"/>
            </a:solidFill>
            <a:prstDash val="lg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pl-PL" sz="1800" b="1" dirty="0" smtClean="0"/>
              <a:t/>
            </a:r>
            <a:br>
              <a:rPr lang="pl-PL" sz="1800" b="1" dirty="0" smtClean="0"/>
            </a:br>
            <a:r>
              <a:rPr lang="pl-PL" sz="1800" b="1" dirty="0"/>
              <a:t/>
            </a:r>
            <a:br>
              <a:rPr lang="pl-PL" sz="1800" b="1" dirty="0"/>
            </a:br>
            <a:r>
              <a:rPr lang="pl-PL" sz="1800" b="1" dirty="0" smtClean="0">
                <a:solidFill>
                  <a:srgbClr val="800000"/>
                </a:solidFill>
              </a:rPr>
              <a:t>„</a:t>
            </a:r>
            <a:r>
              <a:rPr lang="pl-PL" sz="1200" b="1" dirty="0" smtClean="0">
                <a:solidFill>
                  <a:srgbClr val="800000"/>
                </a:solidFill>
              </a:rPr>
              <a:t>Akademia TRIZ dla biznesu”</a:t>
            </a:r>
            <a:r>
              <a:rPr lang="pl-PL" sz="1200" dirty="0" smtClean="0"/>
              <a:t/>
            </a:r>
            <a:br>
              <a:rPr lang="pl-PL" sz="1200" dirty="0" smtClean="0"/>
            </a:br>
            <a:r>
              <a:rPr lang="pl-PL" sz="1200" dirty="0" smtClean="0"/>
              <a:t>Projekt współfinansowany ze środków Unii Europejskiej w ramach Europejskiego Funduszu Społecznego </a:t>
            </a:r>
            <a:br>
              <a:rPr lang="pl-PL" sz="1200" dirty="0" smtClean="0"/>
            </a:br>
            <a:r>
              <a:rPr lang="pl-PL" sz="1200" dirty="0" err="1" smtClean="0"/>
              <a:t>Poddziałanie</a:t>
            </a:r>
            <a:r>
              <a:rPr lang="pl-PL" sz="1200" dirty="0" smtClean="0"/>
              <a:t> 2.2.1 "Poprawa jakości usług świadczonych przez instytucje wspierające rozwój przedsiębiorczości i innowacyjności" </a:t>
            </a:r>
            <a:br>
              <a:rPr lang="pl-PL" sz="1200" dirty="0" smtClean="0"/>
            </a:br>
            <a:r>
              <a:rPr lang="pl-PL" sz="1200" dirty="0" smtClean="0"/>
              <a:t>Programu Operacyjnego Kapitał Ludzki</a:t>
            </a:r>
            <a:br>
              <a:rPr lang="pl-PL" sz="1200" dirty="0" smtClean="0"/>
            </a:br>
            <a:endParaRPr lang="pl-PL" dirty="0"/>
          </a:p>
        </p:txBody>
      </p:sp>
      <p:pic>
        <p:nvPicPr>
          <p:cNvPr id="5" name="Obraz 4" descr="PARP-logo_mal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3928" y="260648"/>
            <a:ext cx="1376301" cy="480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az 5" descr="UE+EFS_L-kolor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16216" y="188640"/>
            <a:ext cx="1456476" cy="558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Prostokąt 12"/>
          <p:cNvSpPr/>
          <p:nvPr/>
        </p:nvSpPr>
        <p:spPr>
          <a:xfrm>
            <a:off x="323528" y="2852936"/>
            <a:ext cx="856895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125" indent="-365125" algn="just">
              <a:lnSpc>
                <a:spcPct val="150000"/>
              </a:lnSpc>
              <a:buFont typeface="Wingdings" pitchFamily="2" charset="2"/>
              <a:buChar char="Ø"/>
            </a:pPr>
            <a:endParaRPr lang="pl-PL" b="1" i="1" dirty="0" smtClean="0">
              <a:latin typeface="Calibri" pitchFamily="34" charset="0"/>
              <a:cs typeface="Calibri" pitchFamily="34" charset="0"/>
            </a:endParaRPr>
          </a:p>
          <a:p>
            <a:pPr marL="514350" indent="-514350" algn="just">
              <a:lnSpc>
                <a:spcPct val="150000"/>
              </a:lnSpc>
              <a:buFont typeface="Wingdings" pitchFamily="2" charset="2"/>
              <a:buChar char="§"/>
            </a:pPr>
            <a:endParaRPr lang="pl-PL" b="1" i="1" dirty="0" smtClean="0"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15" name="Grupa 14"/>
          <p:cNvGrpSpPr/>
          <p:nvPr/>
        </p:nvGrpSpPr>
        <p:grpSpPr>
          <a:xfrm>
            <a:off x="899592" y="5805264"/>
            <a:ext cx="7409606" cy="665390"/>
            <a:chOff x="683568" y="5931962"/>
            <a:chExt cx="7409606" cy="665390"/>
          </a:xfrm>
        </p:grpSpPr>
        <p:pic>
          <p:nvPicPr>
            <p:cNvPr id="16" name="Obraz 15"/>
            <p:cNvPicPr/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83568" y="5949280"/>
              <a:ext cx="792088" cy="6480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7" name="Grupa 11"/>
            <p:cNvGrpSpPr/>
            <p:nvPr/>
          </p:nvGrpSpPr>
          <p:grpSpPr>
            <a:xfrm>
              <a:off x="4139952" y="5931962"/>
              <a:ext cx="3953222" cy="593382"/>
              <a:chOff x="4139952" y="5931962"/>
              <a:chExt cx="3953222" cy="593382"/>
            </a:xfrm>
          </p:grpSpPr>
          <p:pic>
            <p:nvPicPr>
              <p:cNvPr id="18" name="Picture 2" descr="Centrum Transferu Technologii - Politechnika Krakowska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6732240" y="5931962"/>
                <a:ext cx="1360934" cy="516811"/>
              </a:xfrm>
              <a:prstGeom prst="rect">
                <a:avLst/>
              </a:prstGeom>
              <a:noFill/>
            </p:spPr>
          </p:pic>
          <p:pic>
            <p:nvPicPr>
              <p:cNvPr id="19" name="Obraz 18"/>
              <p:cNvPicPr/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4139952" y="5949280"/>
                <a:ext cx="504056" cy="576064"/>
              </a:xfrm>
              <a:prstGeom prst="rect">
                <a:avLst/>
              </a:prstGeom>
              <a:noFill/>
            </p:spPr>
          </p:pic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 descr="KAPITAL_LUDZKI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0"/>
            <a:ext cx="2421329" cy="1052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0" y="836712"/>
            <a:ext cx="9144000" cy="936104"/>
          </a:xfrm>
          <a:ln>
            <a:solidFill>
              <a:schemeClr val="tx1"/>
            </a:solidFill>
            <a:prstDash val="lg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pl-PL" sz="1800" b="1" dirty="0" smtClean="0"/>
              <a:t/>
            </a:r>
            <a:br>
              <a:rPr lang="pl-PL" sz="1800" b="1" dirty="0" smtClean="0"/>
            </a:br>
            <a:r>
              <a:rPr lang="pl-PL" sz="1800" b="1" dirty="0"/>
              <a:t/>
            </a:r>
            <a:br>
              <a:rPr lang="pl-PL" sz="1800" b="1" dirty="0"/>
            </a:br>
            <a:r>
              <a:rPr lang="pl-PL" sz="1800" b="1" dirty="0" smtClean="0">
                <a:solidFill>
                  <a:srgbClr val="800000"/>
                </a:solidFill>
              </a:rPr>
              <a:t>„</a:t>
            </a:r>
            <a:r>
              <a:rPr lang="pl-PL" sz="1200" b="1" dirty="0" smtClean="0">
                <a:solidFill>
                  <a:srgbClr val="800000"/>
                </a:solidFill>
              </a:rPr>
              <a:t>Akademia TRIZ dla biznesu”</a:t>
            </a:r>
            <a:r>
              <a:rPr lang="pl-PL" sz="1200" dirty="0" smtClean="0"/>
              <a:t/>
            </a:r>
            <a:br>
              <a:rPr lang="pl-PL" sz="1200" dirty="0" smtClean="0"/>
            </a:br>
            <a:r>
              <a:rPr lang="pl-PL" sz="1200" dirty="0" smtClean="0"/>
              <a:t>Projekt współfinansowany ze środków Unii Europejskiej w ramach Europejskiego Funduszu Społecznego </a:t>
            </a:r>
            <a:br>
              <a:rPr lang="pl-PL" sz="1200" dirty="0" smtClean="0"/>
            </a:br>
            <a:r>
              <a:rPr lang="pl-PL" sz="1200" dirty="0" err="1" smtClean="0"/>
              <a:t>Poddziałanie</a:t>
            </a:r>
            <a:r>
              <a:rPr lang="pl-PL" sz="1200" dirty="0" smtClean="0"/>
              <a:t> 2.2.1 "Poprawa jakości usług świadczonych przez instytucje wspierające rozwój przedsiębiorczości i innowacyjności" </a:t>
            </a:r>
            <a:br>
              <a:rPr lang="pl-PL" sz="1200" dirty="0" smtClean="0"/>
            </a:br>
            <a:r>
              <a:rPr lang="pl-PL" sz="1200" dirty="0" smtClean="0"/>
              <a:t>Programu Operacyjnego Kapitał Ludzki</a:t>
            </a:r>
            <a:br>
              <a:rPr lang="pl-PL" sz="1200" dirty="0" smtClean="0"/>
            </a:br>
            <a:endParaRPr lang="pl-PL" dirty="0"/>
          </a:p>
        </p:txBody>
      </p:sp>
      <p:pic>
        <p:nvPicPr>
          <p:cNvPr id="5" name="Obraz 4" descr="PARP-logo_mal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3928" y="260648"/>
            <a:ext cx="1376301" cy="480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az 5" descr="UE+EFS_L-kolor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16216" y="188640"/>
            <a:ext cx="1456476" cy="558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5" name="Grupa 14"/>
          <p:cNvGrpSpPr/>
          <p:nvPr/>
        </p:nvGrpSpPr>
        <p:grpSpPr>
          <a:xfrm>
            <a:off x="899592" y="5949280"/>
            <a:ext cx="7409606" cy="665390"/>
            <a:chOff x="683568" y="5931962"/>
            <a:chExt cx="7409606" cy="665390"/>
          </a:xfrm>
        </p:grpSpPr>
        <p:pic>
          <p:nvPicPr>
            <p:cNvPr id="16" name="Obraz 15"/>
            <p:cNvPicPr/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83568" y="5949280"/>
              <a:ext cx="792088" cy="6480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7" name="Grupa 11"/>
            <p:cNvGrpSpPr/>
            <p:nvPr/>
          </p:nvGrpSpPr>
          <p:grpSpPr>
            <a:xfrm>
              <a:off x="4139952" y="5931962"/>
              <a:ext cx="3953222" cy="593382"/>
              <a:chOff x="4139952" y="5931962"/>
              <a:chExt cx="3953222" cy="593382"/>
            </a:xfrm>
          </p:grpSpPr>
          <p:pic>
            <p:nvPicPr>
              <p:cNvPr id="18" name="Picture 2" descr="Centrum Transferu Technologii - Politechnika Krakowska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6732240" y="5931962"/>
                <a:ext cx="1360934" cy="516811"/>
              </a:xfrm>
              <a:prstGeom prst="rect">
                <a:avLst/>
              </a:prstGeom>
              <a:noFill/>
            </p:spPr>
          </p:pic>
          <p:pic>
            <p:nvPicPr>
              <p:cNvPr id="19" name="Obraz 18"/>
              <p:cNvPicPr/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4139952" y="5949280"/>
                <a:ext cx="504056" cy="576064"/>
              </a:xfrm>
              <a:prstGeom prst="rect">
                <a:avLst/>
              </a:prstGeom>
              <a:noFill/>
            </p:spPr>
          </p:pic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 descr="KAPITAL_LUDZKI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0"/>
            <a:ext cx="2421329" cy="1052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0" y="836712"/>
            <a:ext cx="9144000" cy="936104"/>
          </a:xfrm>
          <a:ln>
            <a:solidFill>
              <a:schemeClr val="tx1"/>
            </a:solidFill>
            <a:prstDash val="lg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pl-PL" sz="1800" b="1" dirty="0" smtClean="0"/>
              <a:t/>
            </a:r>
            <a:br>
              <a:rPr lang="pl-PL" sz="1800" b="1" dirty="0" smtClean="0"/>
            </a:br>
            <a:r>
              <a:rPr lang="pl-PL" sz="1800" b="1" dirty="0"/>
              <a:t/>
            </a:r>
            <a:br>
              <a:rPr lang="pl-PL" sz="1800" b="1" dirty="0"/>
            </a:br>
            <a:r>
              <a:rPr lang="pl-PL" sz="1800" b="1" dirty="0" smtClean="0">
                <a:solidFill>
                  <a:srgbClr val="800000"/>
                </a:solidFill>
              </a:rPr>
              <a:t>„</a:t>
            </a:r>
            <a:r>
              <a:rPr lang="pl-PL" sz="1200" b="1" dirty="0" smtClean="0">
                <a:solidFill>
                  <a:srgbClr val="800000"/>
                </a:solidFill>
              </a:rPr>
              <a:t>Akademia TRIZ dla biznesu”</a:t>
            </a:r>
            <a:r>
              <a:rPr lang="pl-PL" sz="1200" dirty="0" smtClean="0"/>
              <a:t/>
            </a:r>
            <a:br>
              <a:rPr lang="pl-PL" sz="1200" dirty="0" smtClean="0"/>
            </a:br>
            <a:r>
              <a:rPr lang="pl-PL" sz="1200" dirty="0" smtClean="0"/>
              <a:t>Projekt współfinansowany ze środków Unii Europejskiej w ramach Europejskiego Funduszu Społecznego </a:t>
            </a:r>
            <a:br>
              <a:rPr lang="pl-PL" sz="1200" dirty="0" smtClean="0"/>
            </a:br>
            <a:r>
              <a:rPr lang="pl-PL" sz="1200" dirty="0" err="1" smtClean="0"/>
              <a:t>Poddziałanie</a:t>
            </a:r>
            <a:r>
              <a:rPr lang="pl-PL" sz="1200" dirty="0" smtClean="0"/>
              <a:t> 2.2.1 "Poprawa jakości usług świadczonych przez instytucje wspierające rozwój przedsiębiorczości i innowacyjności" </a:t>
            </a:r>
            <a:br>
              <a:rPr lang="pl-PL" sz="1200" dirty="0" smtClean="0"/>
            </a:br>
            <a:r>
              <a:rPr lang="pl-PL" sz="1200" dirty="0" smtClean="0"/>
              <a:t>Programu Operacyjnego Kapitał Ludzki</a:t>
            </a:r>
            <a:br>
              <a:rPr lang="pl-PL" sz="1200" dirty="0" smtClean="0"/>
            </a:br>
            <a:endParaRPr lang="pl-PL" dirty="0"/>
          </a:p>
        </p:txBody>
      </p:sp>
      <p:pic>
        <p:nvPicPr>
          <p:cNvPr id="5" name="Obraz 4" descr="PARP-logo_mal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3928" y="260648"/>
            <a:ext cx="1376301" cy="480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az 5" descr="UE+EFS_L-kolor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16216" y="188640"/>
            <a:ext cx="1456476" cy="558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3" name="Grupa 12"/>
          <p:cNvGrpSpPr/>
          <p:nvPr/>
        </p:nvGrpSpPr>
        <p:grpSpPr>
          <a:xfrm>
            <a:off x="827584" y="5805264"/>
            <a:ext cx="7409606" cy="665390"/>
            <a:chOff x="683568" y="5931962"/>
            <a:chExt cx="7409606" cy="665390"/>
          </a:xfrm>
        </p:grpSpPr>
        <p:pic>
          <p:nvPicPr>
            <p:cNvPr id="15" name="Obraz 14"/>
            <p:cNvPicPr/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83568" y="5949280"/>
              <a:ext cx="792088" cy="6480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6" name="Grupa 11"/>
            <p:cNvGrpSpPr/>
            <p:nvPr/>
          </p:nvGrpSpPr>
          <p:grpSpPr>
            <a:xfrm>
              <a:off x="4139952" y="5931962"/>
              <a:ext cx="3953222" cy="593382"/>
              <a:chOff x="4139952" y="5931962"/>
              <a:chExt cx="3953222" cy="593382"/>
            </a:xfrm>
          </p:grpSpPr>
          <p:pic>
            <p:nvPicPr>
              <p:cNvPr id="17" name="Picture 2" descr="Centrum Transferu Technologii - Politechnika Krakowska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6732240" y="5931962"/>
                <a:ext cx="1360934" cy="516811"/>
              </a:xfrm>
              <a:prstGeom prst="rect">
                <a:avLst/>
              </a:prstGeom>
              <a:noFill/>
            </p:spPr>
          </p:pic>
          <p:pic>
            <p:nvPicPr>
              <p:cNvPr id="18" name="Obraz 17"/>
              <p:cNvPicPr/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4139952" y="5949280"/>
                <a:ext cx="504056" cy="576064"/>
              </a:xfrm>
              <a:prstGeom prst="rect">
                <a:avLst/>
              </a:prstGeom>
              <a:noFill/>
            </p:spPr>
          </p:pic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 descr="KAPITAL_LUDZKI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0"/>
            <a:ext cx="2421329" cy="1052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0" y="836712"/>
            <a:ext cx="9144000" cy="936104"/>
          </a:xfrm>
          <a:ln>
            <a:solidFill>
              <a:schemeClr val="tx1"/>
            </a:solidFill>
            <a:prstDash val="lg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pl-PL" sz="1800" b="1" dirty="0" smtClean="0"/>
              <a:t/>
            </a:r>
            <a:br>
              <a:rPr lang="pl-PL" sz="1800" b="1" dirty="0" smtClean="0"/>
            </a:br>
            <a:r>
              <a:rPr lang="pl-PL" sz="1800" b="1" dirty="0"/>
              <a:t/>
            </a:r>
            <a:br>
              <a:rPr lang="pl-PL" sz="1800" b="1" dirty="0"/>
            </a:br>
            <a:r>
              <a:rPr lang="pl-PL" sz="1800" b="1" dirty="0" smtClean="0">
                <a:solidFill>
                  <a:srgbClr val="800000"/>
                </a:solidFill>
              </a:rPr>
              <a:t>„</a:t>
            </a:r>
            <a:r>
              <a:rPr lang="pl-PL" sz="1200" b="1" dirty="0" smtClean="0">
                <a:solidFill>
                  <a:srgbClr val="800000"/>
                </a:solidFill>
              </a:rPr>
              <a:t>Akademia TRIZ dla biznesu”</a:t>
            </a:r>
            <a:r>
              <a:rPr lang="pl-PL" sz="1200" dirty="0" smtClean="0"/>
              <a:t/>
            </a:r>
            <a:br>
              <a:rPr lang="pl-PL" sz="1200" dirty="0" smtClean="0"/>
            </a:br>
            <a:r>
              <a:rPr lang="pl-PL" sz="1200" dirty="0" smtClean="0"/>
              <a:t>Projekt współfinansowany ze środków Unii Europejskiej w ramach Europejskiego Funduszu Społecznego </a:t>
            </a:r>
            <a:br>
              <a:rPr lang="pl-PL" sz="1200" dirty="0" smtClean="0"/>
            </a:br>
            <a:r>
              <a:rPr lang="pl-PL" sz="1200" dirty="0" err="1" smtClean="0"/>
              <a:t>Poddziałanie</a:t>
            </a:r>
            <a:r>
              <a:rPr lang="pl-PL" sz="1200" dirty="0" smtClean="0"/>
              <a:t> 2.2.1 "Poprawa jakości usług świadczonych przez instytucje wspierające rozwój przedsiębiorczości i innowacyjności" </a:t>
            </a:r>
            <a:br>
              <a:rPr lang="pl-PL" sz="1200" dirty="0" smtClean="0"/>
            </a:br>
            <a:r>
              <a:rPr lang="pl-PL" sz="1200" dirty="0" smtClean="0"/>
              <a:t>Programu Operacyjnego Kapitał Ludzki</a:t>
            </a:r>
            <a:br>
              <a:rPr lang="pl-PL" sz="1200" dirty="0" smtClean="0"/>
            </a:br>
            <a:endParaRPr lang="pl-PL" dirty="0"/>
          </a:p>
        </p:txBody>
      </p:sp>
      <p:pic>
        <p:nvPicPr>
          <p:cNvPr id="5" name="Obraz 4" descr="PARP-logo_mal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3928" y="260648"/>
            <a:ext cx="1376301" cy="480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az 5" descr="UE+EFS_L-kolor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16216" y="188640"/>
            <a:ext cx="1456476" cy="558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3" name="Grupa 12"/>
          <p:cNvGrpSpPr/>
          <p:nvPr/>
        </p:nvGrpSpPr>
        <p:grpSpPr>
          <a:xfrm>
            <a:off x="827584" y="5805264"/>
            <a:ext cx="7409606" cy="665390"/>
            <a:chOff x="683568" y="5931962"/>
            <a:chExt cx="7409606" cy="665390"/>
          </a:xfrm>
        </p:grpSpPr>
        <p:pic>
          <p:nvPicPr>
            <p:cNvPr id="15" name="Obraz 14"/>
            <p:cNvPicPr/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83568" y="5949280"/>
              <a:ext cx="792088" cy="6480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6" name="Grupa 11"/>
            <p:cNvGrpSpPr/>
            <p:nvPr/>
          </p:nvGrpSpPr>
          <p:grpSpPr>
            <a:xfrm>
              <a:off x="4139952" y="5931962"/>
              <a:ext cx="3953222" cy="593382"/>
              <a:chOff x="4139952" y="5931962"/>
              <a:chExt cx="3953222" cy="593382"/>
            </a:xfrm>
          </p:grpSpPr>
          <p:pic>
            <p:nvPicPr>
              <p:cNvPr id="17" name="Picture 2" descr="Centrum Transferu Technologii - Politechnika Krakowska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6732240" y="5931962"/>
                <a:ext cx="1360934" cy="516811"/>
              </a:xfrm>
              <a:prstGeom prst="rect">
                <a:avLst/>
              </a:prstGeom>
              <a:noFill/>
            </p:spPr>
          </p:pic>
          <p:pic>
            <p:nvPicPr>
              <p:cNvPr id="18" name="Obraz 17"/>
              <p:cNvPicPr/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4139952" y="5949280"/>
                <a:ext cx="504056" cy="576064"/>
              </a:xfrm>
              <a:prstGeom prst="rect">
                <a:avLst/>
              </a:prstGeom>
              <a:noFill/>
            </p:spPr>
          </p:pic>
        </p:grpSp>
      </p:grpSp>
    </p:spTree>
    <p:extLst>
      <p:ext uri="{BB962C8B-B14F-4D97-AF65-F5344CB8AC3E}">
        <p14:creationId xmlns="" xmlns:p14="http://schemas.microsoft.com/office/powerpoint/2010/main" val="3589572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 descr="KAPITAL_LUDZKI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0"/>
            <a:ext cx="2421329" cy="1052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0" y="836712"/>
            <a:ext cx="9144000" cy="936104"/>
          </a:xfrm>
          <a:ln>
            <a:solidFill>
              <a:schemeClr val="tx1"/>
            </a:solidFill>
            <a:prstDash val="lg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pl-PL" sz="1800" b="1" dirty="0" smtClean="0"/>
              <a:t/>
            </a:r>
            <a:br>
              <a:rPr lang="pl-PL" sz="1800" b="1" dirty="0" smtClean="0"/>
            </a:br>
            <a:r>
              <a:rPr lang="pl-PL" sz="1800" b="1" dirty="0"/>
              <a:t/>
            </a:r>
            <a:br>
              <a:rPr lang="pl-PL" sz="1800" b="1" dirty="0"/>
            </a:br>
            <a:r>
              <a:rPr lang="pl-PL" sz="1800" b="1" dirty="0" smtClean="0">
                <a:solidFill>
                  <a:srgbClr val="800000"/>
                </a:solidFill>
              </a:rPr>
              <a:t>„</a:t>
            </a:r>
            <a:r>
              <a:rPr lang="pl-PL" sz="1200" b="1" dirty="0" smtClean="0">
                <a:solidFill>
                  <a:srgbClr val="800000"/>
                </a:solidFill>
              </a:rPr>
              <a:t>Akademia TRIZ dla biznesu”</a:t>
            </a:r>
            <a:r>
              <a:rPr lang="pl-PL" sz="1200" dirty="0" smtClean="0"/>
              <a:t/>
            </a:r>
            <a:br>
              <a:rPr lang="pl-PL" sz="1200" dirty="0" smtClean="0"/>
            </a:br>
            <a:r>
              <a:rPr lang="pl-PL" sz="1200" dirty="0" smtClean="0"/>
              <a:t>Projekt współfinansowany ze środków Unii Europejskiej w ramach Europejskiego Funduszu Społecznego </a:t>
            </a:r>
            <a:br>
              <a:rPr lang="pl-PL" sz="1200" dirty="0" smtClean="0"/>
            </a:br>
            <a:r>
              <a:rPr lang="pl-PL" sz="1200" dirty="0" err="1" smtClean="0"/>
              <a:t>Poddziałanie</a:t>
            </a:r>
            <a:r>
              <a:rPr lang="pl-PL" sz="1200" dirty="0" smtClean="0"/>
              <a:t> 2.2.1 "Poprawa jakości usług świadczonych przez instytucje wspierające rozwój przedsiębiorczości i innowacyjności" </a:t>
            </a:r>
            <a:br>
              <a:rPr lang="pl-PL" sz="1200" dirty="0" smtClean="0"/>
            </a:br>
            <a:r>
              <a:rPr lang="pl-PL" sz="1200" dirty="0" smtClean="0"/>
              <a:t>Programu Operacyjnego Kapitał Ludzki</a:t>
            </a:r>
            <a:br>
              <a:rPr lang="pl-PL" sz="1200" dirty="0" smtClean="0"/>
            </a:br>
            <a:endParaRPr lang="pl-PL" dirty="0"/>
          </a:p>
        </p:txBody>
      </p:sp>
      <p:pic>
        <p:nvPicPr>
          <p:cNvPr id="5" name="Obraz 4" descr="PARP-logo_mal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3928" y="260648"/>
            <a:ext cx="1376301" cy="480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az 5" descr="UE+EFS_L-kolor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16216" y="188640"/>
            <a:ext cx="1456476" cy="558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3" name="Grupa 12"/>
          <p:cNvGrpSpPr/>
          <p:nvPr/>
        </p:nvGrpSpPr>
        <p:grpSpPr>
          <a:xfrm>
            <a:off x="827584" y="5805264"/>
            <a:ext cx="7409606" cy="665390"/>
            <a:chOff x="683568" y="5931962"/>
            <a:chExt cx="7409606" cy="665390"/>
          </a:xfrm>
        </p:grpSpPr>
        <p:pic>
          <p:nvPicPr>
            <p:cNvPr id="15" name="Obraz 14"/>
            <p:cNvPicPr/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83568" y="5949280"/>
              <a:ext cx="792088" cy="6480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6" name="Grupa 11"/>
            <p:cNvGrpSpPr/>
            <p:nvPr/>
          </p:nvGrpSpPr>
          <p:grpSpPr>
            <a:xfrm>
              <a:off x="4139952" y="5931962"/>
              <a:ext cx="3953222" cy="593382"/>
              <a:chOff x="4139952" y="5931962"/>
              <a:chExt cx="3953222" cy="593382"/>
            </a:xfrm>
          </p:grpSpPr>
          <p:pic>
            <p:nvPicPr>
              <p:cNvPr id="17" name="Picture 2" descr="Centrum Transferu Technologii - Politechnika Krakowska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6732240" y="5931962"/>
                <a:ext cx="1360934" cy="516811"/>
              </a:xfrm>
              <a:prstGeom prst="rect">
                <a:avLst/>
              </a:prstGeom>
              <a:noFill/>
            </p:spPr>
          </p:pic>
          <p:pic>
            <p:nvPicPr>
              <p:cNvPr id="18" name="Obraz 17"/>
              <p:cNvPicPr/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4139952" y="5949280"/>
                <a:ext cx="504056" cy="576064"/>
              </a:xfrm>
              <a:prstGeom prst="rect">
                <a:avLst/>
              </a:prstGeom>
              <a:noFill/>
            </p:spPr>
          </p:pic>
        </p:grpSp>
      </p:grpSp>
    </p:spTree>
    <p:extLst>
      <p:ext uri="{BB962C8B-B14F-4D97-AF65-F5344CB8AC3E}">
        <p14:creationId xmlns="" xmlns:p14="http://schemas.microsoft.com/office/powerpoint/2010/main" val="2328814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 descr="KAPITAL_LUDZKI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0"/>
            <a:ext cx="2421329" cy="1052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0" y="836712"/>
            <a:ext cx="9144000" cy="936104"/>
          </a:xfrm>
          <a:ln>
            <a:solidFill>
              <a:schemeClr val="tx1"/>
            </a:solidFill>
            <a:prstDash val="lg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pl-PL" sz="1800" b="1" dirty="0" smtClean="0"/>
              <a:t/>
            </a:r>
            <a:br>
              <a:rPr lang="pl-PL" sz="1800" b="1" dirty="0" smtClean="0"/>
            </a:br>
            <a:r>
              <a:rPr lang="pl-PL" sz="1800" b="1" dirty="0"/>
              <a:t/>
            </a:r>
            <a:br>
              <a:rPr lang="pl-PL" sz="1800" b="1" dirty="0"/>
            </a:br>
            <a:r>
              <a:rPr lang="pl-PL" sz="1800" b="1" dirty="0" smtClean="0">
                <a:solidFill>
                  <a:srgbClr val="800000"/>
                </a:solidFill>
              </a:rPr>
              <a:t>„</a:t>
            </a:r>
            <a:r>
              <a:rPr lang="pl-PL" sz="1200" b="1" dirty="0" smtClean="0">
                <a:solidFill>
                  <a:srgbClr val="800000"/>
                </a:solidFill>
              </a:rPr>
              <a:t>Akademia TRIZ dla biznesu”</a:t>
            </a:r>
            <a:r>
              <a:rPr lang="pl-PL" sz="1200" dirty="0" smtClean="0"/>
              <a:t/>
            </a:r>
            <a:br>
              <a:rPr lang="pl-PL" sz="1200" dirty="0" smtClean="0"/>
            </a:br>
            <a:r>
              <a:rPr lang="pl-PL" sz="1200" dirty="0" smtClean="0"/>
              <a:t>Projekt współfinansowany ze środków Unii Europejskiej w ramach Europejskiego Funduszu Społecznego </a:t>
            </a:r>
            <a:br>
              <a:rPr lang="pl-PL" sz="1200" dirty="0" smtClean="0"/>
            </a:br>
            <a:r>
              <a:rPr lang="pl-PL" sz="1200" dirty="0" smtClean="0"/>
              <a:t>Poddziałanie 2.2.1 "Poprawa jakości usług świadczonych przez instytucje wspierające rozwój przedsiębiorczości i innowacyjności" </a:t>
            </a:r>
            <a:br>
              <a:rPr lang="pl-PL" sz="1200" dirty="0" smtClean="0"/>
            </a:br>
            <a:r>
              <a:rPr lang="pl-PL" sz="1200" dirty="0" smtClean="0"/>
              <a:t>Programu Operacyjnego Kapitał Ludzki</a:t>
            </a:r>
            <a:br>
              <a:rPr lang="pl-PL" sz="1200" dirty="0" smtClean="0"/>
            </a:br>
            <a:endParaRPr lang="pl-PL" dirty="0"/>
          </a:p>
        </p:txBody>
      </p:sp>
      <p:pic>
        <p:nvPicPr>
          <p:cNvPr id="5" name="Obraz 4" descr="PARP-logo_mal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3928" y="260648"/>
            <a:ext cx="1376301" cy="480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az 5" descr="UE+EFS_L-kolor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16216" y="188640"/>
            <a:ext cx="1456476" cy="558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3" name="Grupa 12"/>
          <p:cNvGrpSpPr/>
          <p:nvPr/>
        </p:nvGrpSpPr>
        <p:grpSpPr>
          <a:xfrm>
            <a:off x="827584" y="5805264"/>
            <a:ext cx="7409606" cy="665390"/>
            <a:chOff x="683568" y="5931962"/>
            <a:chExt cx="7409606" cy="665390"/>
          </a:xfrm>
        </p:grpSpPr>
        <p:pic>
          <p:nvPicPr>
            <p:cNvPr id="15" name="Obraz 14"/>
            <p:cNvPicPr/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83568" y="5949280"/>
              <a:ext cx="792088" cy="6480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6" name="Grupa 11"/>
            <p:cNvGrpSpPr/>
            <p:nvPr/>
          </p:nvGrpSpPr>
          <p:grpSpPr>
            <a:xfrm>
              <a:off x="4139952" y="5931962"/>
              <a:ext cx="3953222" cy="593382"/>
              <a:chOff x="4139952" y="5931962"/>
              <a:chExt cx="3953222" cy="593382"/>
            </a:xfrm>
          </p:grpSpPr>
          <p:pic>
            <p:nvPicPr>
              <p:cNvPr id="17" name="Picture 2" descr="Centrum Transferu Technologii - Politechnika Krakowska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6732240" y="5931962"/>
                <a:ext cx="1360934" cy="516811"/>
              </a:xfrm>
              <a:prstGeom prst="rect">
                <a:avLst/>
              </a:prstGeom>
              <a:noFill/>
            </p:spPr>
          </p:pic>
          <p:pic>
            <p:nvPicPr>
              <p:cNvPr id="18" name="Obraz 17"/>
              <p:cNvPicPr/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4139952" y="5949280"/>
                <a:ext cx="504056" cy="576064"/>
              </a:xfrm>
              <a:prstGeom prst="rect">
                <a:avLst/>
              </a:prstGeom>
              <a:noFill/>
            </p:spPr>
          </p:pic>
        </p:grpSp>
      </p:grpSp>
    </p:spTree>
    <p:extLst>
      <p:ext uri="{BB962C8B-B14F-4D97-AF65-F5344CB8AC3E}">
        <p14:creationId xmlns="" xmlns:p14="http://schemas.microsoft.com/office/powerpoint/2010/main" val="1420777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 descr="KAPITAL_LUDZKI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0"/>
            <a:ext cx="2421329" cy="1052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0" y="836712"/>
            <a:ext cx="9144000" cy="936104"/>
          </a:xfrm>
          <a:ln>
            <a:solidFill>
              <a:schemeClr val="tx1"/>
            </a:solidFill>
            <a:prstDash val="lg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pl-PL" sz="1800" b="1" dirty="0" smtClean="0"/>
              <a:t/>
            </a:r>
            <a:br>
              <a:rPr lang="pl-PL" sz="1800" b="1" dirty="0" smtClean="0"/>
            </a:br>
            <a:r>
              <a:rPr lang="pl-PL" sz="1800" b="1" dirty="0"/>
              <a:t/>
            </a:r>
            <a:br>
              <a:rPr lang="pl-PL" sz="1800" b="1" dirty="0"/>
            </a:br>
            <a:r>
              <a:rPr lang="pl-PL" sz="1800" b="1" dirty="0" smtClean="0">
                <a:solidFill>
                  <a:srgbClr val="800000"/>
                </a:solidFill>
              </a:rPr>
              <a:t>„</a:t>
            </a:r>
            <a:r>
              <a:rPr lang="pl-PL" sz="1200" b="1" dirty="0" smtClean="0">
                <a:solidFill>
                  <a:srgbClr val="800000"/>
                </a:solidFill>
              </a:rPr>
              <a:t>Akademia TRIZ dla biznesu”</a:t>
            </a:r>
            <a:r>
              <a:rPr lang="pl-PL" sz="1200" dirty="0" smtClean="0"/>
              <a:t/>
            </a:r>
            <a:br>
              <a:rPr lang="pl-PL" sz="1200" dirty="0" smtClean="0"/>
            </a:br>
            <a:r>
              <a:rPr lang="pl-PL" sz="1200" dirty="0" smtClean="0"/>
              <a:t>Projekt współfinansowany ze środków Unii Europejskiej w ramach Europejskiego Funduszu Społecznego </a:t>
            </a:r>
            <a:br>
              <a:rPr lang="pl-PL" sz="1200" dirty="0" smtClean="0"/>
            </a:br>
            <a:r>
              <a:rPr lang="pl-PL" sz="1200" dirty="0" err="1" smtClean="0"/>
              <a:t>Poddziałanie</a:t>
            </a:r>
            <a:r>
              <a:rPr lang="pl-PL" sz="1200" dirty="0" smtClean="0"/>
              <a:t> 2.2.1 "Poprawa jakości usług świadczonych przez instytucje wspierające rozwój przedsiębiorczości i innowacyjności" </a:t>
            </a:r>
            <a:br>
              <a:rPr lang="pl-PL" sz="1200" dirty="0" smtClean="0"/>
            </a:br>
            <a:r>
              <a:rPr lang="pl-PL" sz="1200" dirty="0" smtClean="0"/>
              <a:t>Programu Operacyjnego Kapitał Ludzki</a:t>
            </a:r>
            <a:br>
              <a:rPr lang="pl-PL" sz="1200" dirty="0" smtClean="0"/>
            </a:br>
            <a:endParaRPr lang="pl-PL" dirty="0"/>
          </a:p>
        </p:txBody>
      </p:sp>
      <p:pic>
        <p:nvPicPr>
          <p:cNvPr id="5" name="Obraz 4" descr="PARP-logo_mal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3928" y="260648"/>
            <a:ext cx="1376301" cy="480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az 5" descr="UE+EFS_L-kolor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16216" y="188640"/>
            <a:ext cx="1456476" cy="558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3" name="Grupa 12"/>
          <p:cNvGrpSpPr/>
          <p:nvPr/>
        </p:nvGrpSpPr>
        <p:grpSpPr>
          <a:xfrm>
            <a:off x="827584" y="5805264"/>
            <a:ext cx="7409606" cy="665390"/>
            <a:chOff x="683568" y="5931962"/>
            <a:chExt cx="7409606" cy="665390"/>
          </a:xfrm>
        </p:grpSpPr>
        <p:pic>
          <p:nvPicPr>
            <p:cNvPr id="15" name="Obraz 14"/>
            <p:cNvPicPr/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83568" y="5949280"/>
              <a:ext cx="792088" cy="6480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6" name="Grupa 11"/>
            <p:cNvGrpSpPr/>
            <p:nvPr/>
          </p:nvGrpSpPr>
          <p:grpSpPr>
            <a:xfrm>
              <a:off x="4139952" y="5931962"/>
              <a:ext cx="3953222" cy="593382"/>
              <a:chOff x="4139952" y="5931962"/>
              <a:chExt cx="3953222" cy="593382"/>
            </a:xfrm>
          </p:grpSpPr>
          <p:pic>
            <p:nvPicPr>
              <p:cNvPr id="17" name="Picture 2" descr="Centrum Transferu Technologii - Politechnika Krakowska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6732240" y="5931962"/>
                <a:ext cx="1360934" cy="516811"/>
              </a:xfrm>
              <a:prstGeom prst="rect">
                <a:avLst/>
              </a:prstGeom>
              <a:noFill/>
            </p:spPr>
          </p:pic>
          <p:pic>
            <p:nvPicPr>
              <p:cNvPr id="18" name="Obraz 17"/>
              <p:cNvPicPr/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4139952" y="5949280"/>
                <a:ext cx="504056" cy="576064"/>
              </a:xfrm>
              <a:prstGeom prst="rect">
                <a:avLst/>
              </a:prstGeom>
              <a:noFill/>
            </p:spPr>
          </p:pic>
        </p:grpSp>
      </p:grpSp>
    </p:spTree>
    <p:extLst>
      <p:ext uri="{BB962C8B-B14F-4D97-AF65-F5344CB8AC3E}">
        <p14:creationId xmlns="" xmlns:p14="http://schemas.microsoft.com/office/powerpoint/2010/main" val="3498423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zn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2893</TotalTime>
  <Words>45</Words>
  <Application>Microsoft Office PowerPoint</Application>
  <PresentationFormat>Pokaz na ekranie (4:3)</PresentationFormat>
  <Paragraphs>53</Paragraphs>
  <Slides>17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17</vt:i4>
      </vt:variant>
    </vt:vector>
  </HeadingPairs>
  <TitlesOfParts>
    <vt:vector size="18" baseType="lpstr">
      <vt:lpstr>Motyw pakietu Office</vt:lpstr>
      <vt:lpstr>  „Akademia TRIZ dla biznesu” Projekt współfinansowany ze środków Unii Europejskiej w ramach Europejskiego Funduszu Społecznego  Poddziałanie 2.2.1 "Poprawa jakości usług świadczonych przez instytucje wspierające rozwój przedsiębiorczości i innowacyjności"  Programu Operacyjnego Kapitał Ludzki </vt:lpstr>
      <vt:lpstr>  „Akademia TRIZ dla biznesu” Projekt współfinansowany ze środków Unii Europejskiej w ramach Europejskiego Funduszu Społecznego  Poddziałanie 2.2.1 "Poprawa jakości usług świadczonych przez instytucje wspierające rozwój przedsiębiorczości i innowacyjności"  Programu Operacyjnego Kapitał Ludzki </vt:lpstr>
      <vt:lpstr>  „Akademia TRIZ dla biznesu” Projekt współfinansowany ze środków Unii Europejskiej w ramach Europejskiego Funduszu Społecznego  Poddziałanie 2.2.1 "Poprawa jakości usług świadczonych przez instytucje wspierające rozwój przedsiębiorczości i innowacyjności"  Programu Operacyjnego Kapitał Ludzki </vt:lpstr>
      <vt:lpstr>  „Akademia TRIZ dla biznesu” Projekt współfinansowany ze środków Unii Europejskiej w ramach Europejskiego Funduszu Społecznego  Poddziałanie 2.2.1 "Poprawa jakości usług świadczonych przez instytucje wspierające rozwój przedsiębiorczości i innowacyjności"  Programu Operacyjnego Kapitał Ludzki </vt:lpstr>
      <vt:lpstr>  „Akademia TRIZ dla biznesu” Projekt współfinansowany ze środków Unii Europejskiej w ramach Europejskiego Funduszu Społecznego  Poddziałanie 2.2.1 "Poprawa jakości usług świadczonych przez instytucje wspierające rozwój przedsiębiorczości i innowacyjności"  Programu Operacyjnego Kapitał Ludzki </vt:lpstr>
      <vt:lpstr>  „Akademia TRIZ dla biznesu” Projekt współfinansowany ze środków Unii Europejskiej w ramach Europejskiego Funduszu Społecznego  Poddziałanie 2.2.1 "Poprawa jakości usług świadczonych przez instytucje wspierające rozwój przedsiębiorczości i innowacyjności"  Programu Operacyjnego Kapitał Ludzki </vt:lpstr>
      <vt:lpstr>  „Akademia TRIZ dla biznesu” Projekt współfinansowany ze środków Unii Europejskiej w ramach Europejskiego Funduszu Społecznego  Poddziałanie 2.2.1 "Poprawa jakości usług świadczonych przez instytucje wspierające rozwój przedsiębiorczości i innowacyjności"  Programu Operacyjnego Kapitał Ludzki </vt:lpstr>
      <vt:lpstr>  „Akademia TRIZ dla biznesu” Projekt współfinansowany ze środków Unii Europejskiej w ramach Europejskiego Funduszu Społecznego  Poddziałanie 2.2.1 "Poprawa jakości usług świadczonych przez instytucje wspierające rozwój przedsiębiorczości i innowacyjności"  Programu Operacyjnego Kapitał Ludzki </vt:lpstr>
      <vt:lpstr>  „Akademia TRIZ dla biznesu” Projekt współfinansowany ze środków Unii Europejskiej w ramach Europejskiego Funduszu Społecznego  Poddziałanie 2.2.1 "Poprawa jakości usług świadczonych przez instytucje wspierające rozwój przedsiębiorczości i innowacyjności"  Programu Operacyjnego Kapitał Ludzki </vt:lpstr>
      <vt:lpstr>  „Akademia TRIZ dla biznesu” Projekt współfinansowany ze środków Unii Europejskiej w ramach Europejskiego Funduszu Społecznego  Poddziałanie 2.2.1 "Poprawa jakości usług świadczonych przez instytucje wspierające rozwój przedsiębiorczości i innowacyjności"  Programu Operacyjnego Kapitał Ludzki </vt:lpstr>
      <vt:lpstr>  „Akademia TRIZ dla biznesu” Projekt współfinansowany ze środków Unii Europejskiej w ramach Europejskiego Funduszu Społecznego  Poddziałanie 2.2.1 "Poprawa jakości usług świadczonych przez instytucje wspierające rozwój przedsiębiorczości i innowacyjności"  Programu Operacyjnego Kapitał Ludzki </vt:lpstr>
      <vt:lpstr>  „Akademia TRIZ dla biznesu” Projekt współfinansowany ze środków Unii Europejskiej w ramach Europejskiego Funduszu Społecznego  Poddziałanie 2.2.1 "Poprawa jakości usług świadczonych przez instytucje wspierające rozwój przedsiębiorczości i innowacyjności"  Programu Operacyjnego Kapitał Ludzki </vt:lpstr>
      <vt:lpstr>  „Akademia TRIZ dla biznesu” Projekt współfinansowany ze środków Unii Europejskiej w ramach Europejskiego Funduszu Społecznego  Poddziałanie 2.2.1 "Poprawa jakości usług świadczonych przez instytucje wspierające rozwój przedsiębiorczości i innowacyjności"  Programu Operacyjnego Kapitał Ludzki </vt:lpstr>
      <vt:lpstr>  „Akademia TRIZ dla biznesu” Projekt współfinansowany ze środków Unii Europejskiej w ramach Europejskiego Funduszu Społecznego  Poddziałanie 2.2.1 "Poprawa jakości usług świadczonych przez instytucje wspierające rozwój przedsiębiorczości i innowacyjności"  Programu Operacyjnego Kapitał Ludzki </vt:lpstr>
      <vt:lpstr>  „Akademia TRIZ dla biznesu” Projekt współfinansowany ze środków Unii Europejskiej w ramach Europejskiego Funduszu Społecznego  Poddziałanie 2.2.1 "Poprawa jakości usług świadczonych przez instytucje wspierające rozwój przedsiębiorczości i innowacyjności"  Programu Operacyjnego Kapitał Ludzki </vt:lpstr>
      <vt:lpstr>  „Akademia TRIZ dla biznesu” Projekt współfinansowany ze środków Unii Europejskiej w ramach Europejskiego Funduszu Społecznego  Poddziałanie 2.2.1 "Poprawa jakości usług świadczonych przez instytucje wspierające rozwój przedsiębiorczości i innowacyjności"  Programu Operacyjnego Kapitał Ludzki </vt:lpstr>
      <vt:lpstr>  „Akademia TRIZ dla biznesu” Projekt współfinansowany ze środków Unii Europejskiej w ramach Europejskiego Funduszu Społecznego  Poddziałanie 2.2.1 "Poprawa jakości usług świadczonych przez instytucje wspierające rozwój przedsiębiorczości i innowacyjności"  Programu Operacyjnego Kapitał Ludzki 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moleda</dc:creator>
  <cp:lastModifiedBy>ewakus</cp:lastModifiedBy>
  <cp:revision>85</cp:revision>
  <dcterms:created xsi:type="dcterms:W3CDTF">2011-02-05T20:25:17Z</dcterms:created>
  <dcterms:modified xsi:type="dcterms:W3CDTF">2013-12-05T10:30:01Z</dcterms:modified>
</cp:coreProperties>
</file>