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0" r:id="rId3"/>
    <p:sldId id="284" r:id="rId4"/>
    <p:sldId id="287" r:id="rId5"/>
    <p:sldId id="288" r:id="rId6"/>
    <p:sldId id="330" r:id="rId7"/>
    <p:sldId id="331" r:id="rId8"/>
    <p:sldId id="332" r:id="rId9"/>
    <p:sldId id="333" r:id="rId10"/>
    <p:sldId id="334" r:id="rId11"/>
    <p:sldId id="336" r:id="rId12"/>
    <p:sldId id="337" r:id="rId13"/>
    <p:sldId id="339" r:id="rId14"/>
    <p:sldId id="340" r:id="rId15"/>
    <p:sldId id="341" r:id="rId16"/>
    <p:sldId id="291" r:id="rId17"/>
    <p:sldId id="290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2473" autoAdjust="0"/>
  </p:normalViewPr>
  <p:slideViewPr>
    <p:cSldViewPr>
      <p:cViewPr>
        <p:scale>
          <a:sx n="100" d="100"/>
          <a:sy n="100" d="100"/>
        </p:scale>
        <p:origin x="-1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4053E-0126-4426-842F-476B0E22DE72}" type="datetimeFigureOut">
              <a:rPr lang="pl-PL" smtClean="0"/>
              <a:pPr/>
              <a:t>2013-12-05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99109-5051-48AA-B10E-BD342104FB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25602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2BBFF-8D3F-43A2-AB56-05E6D4B2D10C}" type="datetimeFigureOut">
              <a:rPr lang="pl-PL" smtClean="0"/>
              <a:pPr/>
              <a:t>2013-12-05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6BD9B-29AF-4194-B192-9240577B34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86995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681E3-731B-4883-87E5-5A3607C1F205}" type="datetimeFigureOut">
              <a:rPr lang="pl-PL" smtClean="0"/>
              <a:pPr/>
              <a:t>2013-12-05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352928" cy="3600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pl-PL" sz="800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endParaRPr lang="pl-PL" sz="9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9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1600" b="1" i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l-PL" sz="2200" b="1" dirty="0" smtClean="0">
                <a:solidFill>
                  <a:schemeClr val="tx1"/>
                </a:solidFill>
              </a:rPr>
              <a:t>Podsumowanie realizacji projektu </a:t>
            </a:r>
            <a:r>
              <a:rPr lang="pl-PL" sz="2200" b="1" dirty="0" smtClean="0">
                <a:solidFill>
                  <a:schemeClr val="tx1"/>
                </a:solidFill>
              </a:rPr>
              <a:t>pn</a:t>
            </a:r>
            <a:r>
              <a:rPr lang="pl-PL" sz="2200" b="1" dirty="0" smtClean="0">
                <a:solidFill>
                  <a:schemeClr val="tx1"/>
                </a:solidFill>
              </a:rPr>
              <a:t>. </a:t>
            </a:r>
            <a:r>
              <a:rPr lang="pl-PL" sz="2200" b="1" i="1" dirty="0" smtClean="0">
                <a:solidFill>
                  <a:schemeClr val="tx1"/>
                </a:solidFill>
              </a:rPr>
              <a:t>Akademia TRIZ dla biznesu. </a:t>
            </a:r>
            <a:endParaRPr lang="pl-PL" sz="2200" b="1" i="1" dirty="0" smtClean="0">
              <a:solidFill>
                <a:schemeClr val="tx1"/>
              </a:solidFill>
            </a:endParaRPr>
          </a:p>
          <a:p>
            <a:endParaRPr lang="pl-PL" sz="100" b="1" dirty="0" smtClean="0">
              <a:solidFill>
                <a:schemeClr val="tx1"/>
              </a:solidFill>
            </a:endParaRPr>
          </a:p>
          <a:p>
            <a:endParaRPr lang="pl-PL" sz="100" b="1" dirty="0" smtClean="0">
              <a:solidFill>
                <a:schemeClr val="tx1"/>
              </a:solidFill>
            </a:endParaRPr>
          </a:p>
          <a:p>
            <a:endParaRPr lang="pl-PL" sz="100" b="1" dirty="0" smtClean="0">
              <a:solidFill>
                <a:schemeClr val="tx1"/>
              </a:solidFill>
            </a:endParaRPr>
          </a:p>
          <a:p>
            <a:endParaRPr lang="pl-PL" sz="100" b="1" dirty="0" smtClean="0">
              <a:solidFill>
                <a:schemeClr val="tx1"/>
              </a:solidFill>
            </a:endParaRPr>
          </a:p>
          <a:p>
            <a:endParaRPr lang="pl-PL" sz="100" b="1" dirty="0" smtClean="0">
              <a:solidFill>
                <a:schemeClr val="tx1"/>
              </a:solidFill>
            </a:endParaRPr>
          </a:p>
          <a:p>
            <a:endParaRPr lang="pl-PL" sz="100" b="1" dirty="0" smtClean="0">
              <a:solidFill>
                <a:schemeClr val="tx1"/>
              </a:solidFill>
            </a:endParaRPr>
          </a:p>
          <a:p>
            <a:r>
              <a:rPr lang="pl-PL" sz="1900" b="1" dirty="0" smtClean="0">
                <a:solidFill>
                  <a:schemeClr val="tx1"/>
                </a:solidFill>
              </a:rPr>
              <a:t>Prezentacja </a:t>
            </a:r>
            <a:r>
              <a:rPr lang="pl-PL" sz="1900" b="1" dirty="0" smtClean="0">
                <a:solidFill>
                  <a:schemeClr val="tx1"/>
                </a:solidFill>
              </a:rPr>
              <a:t>działań podjętych w regionach świętokrzyskim oraz małopolskim </a:t>
            </a:r>
            <a:r>
              <a:rPr lang="pl-PL" sz="1900" b="1" dirty="0" smtClean="0">
                <a:solidFill>
                  <a:schemeClr val="tx1"/>
                </a:solidFill>
              </a:rPr>
              <a:t/>
            </a:r>
            <a:br>
              <a:rPr lang="pl-PL" sz="1900" b="1" dirty="0" smtClean="0">
                <a:solidFill>
                  <a:schemeClr val="tx1"/>
                </a:solidFill>
              </a:rPr>
            </a:br>
            <a:r>
              <a:rPr lang="pl-PL" sz="1900" b="1" dirty="0" smtClean="0">
                <a:solidFill>
                  <a:schemeClr val="tx1"/>
                </a:solidFill>
              </a:rPr>
              <a:t>w </a:t>
            </a:r>
            <a:r>
              <a:rPr lang="pl-PL" sz="1900" b="1" smtClean="0">
                <a:solidFill>
                  <a:schemeClr val="tx1"/>
                </a:solidFill>
              </a:rPr>
              <a:t>ramach </a:t>
            </a:r>
            <a:r>
              <a:rPr lang="pl-PL" sz="1900" b="1" smtClean="0">
                <a:solidFill>
                  <a:schemeClr val="tx1"/>
                </a:solidFill>
              </a:rPr>
              <a:t>projektu,</a:t>
            </a:r>
            <a:r>
              <a:rPr lang="pl-PL" sz="1900" b="1" i="1" smtClean="0">
                <a:solidFill>
                  <a:schemeClr val="tx1"/>
                </a:solidFill>
              </a:rPr>
              <a:t> </a:t>
            </a:r>
            <a:r>
              <a:rPr lang="pl-PL" sz="1900" b="1" dirty="0" smtClean="0">
                <a:solidFill>
                  <a:schemeClr val="tx1"/>
                </a:solidFill>
              </a:rPr>
              <a:t>w celu rozpowszechnienia wiedzy na temat zastosowania Teorii Rozwiązywania Innowacyjnych Zadań w biznesie</a:t>
            </a:r>
            <a:endParaRPr lang="pl-PL" sz="1900" dirty="0" smtClean="0">
              <a:solidFill>
                <a:schemeClr val="tx1"/>
              </a:solidFill>
            </a:endParaRPr>
          </a:p>
          <a:p>
            <a:endParaRPr lang="pl-PL" sz="1600" b="1" i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</a:pPr>
            <a:endParaRPr lang="pl-PL" sz="1600" b="1" i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pl-PL" sz="16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Wioletta </a:t>
            </a:r>
            <a:r>
              <a:rPr lang="pl-PL" sz="16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</a:t>
            </a:r>
            <a:r>
              <a:rPr lang="pl-PL" sz="16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olęda, Świętokrzyskie Centru</a:t>
            </a:r>
            <a:r>
              <a:rPr lang="pl-PL" sz="16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 Innowacji i Transferu Technologii S</a:t>
            </a:r>
            <a:r>
              <a:rPr lang="pl-PL" sz="16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p. z o.o., </a:t>
            </a:r>
          </a:p>
          <a:p>
            <a:pPr>
              <a:spcBef>
                <a:spcPts val="0"/>
              </a:spcBef>
            </a:pPr>
            <a:r>
              <a:rPr lang="pl-PL" sz="16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Kierownik projektu „Akademia TRIZ dla biznesu”</a:t>
            </a:r>
            <a:endParaRPr lang="pl-PL" sz="1600" b="1" i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200" b="1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upa 12"/>
          <p:cNvGrpSpPr/>
          <p:nvPr/>
        </p:nvGrpSpPr>
        <p:grpSpPr>
          <a:xfrm>
            <a:off x="683568" y="5931962"/>
            <a:ext cx="7409606" cy="665390"/>
            <a:chOff x="683568" y="5931962"/>
            <a:chExt cx="7409606" cy="665390"/>
          </a:xfrm>
        </p:grpSpPr>
        <p:pic>
          <p:nvPicPr>
            <p:cNvPr id="7" name="Obraz 6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25602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1" name="Obraz 10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upa 12"/>
          <p:cNvGrpSpPr/>
          <p:nvPr/>
        </p:nvGrpSpPr>
        <p:grpSpPr>
          <a:xfrm>
            <a:off x="827584" y="5805264"/>
            <a:ext cx="7409606" cy="665390"/>
            <a:chOff x="683568" y="5931962"/>
            <a:chExt cx="7409606" cy="665390"/>
          </a:xfrm>
        </p:grpSpPr>
        <p:pic>
          <p:nvPicPr>
            <p:cNvPr id="15" name="Obraz 14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17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8" name="Obraz 17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="" xmlns:p14="http://schemas.microsoft.com/office/powerpoint/2010/main" val="267017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upa 12"/>
          <p:cNvGrpSpPr/>
          <p:nvPr/>
        </p:nvGrpSpPr>
        <p:grpSpPr>
          <a:xfrm>
            <a:off x="827584" y="5805264"/>
            <a:ext cx="7409606" cy="665390"/>
            <a:chOff x="683568" y="5931962"/>
            <a:chExt cx="7409606" cy="665390"/>
          </a:xfrm>
        </p:grpSpPr>
        <p:pic>
          <p:nvPicPr>
            <p:cNvPr id="15" name="Obraz 14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17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8" name="Obraz 17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="" xmlns:p14="http://schemas.microsoft.com/office/powerpoint/2010/main" val="292834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upa 12"/>
          <p:cNvGrpSpPr/>
          <p:nvPr/>
        </p:nvGrpSpPr>
        <p:grpSpPr>
          <a:xfrm>
            <a:off x="827584" y="5805264"/>
            <a:ext cx="7409606" cy="665390"/>
            <a:chOff x="683568" y="5931962"/>
            <a:chExt cx="7409606" cy="665390"/>
          </a:xfrm>
        </p:grpSpPr>
        <p:pic>
          <p:nvPicPr>
            <p:cNvPr id="15" name="Obraz 14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17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8" name="Obraz 17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="" xmlns:p14="http://schemas.microsoft.com/office/powerpoint/2010/main" val="304695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upa 12"/>
          <p:cNvGrpSpPr/>
          <p:nvPr/>
        </p:nvGrpSpPr>
        <p:grpSpPr>
          <a:xfrm>
            <a:off x="827584" y="5805264"/>
            <a:ext cx="7409606" cy="665390"/>
            <a:chOff x="683568" y="5931962"/>
            <a:chExt cx="7409606" cy="665390"/>
          </a:xfrm>
        </p:grpSpPr>
        <p:pic>
          <p:nvPicPr>
            <p:cNvPr id="15" name="Obraz 14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17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8" name="Obraz 17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="" xmlns:p14="http://schemas.microsoft.com/office/powerpoint/2010/main" val="204017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upa 12"/>
          <p:cNvGrpSpPr/>
          <p:nvPr/>
        </p:nvGrpSpPr>
        <p:grpSpPr>
          <a:xfrm>
            <a:off x="827584" y="5805264"/>
            <a:ext cx="7409606" cy="665390"/>
            <a:chOff x="683568" y="5931962"/>
            <a:chExt cx="7409606" cy="665390"/>
          </a:xfrm>
        </p:grpSpPr>
        <p:pic>
          <p:nvPicPr>
            <p:cNvPr id="15" name="Obraz 14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17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8" name="Obraz 17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="" xmlns:p14="http://schemas.microsoft.com/office/powerpoint/2010/main" val="405045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upa 12"/>
          <p:cNvGrpSpPr/>
          <p:nvPr/>
        </p:nvGrpSpPr>
        <p:grpSpPr>
          <a:xfrm>
            <a:off x="827584" y="5805264"/>
            <a:ext cx="7409606" cy="665390"/>
            <a:chOff x="683568" y="5931962"/>
            <a:chExt cx="7409606" cy="665390"/>
          </a:xfrm>
        </p:grpSpPr>
        <p:pic>
          <p:nvPicPr>
            <p:cNvPr id="15" name="Obraz 14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17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8" name="Obraz 17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="" xmlns:p14="http://schemas.microsoft.com/office/powerpoint/2010/main" val="425436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323528" y="2780928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algn="just">
              <a:lnSpc>
                <a:spcPct val="150000"/>
              </a:lnSpc>
              <a:buFont typeface="Wingdings" pitchFamily="2" charset="2"/>
              <a:buChar char="ü"/>
            </a:pPr>
            <a:endParaRPr lang="pl-PL" b="1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  <a:p>
            <a:pPr marL="533400" indent="-533400" algn="just">
              <a:lnSpc>
                <a:spcPct val="150000"/>
              </a:lnSpc>
              <a:buFont typeface="Wingdings" pitchFamily="2" charset="2"/>
              <a:buChar char="ü"/>
            </a:pPr>
            <a:endParaRPr lang="pl-PL" b="1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upa 12"/>
          <p:cNvGrpSpPr/>
          <p:nvPr/>
        </p:nvGrpSpPr>
        <p:grpSpPr>
          <a:xfrm>
            <a:off x="899592" y="5949280"/>
            <a:ext cx="7409606" cy="665390"/>
            <a:chOff x="683568" y="5931962"/>
            <a:chExt cx="7409606" cy="665390"/>
          </a:xfrm>
        </p:grpSpPr>
        <p:pic>
          <p:nvPicPr>
            <p:cNvPr id="15" name="Obraz 14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17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8" name="Obraz 17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upa 12"/>
          <p:cNvGrpSpPr/>
          <p:nvPr/>
        </p:nvGrpSpPr>
        <p:grpSpPr>
          <a:xfrm>
            <a:off x="899592" y="5949280"/>
            <a:ext cx="7409606" cy="665390"/>
            <a:chOff x="683568" y="5931962"/>
            <a:chExt cx="7409606" cy="665390"/>
          </a:xfrm>
        </p:grpSpPr>
        <p:pic>
          <p:nvPicPr>
            <p:cNvPr id="15" name="Obraz 14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17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8" name="Obraz 17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3" name="Podtytuł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8064896" cy="28803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pl-PL" sz="800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endParaRPr lang="pl-PL" sz="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l-PL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DZIĘKUJĘ ZA UWAGĘ </a:t>
            </a:r>
            <a:r>
              <a:rPr lang="pl-PL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!</a:t>
            </a:r>
          </a:p>
          <a:p>
            <a:endParaRPr lang="pl-PL" sz="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pl-PL" sz="16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Wioletta Molęda, Świętokrzyskie Centrum Innowacji i Transferu Technologii </a:t>
            </a:r>
            <a:r>
              <a:rPr lang="pl-PL" sz="16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Sp. </a:t>
            </a:r>
            <a:r>
              <a:rPr lang="pl-PL" sz="16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 o.o., </a:t>
            </a:r>
          </a:p>
          <a:p>
            <a:pPr>
              <a:spcBef>
                <a:spcPts val="0"/>
              </a:spcBef>
            </a:pPr>
            <a:r>
              <a:rPr lang="pl-PL" sz="16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Kierownik </a:t>
            </a:r>
            <a:r>
              <a:rPr lang="pl-PL" sz="16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projektu </a:t>
            </a:r>
            <a:r>
              <a:rPr lang="pl-PL" sz="16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„Akademia TRIZ dla biznesu</a:t>
            </a:r>
            <a:r>
              <a:rPr lang="pl-PL" sz="16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”</a:t>
            </a:r>
          </a:p>
          <a:p>
            <a:pPr>
              <a:spcBef>
                <a:spcPts val="0"/>
              </a:spcBef>
            </a:pPr>
            <a:endParaRPr lang="pl-PL" sz="100" b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</a:pPr>
            <a:endParaRPr lang="pl-PL" sz="100" b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</a:pPr>
            <a:endParaRPr lang="pl-PL" sz="100" b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</a:pPr>
            <a:endParaRPr lang="pl-PL" sz="100" b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</a:pPr>
            <a:endParaRPr lang="pl-PL" sz="100" b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</a:pPr>
            <a:endParaRPr lang="pl-PL" sz="100" b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</a:pPr>
            <a:endParaRPr lang="pl-PL" sz="100" b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</a:pPr>
            <a:endParaRPr lang="pl-PL" sz="100" b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</a:pPr>
            <a:endParaRPr lang="pl-PL" sz="100" b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pl-PL" sz="2000" b="1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moleda@it.kielce.pl</a:t>
            </a:r>
            <a:endParaRPr lang="pl-PL" sz="2000" b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2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b="1" i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upa 11"/>
          <p:cNvGrpSpPr/>
          <p:nvPr/>
        </p:nvGrpSpPr>
        <p:grpSpPr>
          <a:xfrm>
            <a:off x="971600" y="5877272"/>
            <a:ext cx="7409606" cy="665390"/>
            <a:chOff x="683568" y="5931962"/>
            <a:chExt cx="7409606" cy="665390"/>
          </a:xfrm>
        </p:grpSpPr>
        <p:pic>
          <p:nvPicPr>
            <p:cNvPr id="13" name="Obraz 12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16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7" name="Obraz 16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rostokąt 12"/>
          <p:cNvSpPr/>
          <p:nvPr/>
        </p:nvSpPr>
        <p:spPr>
          <a:xfrm>
            <a:off x="323528" y="2852936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365125" algn="just">
              <a:lnSpc>
                <a:spcPct val="150000"/>
              </a:lnSpc>
              <a:buFont typeface="Wingdings" pitchFamily="2" charset="2"/>
              <a:buChar char="Ø"/>
            </a:pPr>
            <a:endParaRPr lang="pl-PL" b="1" i="1" dirty="0" smtClean="0">
              <a:latin typeface="Calibri" pitchFamily="34" charset="0"/>
              <a:cs typeface="Calibri" pitchFamily="34" charset="0"/>
            </a:endParaRP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§"/>
            </a:pPr>
            <a:endParaRPr lang="pl-PL" b="1" i="1" dirty="0" smtClean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5" name="Grupa 14"/>
          <p:cNvGrpSpPr/>
          <p:nvPr/>
        </p:nvGrpSpPr>
        <p:grpSpPr>
          <a:xfrm>
            <a:off x="899592" y="5805264"/>
            <a:ext cx="7409606" cy="665390"/>
            <a:chOff x="683568" y="5931962"/>
            <a:chExt cx="7409606" cy="665390"/>
          </a:xfrm>
        </p:grpSpPr>
        <p:pic>
          <p:nvPicPr>
            <p:cNvPr id="16" name="Obraz 15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7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18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9" name="Obraz 18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upa 14"/>
          <p:cNvGrpSpPr/>
          <p:nvPr/>
        </p:nvGrpSpPr>
        <p:grpSpPr>
          <a:xfrm>
            <a:off x="899592" y="5949280"/>
            <a:ext cx="7409606" cy="665390"/>
            <a:chOff x="683568" y="5931962"/>
            <a:chExt cx="7409606" cy="665390"/>
          </a:xfrm>
        </p:grpSpPr>
        <p:pic>
          <p:nvPicPr>
            <p:cNvPr id="16" name="Obraz 15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7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18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9" name="Obraz 18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upa 12"/>
          <p:cNvGrpSpPr/>
          <p:nvPr/>
        </p:nvGrpSpPr>
        <p:grpSpPr>
          <a:xfrm>
            <a:off x="827584" y="5805264"/>
            <a:ext cx="7409606" cy="665390"/>
            <a:chOff x="683568" y="5931962"/>
            <a:chExt cx="7409606" cy="665390"/>
          </a:xfrm>
        </p:grpSpPr>
        <p:pic>
          <p:nvPicPr>
            <p:cNvPr id="15" name="Obraz 14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17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8" name="Obraz 17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upa 12"/>
          <p:cNvGrpSpPr/>
          <p:nvPr/>
        </p:nvGrpSpPr>
        <p:grpSpPr>
          <a:xfrm>
            <a:off x="827584" y="5805264"/>
            <a:ext cx="7409606" cy="665390"/>
            <a:chOff x="683568" y="5931962"/>
            <a:chExt cx="7409606" cy="665390"/>
          </a:xfrm>
        </p:grpSpPr>
        <p:pic>
          <p:nvPicPr>
            <p:cNvPr id="15" name="Obraz 14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17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8" name="Obraz 17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="" xmlns:p14="http://schemas.microsoft.com/office/powerpoint/2010/main" val="358957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upa 12"/>
          <p:cNvGrpSpPr/>
          <p:nvPr/>
        </p:nvGrpSpPr>
        <p:grpSpPr>
          <a:xfrm>
            <a:off x="827584" y="5805264"/>
            <a:ext cx="7409606" cy="665390"/>
            <a:chOff x="683568" y="5931962"/>
            <a:chExt cx="7409606" cy="665390"/>
          </a:xfrm>
        </p:grpSpPr>
        <p:pic>
          <p:nvPicPr>
            <p:cNvPr id="15" name="Obraz 14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17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8" name="Obraz 17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="" xmlns:p14="http://schemas.microsoft.com/office/powerpoint/2010/main" val="23288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smtClean="0"/>
              <a:t>Poddziałanie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upa 12"/>
          <p:cNvGrpSpPr/>
          <p:nvPr/>
        </p:nvGrpSpPr>
        <p:grpSpPr>
          <a:xfrm>
            <a:off x="827584" y="5805264"/>
            <a:ext cx="7409606" cy="665390"/>
            <a:chOff x="683568" y="5931962"/>
            <a:chExt cx="7409606" cy="665390"/>
          </a:xfrm>
        </p:grpSpPr>
        <p:pic>
          <p:nvPicPr>
            <p:cNvPr id="15" name="Obraz 14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17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8" name="Obraz 17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="" xmlns:p14="http://schemas.microsoft.com/office/powerpoint/2010/main" val="142077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upa 12"/>
          <p:cNvGrpSpPr/>
          <p:nvPr/>
        </p:nvGrpSpPr>
        <p:grpSpPr>
          <a:xfrm>
            <a:off x="827584" y="5805264"/>
            <a:ext cx="7409606" cy="665390"/>
            <a:chOff x="683568" y="5931962"/>
            <a:chExt cx="7409606" cy="665390"/>
          </a:xfrm>
        </p:grpSpPr>
        <p:pic>
          <p:nvPicPr>
            <p:cNvPr id="15" name="Obraz 14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17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8" name="Obraz 17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="" xmlns:p14="http://schemas.microsoft.com/office/powerpoint/2010/main" val="349842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2893</TotalTime>
  <Words>45</Words>
  <Application>Microsoft Office PowerPoint</Application>
  <PresentationFormat>Pokaz na ekranie (4:3)</PresentationFormat>
  <Paragraphs>53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moleda</dc:creator>
  <cp:lastModifiedBy>ewakus</cp:lastModifiedBy>
  <cp:revision>85</cp:revision>
  <dcterms:created xsi:type="dcterms:W3CDTF">2011-02-05T20:25:17Z</dcterms:created>
  <dcterms:modified xsi:type="dcterms:W3CDTF">2013-12-05T10:30:01Z</dcterms:modified>
</cp:coreProperties>
</file>