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0" r:id="rId3"/>
    <p:sldId id="331" r:id="rId4"/>
    <p:sldId id="339" r:id="rId5"/>
    <p:sldId id="340" r:id="rId6"/>
    <p:sldId id="341" r:id="rId7"/>
    <p:sldId id="342" r:id="rId8"/>
    <p:sldId id="291" r:id="rId9"/>
    <p:sldId id="343" r:id="rId10"/>
    <p:sldId id="344" r:id="rId11"/>
    <p:sldId id="345" r:id="rId12"/>
    <p:sldId id="346" r:id="rId13"/>
    <p:sldId id="366" r:id="rId14"/>
    <p:sldId id="365" r:id="rId15"/>
    <p:sldId id="348" r:id="rId16"/>
    <p:sldId id="376" r:id="rId17"/>
    <p:sldId id="375" r:id="rId18"/>
    <p:sldId id="347" r:id="rId19"/>
    <p:sldId id="352" r:id="rId20"/>
    <p:sldId id="351" r:id="rId21"/>
    <p:sldId id="349" r:id="rId22"/>
    <p:sldId id="353" r:id="rId23"/>
    <p:sldId id="354" r:id="rId24"/>
    <p:sldId id="350" r:id="rId25"/>
    <p:sldId id="361" r:id="rId26"/>
    <p:sldId id="355" r:id="rId27"/>
    <p:sldId id="364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8" r:id="rId36"/>
    <p:sldId id="356" r:id="rId37"/>
    <p:sldId id="357" r:id="rId38"/>
    <p:sldId id="358" r:id="rId39"/>
    <p:sldId id="360" r:id="rId40"/>
    <p:sldId id="379" r:id="rId41"/>
    <p:sldId id="362" r:id="rId42"/>
    <p:sldId id="363" r:id="rId43"/>
    <p:sldId id="374" r:id="rId44"/>
    <p:sldId id="359" r:id="rId45"/>
    <p:sldId id="290" r:id="rId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990099"/>
    <a:srgbClr val="80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2515" autoAdjust="0"/>
  </p:normalViewPr>
  <p:slideViewPr>
    <p:cSldViewPr>
      <p:cViewPr>
        <p:scale>
          <a:sx n="100" d="100"/>
          <a:sy n="100" d="100"/>
        </p:scale>
        <p:origin x="-17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053E-0126-4426-842F-476B0E22DE72}" type="datetimeFigureOut">
              <a:rPr lang="pl-PL" smtClean="0"/>
              <a:pPr/>
              <a:t>2013-12-13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9109-5051-48AA-B10E-BD342104FB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25602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2BBFF-8D3F-43A2-AB56-05E6D4B2D10C}" type="datetimeFigureOut">
              <a:rPr lang="pl-PL" smtClean="0"/>
              <a:pPr/>
              <a:t>2013-12-13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BD9B-29AF-4194-B192-9240577B34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869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2013-12-13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2013-12-13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2013-12-13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2013-12-13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2013-12-13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2013-12-13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2013-12-13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2013-12-13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2013-12-13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2013-12-13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2013-12-13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681E3-731B-4883-87E5-5A3607C1F205}" type="datetimeFigureOut">
              <a:rPr lang="pl-PL" smtClean="0"/>
              <a:pPr/>
              <a:t>2013-12-13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4.emf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32.jpeg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http://www.promemoria.pl/arch/2003_9/komorka/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5614" y="2204864"/>
            <a:ext cx="8352928" cy="36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pl-PL" sz="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pl-PL" sz="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Wdrożenie TRIZ, szansą efektywnego rozwoju przedsiębiorstw </a:t>
            </a:r>
            <a:r>
              <a:rPr lang="pl-PL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praktyczne rozważania nt. TRIZ w kontekście doświadczeń wynikających </a:t>
            </a:r>
            <a:br>
              <a:rPr lang="pl-PL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realizacji projektu </a:t>
            </a:r>
            <a:r>
              <a:rPr lang="pl-PL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Akademia TRIZ dla biznesu</a:t>
            </a:r>
            <a:r>
              <a:rPr lang="pl-PL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1800" b="1" dirty="0" smtClean="0">
              <a:solidFill>
                <a:schemeClr val="tx1"/>
              </a:solidFill>
            </a:endParaRPr>
          </a:p>
          <a:p>
            <a:endParaRPr lang="pl-PL" sz="1800" b="1" dirty="0" smtClean="0">
              <a:solidFill>
                <a:schemeClr val="tx1"/>
              </a:solidFill>
            </a:endParaRPr>
          </a:p>
          <a:p>
            <a:endParaRPr lang="pl-PL" sz="1800" b="1" dirty="0" smtClean="0">
              <a:solidFill>
                <a:schemeClr val="tx1"/>
              </a:solidFill>
            </a:endParaRPr>
          </a:p>
          <a:p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i="1" dirty="0" smtClean="0">
                <a:solidFill>
                  <a:schemeClr val="tx1"/>
                </a:solidFill>
              </a:rPr>
              <a:t>Jan Boratyński, Regionalny Dyrektor d/s TRIZ w Polsce</a:t>
            </a:r>
            <a:endParaRPr lang="pl-PL" sz="1800" dirty="0" smtClean="0">
              <a:solidFill>
                <a:schemeClr val="tx1"/>
              </a:solidFill>
            </a:endParaRPr>
          </a:p>
          <a:p>
            <a:endParaRPr lang="pl-PL" sz="16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2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a 12"/>
          <p:cNvGrpSpPr/>
          <p:nvPr/>
        </p:nvGrpSpPr>
        <p:grpSpPr>
          <a:xfrm>
            <a:off x="683568" y="5931962"/>
            <a:ext cx="7409606" cy="665390"/>
            <a:chOff x="683568" y="5931962"/>
            <a:chExt cx="7409606" cy="665390"/>
          </a:xfrm>
        </p:grpSpPr>
        <p:pic>
          <p:nvPicPr>
            <p:cNvPr id="7" name="Obraz 6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25602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1" name="Obraz 10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" name="pole tekstowe 8"/>
          <p:cNvSpPr txBox="1"/>
          <p:nvPr/>
        </p:nvSpPr>
        <p:spPr>
          <a:xfrm>
            <a:off x="0" y="908720"/>
            <a:ext cx="95405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pl-PL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Akademia TRIZ dla biznesu”</a:t>
            </a:r>
          </a:p>
          <a:p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1" name="Grupa 20"/>
          <p:cNvGrpSpPr/>
          <p:nvPr/>
        </p:nvGrpSpPr>
        <p:grpSpPr>
          <a:xfrm>
            <a:off x="-2412776" y="1340768"/>
            <a:ext cx="13681520" cy="3681700"/>
            <a:chOff x="323850" y="2349500"/>
            <a:chExt cx="8496300" cy="1939762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23850" y="2492375"/>
              <a:ext cx="84963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pl-PL" altLang="pl-PL">
                <a:solidFill>
                  <a:srgbClr val="008000"/>
                </a:solidFill>
                <a:latin typeface="Tahoma" pitchFamily="34" charset="0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827088" y="4094674"/>
              <a:ext cx="7848600" cy="194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pl-PL" altLang="pl-PL" sz="1800" b="1" dirty="0">
                  <a:solidFill>
                    <a:srgbClr val="000099"/>
                  </a:solidFill>
                  <a:latin typeface="Tahoma" pitchFamily="34" charset="0"/>
                </a:rPr>
                <a:t>	</a:t>
              </a:r>
              <a:r>
                <a:rPr lang="pl-PL" altLang="pl-PL" sz="1800" b="1" dirty="0" smtClean="0">
                  <a:solidFill>
                    <a:srgbClr val="000099"/>
                  </a:solidFill>
                  <a:latin typeface="Tahoma" pitchFamily="34" charset="0"/>
                </a:rPr>
                <a:t>                                         </a:t>
              </a:r>
              <a:r>
                <a:rPr lang="pl-PL" altLang="pl-PL" sz="1800" b="1" dirty="0" smtClean="0">
                  <a:solidFill>
                    <a:srgbClr val="0000FF"/>
                  </a:solidFill>
                  <a:latin typeface="Tahoma" pitchFamily="34" charset="0"/>
                </a:rPr>
                <a:t>Silnik </a:t>
              </a:r>
              <a:r>
                <a:rPr lang="pl-PL" altLang="pl-PL" sz="1800" b="1" dirty="0">
                  <a:solidFill>
                    <a:srgbClr val="0000FF"/>
                  </a:solidFill>
                  <a:latin typeface="Tahoma" pitchFamily="34" charset="0"/>
                </a:rPr>
                <a:t>samolotu F16  P&amp;W     F100-PW-200 </a:t>
              </a:r>
            </a:p>
          </p:txBody>
        </p:sp>
        <p:pic>
          <p:nvPicPr>
            <p:cNvPr id="24" name="Picture 6" descr="imagesCA7MNIJ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2349500"/>
              <a:ext cx="3381375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406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15284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pole tekstowe 1"/>
          <p:cNvSpPr txBox="1"/>
          <p:nvPr/>
        </p:nvSpPr>
        <p:spPr>
          <a:xfrm>
            <a:off x="323528" y="9807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Niepohamowane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dążenie do uniwersalności:</a:t>
            </a:r>
            <a:endParaRPr lang="pl-PL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585" y="1628800"/>
            <a:ext cx="76771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76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pole tekstowe 1"/>
          <p:cNvSpPr txBox="1"/>
          <p:nvPr/>
        </p:nvSpPr>
        <p:spPr>
          <a:xfrm>
            <a:off x="1015753" y="105273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finał!</a:t>
            </a:r>
            <a:endParaRPr lang="pl-PL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5460604" cy="369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71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971600" y="5949280"/>
            <a:ext cx="7337598" cy="648072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pole tekstowe 7"/>
          <p:cNvSpPr txBox="1"/>
          <p:nvPr/>
        </p:nvSpPr>
        <p:spPr>
          <a:xfrm>
            <a:off x="467544" y="2042264"/>
            <a:ext cx="82809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000FF"/>
                </a:solidFill>
              </a:rPr>
              <a:t>Niepożądany efekt:</a:t>
            </a:r>
          </a:p>
          <a:p>
            <a:endParaRPr lang="pl-PL" sz="800" dirty="0"/>
          </a:p>
          <a:p>
            <a:r>
              <a:rPr lang="pl-PL" sz="3200" b="1" dirty="0" smtClean="0">
                <a:solidFill>
                  <a:srgbClr val="008000"/>
                </a:solidFill>
              </a:rPr>
              <a:t>Pojawia </a:t>
            </a:r>
            <a:r>
              <a:rPr lang="pl-PL" sz="3200" b="1" dirty="0" smtClean="0">
                <a:solidFill>
                  <a:srgbClr val="008000"/>
                </a:solidFill>
              </a:rPr>
              <a:t>się wtedy gdy „na siłę” podnosimy parametry systemu, kontynuując  dotychczasową ścieżkę rozwoju. </a:t>
            </a:r>
            <a:endParaRPr lang="pl-PL" sz="3200" b="1" dirty="0" smtClean="0">
              <a:solidFill>
                <a:srgbClr val="008000"/>
              </a:solidFill>
            </a:endParaRPr>
          </a:p>
          <a:p>
            <a:r>
              <a:rPr lang="pl-PL" sz="3200" b="1" dirty="0" smtClean="0">
                <a:solidFill>
                  <a:srgbClr val="008000"/>
                </a:solidFill>
              </a:rPr>
              <a:t>Prowadzi </a:t>
            </a:r>
            <a:r>
              <a:rPr lang="pl-PL" sz="3200" b="1" dirty="0" smtClean="0">
                <a:solidFill>
                  <a:srgbClr val="008000"/>
                </a:solidFill>
              </a:rPr>
              <a:t>to do </a:t>
            </a:r>
            <a:r>
              <a:rPr lang="pl-PL" sz="3200" b="1" dirty="0" smtClean="0">
                <a:solidFill>
                  <a:srgbClr val="FF0000"/>
                </a:solidFill>
              </a:rPr>
              <a:t>„sprzeczności</a:t>
            </a:r>
            <a:r>
              <a:rPr lang="pl-PL" sz="3200" b="1" dirty="0" smtClean="0">
                <a:solidFill>
                  <a:srgbClr val="FF0000"/>
                </a:solidFill>
              </a:rPr>
              <a:t>”</a:t>
            </a:r>
            <a:r>
              <a:rPr lang="pl-PL" sz="3200" b="1" dirty="0" smtClean="0">
                <a:solidFill>
                  <a:srgbClr val="008000"/>
                </a:solidFill>
              </a:rPr>
              <a:t>.</a:t>
            </a:r>
            <a:endParaRPr lang="pl-PL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5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4827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5121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48072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pole tekstowe 7"/>
          <p:cNvSpPr txBox="1"/>
          <p:nvPr/>
        </p:nvSpPr>
        <p:spPr>
          <a:xfrm>
            <a:off x="467544" y="1196752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400" b="1" dirty="0" smtClean="0">
                <a:solidFill>
                  <a:srgbClr val="FF0000"/>
                </a:solidFill>
              </a:rPr>
              <a:t>Sprzeczności:</a:t>
            </a:r>
          </a:p>
          <a:p>
            <a:pPr marL="447675" indent="-447675" algn="just">
              <a:buFont typeface="+mj-lt"/>
              <a:buAutoNum type="arabicPeriod"/>
            </a:pPr>
            <a:r>
              <a:rPr lang="pl-PL" sz="3400" b="1" dirty="0" smtClean="0">
                <a:solidFill>
                  <a:srgbClr val="0000FF"/>
                </a:solidFill>
              </a:rPr>
              <a:t>Administracyjne</a:t>
            </a:r>
            <a:r>
              <a:rPr lang="pl-PL" sz="3400" b="1" dirty="0" smtClean="0">
                <a:solidFill>
                  <a:srgbClr val="0000FF"/>
                </a:solidFill>
              </a:rPr>
              <a:t>: </a:t>
            </a:r>
            <a:r>
              <a:rPr lang="pl-PL" sz="3400" b="1" dirty="0" smtClean="0">
                <a:solidFill>
                  <a:srgbClr val="008000"/>
                </a:solidFill>
              </a:rPr>
              <a:t>nie da się, ale  zrobić </a:t>
            </a:r>
            <a:r>
              <a:rPr lang="pl-PL" sz="3400" b="1" dirty="0" smtClean="0">
                <a:solidFill>
                  <a:srgbClr val="008000"/>
                </a:solidFill>
              </a:rPr>
              <a:t> trzeba</a:t>
            </a:r>
            <a:r>
              <a:rPr lang="pl-PL" sz="3400" b="1" dirty="0" smtClean="0">
                <a:solidFill>
                  <a:srgbClr val="008000"/>
                </a:solidFill>
              </a:rPr>
              <a:t>!</a:t>
            </a:r>
          </a:p>
          <a:p>
            <a:pPr marL="447675" indent="-447675" algn="just">
              <a:buFont typeface="+mj-lt"/>
              <a:buAutoNum type="arabicPeriod"/>
            </a:pPr>
            <a:r>
              <a:rPr lang="pl-PL" sz="3400" b="1" dirty="0" smtClean="0">
                <a:solidFill>
                  <a:srgbClr val="008000"/>
                </a:solidFill>
              </a:rPr>
              <a:t>Techniczne</a:t>
            </a:r>
            <a:r>
              <a:rPr lang="pl-PL" sz="3400" b="1" dirty="0" smtClean="0">
                <a:solidFill>
                  <a:srgbClr val="008000"/>
                </a:solidFill>
              </a:rPr>
              <a:t>: </a:t>
            </a:r>
            <a:r>
              <a:rPr lang="pl-PL" sz="3400" b="1" dirty="0" smtClean="0">
                <a:solidFill>
                  <a:srgbClr val="7030A0"/>
                </a:solidFill>
              </a:rPr>
              <a:t>jak poprawimy „a” to się </a:t>
            </a:r>
            <a:r>
              <a:rPr lang="pl-PL" sz="3400" b="1" dirty="0" smtClean="0">
                <a:solidFill>
                  <a:srgbClr val="7030A0"/>
                </a:solidFill>
              </a:rPr>
              <a:t> pogorszy </a:t>
            </a:r>
            <a:r>
              <a:rPr lang="pl-PL" sz="3400" b="1" dirty="0" smtClean="0">
                <a:solidFill>
                  <a:srgbClr val="7030A0"/>
                </a:solidFill>
              </a:rPr>
              <a:t>„b</a:t>
            </a:r>
            <a:r>
              <a:rPr lang="pl-PL" sz="3400" b="1" dirty="0" smtClean="0">
                <a:solidFill>
                  <a:srgbClr val="7030A0"/>
                </a:solidFill>
              </a:rPr>
              <a:t>”.</a:t>
            </a:r>
            <a:endParaRPr lang="pl-PL" sz="3400" b="1" dirty="0" smtClean="0">
              <a:solidFill>
                <a:srgbClr val="7030A0"/>
              </a:solidFill>
            </a:endParaRPr>
          </a:p>
          <a:p>
            <a:pPr marL="447675" indent="-447675" algn="just">
              <a:buFont typeface="+mj-lt"/>
              <a:buAutoNum type="arabicPeriod"/>
            </a:pPr>
            <a:r>
              <a:rPr lang="pl-PL" sz="3400" b="1" dirty="0" smtClean="0">
                <a:solidFill>
                  <a:srgbClr val="800000"/>
                </a:solidFill>
              </a:rPr>
              <a:t> Fizyczne</a:t>
            </a:r>
            <a:r>
              <a:rPr lang="pl-PL" sz="3400" b="1" dirty="0" smtClean="0">
                <a:solidFill>
                  <a:srgbClr val="800000"/>
                </a:solidFill>
              </a:rPr>
              <a:t>: </a:t>
            </a:r>
            <a:r>
              <a:rPr lang="pl-PL" sz="3400" b="1" dirty="0" smtClean="0">
                <a:solidFill>
                  <a:srgbClr val="0070C0"/>
                </a:solidFill>
              </a:rPr>
              <a:t>patelnia musi być gorąca, żeby naleśniki się upiekły i nie może być gorąca, żeby dało się nią </a:t>
            </a:r>
            <a:r>
              <a:rPr lang="pl-PL" sz="3400" b="1" dirty="0" smtClean="0">
                <a:solidFill>
                  <a:srgbClr val="0070C0"/>
                </a:solidFill>
              </a:rPr>
              <a:t>manewrować.</a:t>
            </a:r>
            <a:endParaRPr lang="pl-PL" sz="3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4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249333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1728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34481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547664" y="1556792"/>
            <a:ext cx="5905053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800" b="1" dirty="0" smtClean="0">
                <a:solidFill>
                  <a:srgbClr val="0000FF"/>
                </a:solidFill>
                <a:latin typeface="Tahoma" pitchFamily="34" charset="0"/>
              </a:rPr>
              <a:t>Podstawowe </a:t>
            </a:r>
            <a:r>
              <a:rPr lang="pl-PL" altLang="pl-PL" sz="2800" b="1" dirty="0">
                <a:solidFill>
                  <a:srgbClr val="0000FF"/>
                </a:solidFill>
                <a:latin typeface="Tahoma" pitchFamily="34" charset="0"/>
              </a:rPr>
              <a:t>pojęcia TRIZ: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b="1" dirty="0">
                <a:solidFill>
                  <a:srgbClr val="008000"/>
                </a:solidFill>
                <a:latin typeface="Tahoma" pitchFamily="34" charset="0"/>
              </a:rPr>
              <a:t>Idealność (IWK)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b="1" dirty="0">
                <a:solidFill>
                  <a:srgbClr val="008000"/>
                </a:solidFill>
                <a:latin typeface="Tahoma" pitchFamily="34" charset="0"/>
              </a:rPr>
              <a:t>System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b="1" dirty="0">
                <a:solidFill>
                  <a:srgbClr val="008000"/>
                </a:solidFill>
                <a:latin typeface="Tahoma" pitchFamily="34" charset="0"/>
              </a:rPr>
              <a:t>Resurs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b="1" dirty="0">
                <a:solidFill>
                  <a:srgbClr val="008000"/>
                </a:solidFill>
                <a:latin typeface="Tahoma" pitchFamily="34" charset="0"/>
              </a:rPr>
              <a:t>Sprzeczności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b="1" dirty="0">
                <a:solidFill>
                  <a:srgbClr val="008000"/>
                </a:solidFill>
                <a:latin typeface="Tahoma" pitchFamily="34" charset="0"/>
              </a:rPr>
              <a:t>Psychologiczna inercja</a:t>
            </a:r>
          </a:p>
        </p:txBody>
      </p:sp>
    </p:spTree>
    <p:extLst>
      <p:ext uri="{BB962C8B-B14F-4D97-AF65-F5344CB8AC3E}">
        <p14:creationId xmlns:p14="http://schemas.microsoft.com/office/powerpoint/2010/main" xmlns="" val="9968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877272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Grupa 12"/>
          <p:cNvGrpSpPr/>
          <p:nvPr/>
        </p:nvGrpSpPr>
        <p:grpSpPr>
          <a:xfrm>
            <a:off x="755576" y="1052736"/>
            <a:ext cx="7776864" cy="4593996"/>
            <a:chOff x="41275" y="712788"/>
            <a:chExt cx="8916988" cy="5937946"/>
          </a:xfrm>
        </p:grpSpPr>
        <p:pic>
          <p:nvPicPr>
            <p:cNvPr id="14" name="Obraz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5403850"/>
              <a:ext cx="80645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az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310" y="5180319"/>
              <a:ext cx="1357312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Obraz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3735388"/>
              <a:ext cx="793750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Obraz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625" y="1710724"/>
              <a:ext cx="1141413" cy="207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Obraz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1125538"/>
              <a:ext cx="1016000" cy="158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Obraz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475" y="712788"/>
              <a:ext cx="1608138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Obraz 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3086100"/>
              <a:ext cx="13906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Obraz 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1666875"/>
              <a:ext cx="1393825" cy="14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Obraz 1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038" y="1989138"/>
              <a:ext cx="1406525" cy="122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Obraz 1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098" y="4435731"/>
              <a:ext cx="1384300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pole tekstowe 12"/>
            <p:cNvSpPr txBox="1">
              <a:spLocks noChangeArrowheads="1"/>
            </p:cNvSpPr>
            <p:nvPr/>
          </p:nvSpPr>
          <p:spPr bwMode="auto">
            <a:xfrm>
              <a:off x="3096169" y="4621878"/>
              <a:ext cx="2972329" cy="2028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400" b="1" dirty="0" smtClean="0">
                  <a:solidFill>
                    <a:srgbClr val="FF0000"/>
                  </a:solidFill>
                </a:rPr>
                <a:t>Rozwój źródeł światła: od łuczywa do żarówek LED</a:t>
              </a:r>
            </a:p>
          </p:txBody>
        </p:sp>
        <p:sp>
          <p:nvSpPr>
            <p:cNvPr id="29" name="pole tekstowe 2"/>
            <p:cNvSpPr txBox="1">
              <a:spLocks noChangeArrowheads="1"/>
            </p:cNvSpPr>
            <p:nvPr/>
          </p:nvSpPr>
          <p:spPr bwMode="auto">
            <a:xfrm>
              <a:off x="41275" y="4792662"/>
              <a:ext cx="1486165" cy="477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800" b="1" dirty="0" smtClean="0">
                  <a:solidFill>
                    <a:srgbClr val="0000FF"/>
                  </a:solidFill>
                </a:rPr>
                <a:t>Łuczywo</a:t>
              </a:r>
            </a:p>
          </p:txBody>
        </p:sp>
        <p:sp>
          <p:nvSpPr>
            <p:cNvPr id="30" name="pole tekstowe 3"/>
            <p:cNvSpPr txBox="1">
              <a:spLocks noChangeArrowheads="1"/>
            </p:cNvSpPr>
            <p:nvPr/>
          </p:nvSpPr>
          <p:spPr bwMode="auto">
            <a:xfrm>
              <a:off x="1266824" y="5942012"/>
              <a:ext cx="1871663" cy="477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800" b="1" dirty="0" smtClean="0">
                  <a:solidFill>
                    <a:srgbClr val="0000FF"/>
                  </a:solidFill>
                </a:rPr>
                <a:t> Kaganek</a:t>
              </a:r>
              <a:endParaRPr lang="pl-PL" altLang="pl-PL" sz="1800" b="1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1" name="pole tekstowe 4"/>
            <p:cNvSpPr txBox="1">
              <a:spLocks noChangeArrowheads="1"/>
            </p:cNvSpPr>
            <p:nvPr/>
          </p:nvSpPr>
          <p:spPr bwMode="auto">
            <a:xfrm>
              <a:off x="536663" y="2365375"/>
              <a:ext cx="1511211" cy="83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800" b="1" dirty="0" smtClean="0">
                  <a:solidFill>
                    <a:srgbClr val="0000FF"/>
                  </a:solidFill>
                </a:rPr>
                <a:t>Lampa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800" b="1" dirty="0" smtClean="0">
                  <a:solidFill>
                    <a:srgbClr val="0000FF"/>
                  </a:solidFill>
                </a:rPr>
                <a:t>naftowa</a:t>
              </a:r>
            </a:p>
          </p:txBody>
        </p:sp>
        <p:sp>
          <p:nvSpPr>
            <p:cNvPr id="32" name="pole tekstowe 5"/>
            <p:cNvSpPr txBox="1">
              <a:spLocks noChangeArrowheads="1"/>
            </p:cNvSpPr>
            <p:nvPr/>
          </p:nvSpPr>
          <p:spPr bwMode="auto">
            <a:xfrm>
              <a:off x="3221038" y="3548063"/>
              <a:ext cx="22161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800" b="1" smtClean="0">
                  <a:solidFill>
                    <a:srgbClr val="0000FF"/>
                  </a:solidFill>
                </a:rPr>
                <a:t>Łuk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800" b="1" smtClean="0">
                  <a:solidFill>
                    <a:srgbClr val="0000FF"/>
                  </a:solidFill>
                </a:rPr>
                <a:t>elektryczny</a:t>
              </a:r>
            </a:p>
          </p:txBody>
        </p:sp>
        <p:sp>
          <p:nvSpPr>
            <p:cNvPr id="33" name="pole tekstowe 6"/>
            <p:cNvSpPr txBox="1">
              <a:spLocks noChangeArrowheads="1"/>
            </p:cNvSpPr>
            <p:nvPr/>
          </p:nvSpPr>
          <p:spPr bwMode="auto">
            <a:xfrm>
              <a:off x="4747463" y="2900363"/>
              <a:ext cx="1472363" cy="477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800" b="1" dirty="0" smtClean="0">
                  <a:solidFill>
                    <a:srgbClr val="0000FF"/>
                  </a:solidFill>
                </a:rPr>
                <a:t>Żarówka</a:t>
              </a:r>
            </a:p>
          </p:txBody>
        </p:sp>
        <p:sp>
          <p:nvSpPr>
            <p:cNvPr id="34" name="pole tekstowe 9"/>
            <p:cNvSpPr txBox="1">
              <a:spLocks noChangeArrowheads="1"/>
            </p:cNvSpPr>
            <p:nvPr/>
          </p:nvSpPr>
          <p:spPr bwMode="auto">
            <a:xfrm>
              <a:off x="6045200" y="1989138"/>
              <a:ext cx="164941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800" b="1" dirty="0" smtClean="0">
                  <a:solidFill>
                    <a:srgbClr val="0000FF"/>
                  </a:solidFill>
                </a:rPr>
                <a:t>Żarówka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800" b="1" dirty="0" smtClean="0">
                  <a:solidFill>
                    <a:srgbClr val="0000FF"/>
                  </a:solidFill>
                </a:rPr>
                <a:t>halogenowa</a:t>
              </a:r>
            </a:p>
          </p:txBody>
        </p:sp>
        <p:sp>
          <p:nvSpPr>
            <p:cNvPr id="35" name="pole tekstowe 10"/>
            <p:cNvSpPr txBox="1">
              <a:spLocks noChangeArrowheads="1"/>
            </p:cNvSpPr>
            <p:nvPr/>
          </p:nvSpPr>
          <p:spPr bwMode="auto">
            <a:xfrm>
              <a:off x="5795962" y="3455988"/>
              <a:ext cx="1593571" cy="119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800" b="1" dirty="0" smtClean="0">
                  <a:solidFill>
                    <a:srgbClr val="0000FF"/>
                  </a:solidFill>
                </a:rPr>
                <a:t>Żarówka </a:t>
              </a:r>
              <a:r>
                <a:rPr lang="pl-PL" altLang="pl-PL" sz="1800" b="1" dirty="0" err="1" smtClean="0">
                  <a:solidFill>
                    <a:srgbClr val="0000FF"/>
                  </a:solidFill>
                </a:rPr>
                <a:t>energ</a:t>
              </a:r>
              <a:r>
                <a:rPr lang="pl-PL" altLang="pl-PL" sz="1800" b="1" dirty="0" err="1" smtClean="0">
                  <a:solidFill>
                    <a:srgbClr val="0000FF"/>
                  </a:solidFill>
                </a:rPr>
                <a:t>o</a:t>
              </a:r>
              <a:endParaRPr lang="pl-PL" altLang="pl-PL" sz="1800" b="1" dirty="0" smtClean="0">
                <a:solidFill>
                  <a:srgbClr val="0000FF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800" b="1" dirty="0" smtClean="0">
                  <a:solidFill>
                    <a:srgbClr val="0000FF"/>
                  </a:solidFill>
                </a:rPr>
                <a:t>oszczędna</a:t>
              </a:r>
              <a:endParaRPr lang="pl-PL" altLang="pl-PL" sz="1800" b="1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6" name="pole tekstowe 11"/>
            <p:cNvSpPr txBox="1">
              <a:spLocks noChangeArrowheads="1"/>
            </p:cNvSpPr>
            <p:nvPr/>
          </p:nvSpPr>
          <p:spPr bwMode="auto">
            <a:xfrm>
              <a:off x="6563887" y="5618163"/>
              <a:ext cx="2394376" cy="83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800" b="1" dirty="0" smtClean="0">
                  <a:solidFill>
                    <a:srgbClr val="0000FF"/>
                  </a:solidFill>
                </a:rPr>
                <a:t>Żarówka </a:t>
              </a:r>
              <a:r>
                <a:rPr lang="pl-PL" altLang="pl-PL" sz="1800" b="1" dirty="0" smtClean="0">
                  <a:solidFill>
                    <a:srgbClr val="0000FF"/>
                  </a:solidFill>
                </a:rPr>
                <a:t/>
              </a:r>
              <a:br>
                <a:rPr lang="pl-PL" altLang="pl-PL" sz="1800" b="1" dirty="0" smtClean="0">
                  <a:solidFill>
                    <a:srgbClr val="0000FF"/>
                  </a:solidFill>
                </a:rPr>
              </a:br>
              <a:r>
                <a:rPr lang="pl-PL" altLang="pl-PL" sz="1800" b="1" dirty="0" smtClean="0">
                  <a:solidFill>
                    <a:srgbClr val="0000FF"/>
                  </a:solidFill>
                </a:rPr>
                <a:t>z diodami </a:t>
              </a:r>
              <a:r>
                <a:rPr lang="pl-PL" altLang="pl-PL" sz="1800" b="1" dirty="0" smtClean="0">
                  <a:solidFill>
                    <a:srgbClr val="0000FF"/>
                  </a:solidFill>
                </a:rPr>
                <a:t>LED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911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5841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Grupa 12"/>
          <p:cNvGrpSpPr/>
          <p:nvPr/>
        </p:nvGrpSpPr>
        <p:grpSpPr>
          <a:xfrm>
            <a:off x="395536" y="1412776"/>
            <a:ext cx="8280920" cy="4434869"/>
            <a:chOff x="631278" y="1412875"/>
            <a:chExt cx="8305594" cy="4636288"/>
          </a:xfrm>
        </p:grpSpPr>
        <p:sp>
          <p:nvSpPr>
            <p:cNvPr id="14" name="Line 3"/>
            <p:cNvSpPr>
              <a:spLocks noChangeShapeType="1"/>
            </p:cNvSpPr>
            <p:nvPr/>
          </p:nvSpPr>
          <p:spPr bwMode="auto">
            <a:xfrm flipV="1">
              <a:off x="1116013" y="1412875"/>
              <a:ext cx="0" cy="42814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1116013" y="5694363"/>
              <a:ext cx="716280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116013" y="2132856"/>
              <a:ext cx="5400203" cy="3561508"/>
            </a:xfrm>
            <a:custGeom>
              <a:avLst/>
              <a:gdLst>
                <a:gd name="T0" fmla="*/ 0 w 3552"/>
                <a:gd name="T1" fmla="*/ 2147483647 h 3120"/>
                <a:gd name="T2" fmla="*/ 2147483647 w 3552"/>
                <a:gd name="T3" fmla="*/ 2147483647 h 3120"/>
                <a:gd name="T4" fmla="*/ 2147483647 w 3552"/>
                <a:gd name="T5" fmla="*/ 2147483647 h 3120"/>
                <a:gd name="T6" fmla="*/ 2147483647 w 3552"/>
                <a:gd name="T7" fmla="*/ 0 h 3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52" h="3120">
                  <a:moveTo>
                    <a:pt x="0" y="3120"/>
                  </a:moveTo>
                  <a:cubicBezTo>
                    <a:pt x="428" y="3084"/>
                    <a:pt x="856" y="3048"/>
                    <a:pt x="1200" y="2640"/>
                  </a:cubicBezTo>
                  <a:cubicBezTo>
                    <a:pt x="1544" y="2232"/>
                    <a:pt x="1672" y="1112"/>
                    <a:pt x="2064" y="672"/>
                  </a:cubicBezTo>
                  <a:cubicBezTo>
                    <a:pt x="2456" y="232"/>
                    <a:pt x="3272" y="112"/>
                    <a:pt x="3552" y="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631278" y="1431925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2400" b="1" dirty="0">
                  <a:solidFill>
                    <a:srgbClr val="0000FF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3104896" y="4941168"/>
              <a:ext cx="2331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600" b="1" dirty="0">
                  <a:solidFill>
                    <a:srgbClr val="3333CC"/>
                  </a:solidFill>
                </a:rPr>
                <a:t>Nowa idea – obiekt,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600" b="1" dirty="0">
                  <a:solidFill>
                    <a:srgbClr val="3333CC"/>
                  </a:solidFill>
                </a:rPr>
                <a:t> wynalazek</a:t>
              </a: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1633491" y="1933684"/>
              <a:ext cx="3370557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l-PL" altLang="pl-PL" sz="1600" b="1" dirty="0" smtClean="0">
                  <a:solidFill>
                    <a:srgbClr val="3333CC"/>
                  </a:solidFill>
                </a:rPr>
                <a:t>Idea </a:t>
              </a:r>
              <a:r>
                <a:rPr lang="pl-PL" altLang="pl-PL" sz="1600" b="1" dirty="0">
                  <a:solidFill>
                    <a:srgbClr val="3333CC"/>
                  </a:solidFill>
                </a:rPr>
                <a:t>znalazła szerokie poparcie, wynalazek się upowszechnił, wszyscy już mają np. „komórki”</a:t>
              </a: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6246990" y="2249815"/>
              <a:ext cx="197167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600" b="1" dirty="0">
                  <a:solidFill>
                    <a:srgbClr val="3333CC"/>
                  </a:solidFill>
                </a:rPr>
                <a:t>Okres krytyczny, np. spadek sprzedaży</a:t>
              </a: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5666200" y="1715716"/>
              <a:ext cx="3270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00FF"/>
                  </a:solidFill>
                </a:rPr>
                <a:t>Punkt nasycenia</a:t>
              </a:r>
              <a:endParaRPr lang="pl-PL" b="1" dirty="0">
                <a:solidFill>
                  <a:srgbClr val="0000FF"/>
                </a:solidFill>
              </a:endParaRPr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8305800" y="5525943"/>
              <a:ext cx="51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pl-P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1691680" y="908720"/>
            <a:ext cx="692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musimy ciągle coś „wynajdywać”?</a:t>
            </a:r>
            <a:endParaRPr lang="pl-PL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2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8640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34481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Grupa 12"/>
          <p:cNvGrpSpPr/>
          <p:nvPr/>
        </p:nvGrpSpPr>
        <p:grpSpPr>
          <a:xfrm>
            <a:off x="683568" y="1340768"/>
            <a:ext cx="8064822" cy="4284133"/>
            <a:chOff x="683876" y="1773238"/>
            <a:chExt cx="8064500" cy="389976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683876" y="2428714"/>
              <a:ext cx="8064500" cy="3244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pl-PL" altLang="pl-PL" b="1" dirty="0">
                  <a:solidFill>
                    <a:srgbClr val="008000"/>
                  </a:solidFill>
                  <a:latin typeface="Tahoma" pitchFamily="34" charset="0"/>
                </a:rPr>
                <a:t>System sprzeczności i elementarnych zasad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pl-PL" altLang="pl-PL" b="1" dirty="0" smtClean="0">
                  <a:solidFill>
                    <a:srgbClr val="008000"/>
                  </a:solidFill>
                  <a:latin typeface="Tahoma" pitchFamily="34" charset="0"/>
                </a:rPr>
                <a:t>Analiza </a:t>
              </a:r>
              <a:r>
                <a:rPr lang="pl-PL" altLang="pl-PL" b="1" dirty="0">
                  <a:solidFill>
                    <a:srgbClr val="008000"/>
                  </a:solidFill>
                  <a:latin typeface="Tahoma" pitchFamily="34" charset="0"/>
                </a:rPr>
                <a:t>wepolowa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pl-PL" altLang="pl-PL" b="1" dirty="0">
                  <a:solidFill>
                    <a:srgbClr val="008000"/>
                  </a:solidFill>
                  <a:latin typeface="Tahoma" pitchFamily="34" charset="0"/>
                </a:rPr>
                <a:t>Synteza IWK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pl-PL" altLang="pl-PL" b="1" dirty="0">
                  <a:solidFill>
                    <a:srgbClr val="008000"/>
                  </a:solidFill>
                  <a:latin typeface="Tahoma" pitchFamily="34" charset="0"/>
                </a:rPr>
                <a:t>Operator systemowy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pl-PL" altLang="pl-PL" b="1" dirty="0">
                  <a:solidFill>
                    <a:srgbClr val="008000"/>
                  </a:solidFill>
                  <a:latin typeface="Tahoma" pitchFamily="34" charset="0"/>
                </a:rPr>
                <a:t>Analiza resursów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pl-PL" altLang="pl-PL" b="1" dirty="0">
                  <a:solidFill>
                    <a:srgbClr val="008000"/>
                  </a:solidFill>
                  <a:latin typeface="Tahoma" pitchFamily="34" charset="0"/>
                </a:rPr>
                <a:t>System standardów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pl-PL" altLang="pl-PL" b="1" dirty="0">
                  <a:solidFill>
                    <a:srgbClr val="008000"/>
                  </a:solidFill>
                  <a:latin typeface="Tahoma" pitchFamily="34" charset="0"/>
                </a:rPr>
                <a:t>Analiza łańcucha przyczyn i skutków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pl-PL" altLang="pl-PL" b="1" dirty="0">
                  <a:solidFill>
                    <a:srgbClr val="008000"/>
                  </a:solidFill>
                  <a:latin typeface="Tahoma" pitchFamily="34" charset="0"/>
                </a:rPr>
                <a:t>Drzewo celów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pl-PL" altLang="pl-PL" b="1" dirty="0" smtClean="0">
                  <a:solidFill>
                    <a:srgbClr val="008000"/>
                  </a:solidFill>
                  <a:latin typeface="Tahoma" pitchFamily="34" charset="0"/>
                </a:rPr>
                <a:t>Analiza </a:t>
              </a:r>
              <a:r>
                <a:rPr lang="pl-PL" altLang="pl-PL" b="1" dirty="0">
                  <a:solidFill>
                    <a:srgbClr val="008000"/>
                  </a:solidFill>
                  <a:latin typeface="Tahoma" pitchFamily="34" charset="0"/>
                </a:rPr>
                <a:t>funkcjonalno - wartościowa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2843213" y="1773238"/>
              <a:ext cx="4321175" cy="532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pl-PL" altLang="pl-PL" sz="3200" b="1" dirty="0">
                  <a:solidFill>
                    <a:srgbClr val="0000FF"/>
                  </a:solidFill>
                  <a:latin typeface="Tahoma" pitchFamily="34" charset="0"/>
                </a:rPr>
                <a:t>Narzędzia TRIZ: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235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249333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50825" y="1412776"/>
            <a:ext cx="856964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solidFill>
                  <a:srgbClr val="0000FF"/>
                </a:solidFill>
                <a:latin typeface="Tahoma" pitchFamily="34" charset="0"/>
              </a:rPr>
              <a:t>Zakład przetwórstwa tworzyw sztucznych otrzymał zamówienie, na 100 szt. dywaników z poliuretanu. Dywaniki mają mieć wypustki o średnicy 1 mm, długie na 10 mm rozstawione co 3 mm. Wymiar dywanika 500 x 750 mm.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altLang="pl-PL" b="1" dirty="0">
                <a:solidFill>
                  <a:srgbClr val="0000FF"/>
                </a:solidFill>
                <a:latin typeface="Tahoma" pitchFamily="34" charset="0"/>
              </a:rPr>
              <a:t>Bardzo korzystne warunki finansowe! Co robić?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pl-PL" altLang="pl-PL" b="1" dirty="0">
                <a:solidFill>
                  <a:srgbClr val="0000FF"/>
                </a:solidFill>
                <a:latin typeface="Tahoma" pitchFamily="34" charset="0"/>
              </a:rPr>
              <a:t> forma wtryskowa?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pl-PL" altLang="pl-PL" b="1" dirty="0">
                <a:solidFill>
                  <a:srgbClr val="0000FF"/>
                </a:solidFill>
                <a:latin typeface="Tahoma" pitchFamily="34" charset="0"/>
              </a:rPr>
              <a:t> forma do wytłaczana?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pl-PL" altLang="pl-PL" b="1" dirty="0">
                <a:solidFill>
                  <a:srgbClr val="0000FF"/>
                </a:solidFill>
                <a:latin typeface="Tahoma" pitchFamily="34" charset="0"/>
              </a:rPr>
              <a:t> kleić?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endParaRPr lang="pl-PL" altLang="pl-PL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5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1"/>
          <p:cNvGrpSpPr/>
          <p:nvPr/>
        </p:nvGrpSpPr>
        <p:grpSpPr>
          <a:xfrm>
            <a:off x="971600" y="5877272"/>
            <a:ext cx="7409606" cy="665390"/>
            <a:chOff x="683568" y="5931962"/>
            <a:chExt cx="7409606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" name="Prostokąt 6"/>
          <p:cNvSpPr/>
          <p:nvPr/>
        </p:nvSpPr>
        <p:spPr>
          <a:xfrm>
            <a:off x="700386" y="1036762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„</a:t>
            </a:r>
            <a:r>
              <a:rPr lang="pl-PL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Akademia TRIZ dla biznesu</a:t>
            </a:r>
            <a:r>
              <a:rPr lang="pl-PL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pl-PL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współfinansowany ze środków Unii Europejskiej w ramach Europejskiego Funduszu Społecznego 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Poddziałanie 2.2.1 "Poprawa jakości usług świadczonych przez instytucje wspierające rozwój przedsiębiorczości i innowacyjności" </a:t>
            </a:r>
            <a:endParaRPr lang="pl-PL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Operacyjny: </a:t>
            </a:r>
            <a:r>
              <a:rPr lang="pl-PL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Kapitał Ludzki</a:t>
            </a:r>
            <a:br>
              <a:rPr lang="pl-PL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9" name="Picture 6" descr="dywani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503057" cy="435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62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539552" y="0"/>
            <a:ext cx="7776864" cy="1052736"/>
            <a:chOff x="683568" y="0"/>
            <a:chExt cx="7413459" cy="1052736"/>
          </a:xfrm>
        </p:grpSpPr>
        <p:pic>
          <p:nvPicPr>
            <p:cNvPr id="4" name="Obraz 3" descr="KAPITAL_LUDZKI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0"/>
              <a:ext cx="2421329" cy="105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Obraz 4" descr="PARP-logo_male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260648"/>
              <a:ext cx="1440160" cy="519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Obraz 5" descr="UE+EFS_L-kolor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188638"/>
              <a:ext cx="1652819" cy="64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71878" y="3501008"/>
            <a:ext cx="8280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altLang="pl-PL" b="1" dirty="0">
                <a:solidFill>
                  <a:schemeClr val="hlink"/>
                </a:solidFill>
                <a:latin typeface="Tahoma" pitchFamily="34" charset="0"/>
              </a:rPr>
              <a:t>Wepole:</a:t>
            </a:r>
            <a:r>
              <a:rPr lang="pl-PL" altLang="pl-PL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pl-PL" altLang="pl-PL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pl-PL" altLang="pl-PL" b="1" dirty="0" smtClean="0">
                <a:solidFill>
                  <a:schemeClr val="tx2"/>
                </a:solidFill>
                <a:latin typeface="Tahoma" pitchFamily="34" charset="0"/>
              </a:rPr>
              <a:t>minimalny </a:t>
            </a:r>
            <a:r>
              <a:rPr lang="pl-PL" altLang="pl-PL" b="1" dirty="0">
                <a:solidFill>
                  <a:schemeClr val="tx2"/>
                </a:solidFill>
                <a:latin typeface="Tahoma" pitchFamily="34" charset="0"/>
              </a:rPr>
              <a:t>system techniczny: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altLang="pl-PL" b="1" dirty="0">
                <a:solidFill>
                  <a:schemeClr val="tx2"/>
                </a:solidFill>
                <a:latin typeface="Tahoma" pitchFamily="34" charset="0"/>
              </a:rPr>
              <a:t>S</a:t>
            </a:r>
            <a:r>
              <a:rPr lang="pl-PL" altLang="pl-PL" b="1" baseline="-25000" dirty="0">
                <a:solidFill>
                  <a:schemeClr val="tx2"/>
                </a:solidFill>
                <a:latin typeface="Tahoma" pitchFamily="34" charset="0"/>
              </a:rPr>
              <a:t>1  </a:t>
            </a:r>
            <a:r>
              <a:rPr lang="pl-PL" altLang="pl-PL" b="1" dirty="0">
                <a:solidFill>
                  <a:schemeClr val="tx2"/>
                </a:solidFill>
                <a:latin typeface="Tahoma" pitchFamily="34" charset="0"/>
              </a:rPr>
              <a:t>- substancja nie poddająca się sterowaniu,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altLang="pl-PL" b="1" dirty="0">
                <a:solidFill>
                  <a:schemeClr val="tx2"/>
                </a:solidFill>
                <a:latin typeface="Tahoma" pitchFamily="34" charset="0"/>
              </a:rPr>
              <a:t>S</a:t>
            </a:r>
            <a:r>
              <a:rPr lang="pl-PL" altLang="pl-PL" b="1" baseline="-25000" dirty="0">
                <a:solidFill>
                  <a:schemeClr val="tx2"/>
                </a:solidFill>
                <a:latin typeface="Tahoma" pitchFamily="34" charset="0"/>
              </a:rPr>
              <a:t>F  </a:t>
            </a:r>
            <a:r>
              <a:rPr lang="pl-PL" altLang="pl-PL" b="1" dirty="0">
                <a:solidFill>
                  <a:schemeClr val="tx2"/>
                </a:solidFill>
                <a:latin typeface="Tahoma" pitchFamily="34" charset="0"/>
              </a:rPr>
              <a:t>- substancja łatwo sterowalna, tu ferromagnetyk,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altLang="pl-PL" b="1" dirty="0">
                <a:solidFill>
                  <a:schemeClr val="tx2"/>
                </a:solidFill>
                <a:latin typeface="Tahoma" pitchFamily="34" charset="0"/>
              </a:rPr>
              <a:t>P</a:t>
            </a:r>
            <a:r>
              <a:rPr lang="pl-PL" altLang="pl-PL" b="1" baseline="-25000" dirty="0">
                <a:solidFill>
                  <a:schemeClr val="tx2"/>
                </a:solidFill>
                <a:latin typeface="Tahoma" pitchFamily="34" charset="0"/>
              </a:rPr>
              <a:t>M </a:t>
            </a:r>
            <a:r>
              <a:rPr lang="pl-PL" altLang="pl-PL" b="1" dirty="0">
                <a:solidFill>
                  <a:schemeClr val="tx2"/>
                </a:solidFill>
                <a:latin typeface="Tahoma" pitchFamily="34" charset="0"/>
              </a:rPr>
              <a:t>– pole, tu magnetyczne. 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067943" y="1188765"/>
            <a:ext cx="4275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dirty="0" smtClean="0">
                <a:solidFill>
                  <a:schemeClr val="hlink"/>
                </a:solidFill>
                <a:latin typeface="Tahoma" pitchFamily="34" charset="0"/>
              </a:rPr>
              <a:t>S</a:t>
            </a:r>
            <a:r>
              <a:rPr lang="pl-PL" altLang="pl-PL" sz="1600" dirty="0" smtClean="0">
                <a:solidFill>
                  <a:schemeClr val="hlink"/>
                </a:solidFill>
                <a:latin typeface="Tahoma" pitchFamily="34" charset="0"/>
              </a:rPr>
              <a:t>1</a:t>
            </a:r>
            <a:r>
              <a:rPr lang="pl-PL" altLang="pl-PL" sz="2400" dirty="0" smtClean="0">
                <a:solidFill>
                  <a:schemeClr val="hlink"/>
                </a:solidFill>
                <a:latin typeface="Tahoma" pitchFamily="34" charset="0"/>
              </a:rPr>
              <a:t>          ?</a:t>
            </a:r>
          </a:p>
          <a:p>
            <a:endParaRPr lang="pl-PL" altLang="pl-PL" sz="2400" dirty="0" smtClean="0">
              <a:solidFill>
                <a:schemeClr val="hlink"/>
              </a:solidFill>
              <a:latin typeface="Tahoma" pitchFamily="34" charset="0"/>
            </a:endParaRPr>
          </a:p>
          <a:p>
            <a:r>
              <a:rPr lang="pl-PL" altLang="pl-PL" sz="2400" b="1" dirty="0" smtClean="0">
                <a:solidFill>
                  <a:schemeClr val="hlink"/>
                </a:solidFill>
                <a:latin typeface="Tahoma" pitchFamily="34" charset="0"/>
              </a:rPr>
              <a:t>	</a:t>
            </a:r>
            <a:r>
              <a:rPr lang="pl-PL" altLang="pl-PL" sz="2400" dirty="0" smtClean="0">
                <a:solidFill>
                  <a:schemeClr val="hlink"/>
                </a:solidFill>
                <a:latin typeface="Tahoma" pitchFamily="34" charset="0"/>
              </a:rPr>
              <a:t>P</a:t>
            </a:r>
            <a:r>
              <a:rPr lang="pl-PL" altLang="pl-PL" sz="1600" dirty="0" smtClean="0">
                <a:solidFill>
                  <a:schemeClr val="hlink"/>
                </a:solidFill>
                <a:latin typeface="Tahoma" pitchFamily="34" charset="0"/>
              </a:rPr>
              <a:t>M</a:t>
            </a:r>
            <a:endParaRPr lang="pl-PL" altLang="pl-PL" sz="1600" dirty="0">
              <a:solidFill>
                <a:schemeClr val="hlink"/>
              </a:solidFill>
              <a:latin typeface="Tahoma" pitchFamily="34" charset="0"/>
            </a:endParaRPr>
          </a:p>
          <a:p>
            <a:endParaRPr lang="pl-PL" altLang="pl-PL" sz="2400" b="1" dirty="0" smtClean="0">
              <a:solidFill>
                <a:schemeClr val="hlink"/>
              </a:solidFill>
              <a:latin typeface="Tahoma" pitchFamily="34" charset="0"/>
            </a:endParaRPr>
          </a:p>
          <a:p>
            <a:r>
              <a:rPr lang="pl-PL" altLang="pl-PL" sz="2400" dirty="0" smtClean="0">
                <a:solidFill>
                  <a:schemeClr val="hlink"/>
                </a:solidFill>
                <a:latin typeface="Tahoma" pitchFamily="34" charset="0"/>
              </a:rPr>
              <a:t> S</a:t>
            </a:r>
            <a:r>
              <a:rPr lang="pl-PL" altLang="pl-PL" sz="1600" dirty="0" smtClean="0">
                <a:solidFill>
                  <a:schemeClr val="hlink"/>
                </a:solidFill>
                <a:latin typeface="Tahoma" pitchFamily="34" charset="0"/>
              </a:rPr>
              <a:t>1</a:t>
            </a:r>
            <a:r>
              <a:rPr lang="pl-PL" altLang="pl-PL" sz="2400" dirty="0" smtClean="0">
                <a:solidFill>
                  <a:schemeClr val="hlink"/>
                </a:solidFill>
                <a:latin typeface="Tahoma" pitchFamily="34" charset="0"/>
              </a:rPr>
              <a:t>            S</a:t>
            </a:r>
            <a:r>
              <a:rPr lang="pl-PL" altLang="pl-PL" sz="1600" dirty="0" smtClean="0">
                <a:solidFill>
                  <a:schemeClr val="hlink"/>
                </a:solidFill>
                <a:latin typeface="Tahoma" pitchFamily="34" charset="0"/>
              </a:rPr>
              <a:t>1</a:t>
            </a:r>
            <a:r>
              <a:rPr lang="pl-PL" altLang="pl-PL" sz="2400" dirty="0" smtClean="0">
                <a:solidFill>
                  <a:schemeClr val="hlink"/>
                </a:solidFill>
                <a:latin typeface="Tahoma" pitchFamily="34" charset="0"/>
              </a:rPr>
              <a:t>S</a:t>
            </a:r>
            <a:r>
              <a:rPr lang="pl-PL" altLang="pl-PL" sz="1600" dirty="0" smtClean="0">
                <a:solidFill>
                  <a:schemeClr val="hlink"/>
                </a:solidFill>
                <a:latin typeface="Tahoma" pitchFamily="34" charset="0"/>
              </a:rPr>
              <a:t>F</a:t>
            </a:r>
          </a:p>
          <a:p>
            <a:endParaRPr lang="pl-PL" sz="2400" dirty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" name="Strzałka w prawo 1"/>
          <p:cNvSpPr/>
          <p:nvPr/>
        </p:nvSpPr>
        <p:spPr>
          <a:xfrm>
            <a:off x="4608004" y="2906942"/>
            <a:ext cx="828092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5300229" y="2402098"/>
            <a:ext cx="495907" cy="3068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trzałka w prawo 9"/>
          <p:cNvSpPr/>
          <p:nvPr/>
        </p:nvSpPr>
        <p:spPr>
          <a:xfrm flipV="1">
            <a:off x="4572000" y="1412776"/>
            <a:ext cx="576064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95536" y="1188765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wepolowa: całkowite odcięcie 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wektora inercji</a:t>
            </a:r>
            <a:endParaRPr lang="pl-PL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2493337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5841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971600" y="5949280"/>
            <a:ext cx="7272808" cy="648072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6" name="Picture 12" descr="nadbiegunnik elektromagnes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121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14375" algn="l"/>
              </a:tabLst>
            </a:pPr>
            <a:r>
              <a:rPr lang="pl-PL" sz="2800" b="1" dirty="0" smtClean="0">
                <a:solidFill>
                  <a:srgbClr val="0000FF"/>
                </a:solidFill>
              </a:rPr>
              <a:t>Narzędzie: elektromagnes z nabiegunnikami</a:t>
            </a:r>
            <a:endParaRPr lang="pl-PL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9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5841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pole tekstowe 1"/>
          <p:cNvSpPr txBox="1"/>
          <p:nvPr/>
        </p:nvSpPr>
        <p:spPr>
          <a:xfrm>
            <a:off x="539552" y="1052736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00FF"/>
                </a:solidFill>
              </a:rPr>
              <a:t>„Wyciąganie” wypustków elektromagnesem:</a:t>
            </a:r>
            <a:endParaRPr lang="pl-PL" sz="2800" b="1" dirty="0">
              <a:solidFill>
                <a:srgbClr val="0000FF"/>
              </a:solidFill>
            </a:endParaRPr>
          </a:p>
        </p:txBody>
      </p:sp>
      <p:pic>
        <p:nvPicPr>
          <p:cNvPr id="12" name="Picture 5" descr="dywanik  plus elektromagn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6381" y="2024063"/>
            <a:ext cx="5853931" cy="359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24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48072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484784"/>
            <a:ext cx="5260564" cy="422930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11560" y="105273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00FF"/>
                </a:solidFill>
              </a:rPr>
              <a:t>Operator systemowy</a:t>
            </a:r>
            <a:endParaRPr lang="pl-PL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0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8640"/>
            <a:ext cx="16725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755576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pole tekstowe 7"/>
          <p:cNvSpPr txBox="1"/>
          <p:nvPr/>
        </p:nvSpPr>
        <p:spPr>
          <a:xfrm>
            <a:off x="539552" y="9087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00FF"/>
                </a:solidFill>
              </a:rPr>
              <a:t>Operator systemowy</a:t>
            </a:r>
            <a:endParaRPr lang="pl-PL" sz="2800" b="1" dirty="0">
              <a:solidFill>
                <a:srgbClr val="0000FF"/>
              </a:solidFill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4211960" y="1484784"/>
            <a:ext cx="3755796" cy="4067838"/>
            <a:chOff x="1730832" y="1700808"/>
            <a:chExt cx="3755796" cy="4067838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35896" y="3140968"/>
              <a:ext cx="1850732" cy="1231578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35896" y="4509120"/>
              <a:ext cx="1850732" cy="1259526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35896" y="1700808"/>
              <a:ext cx="1843489" cy="1222314"/>
            </a:xfrm>
            <a:prstGeom prst="rect">
              <a:avLst/>
            </a:prstGeom>
          </p:spPr>
        </p:pic>
        <p:sp>
          <p:nvSpPr>
            <p:cNvPr id="13" name="pole tekstowe 12"/>
            <p:cNvSpPr txBox="1"/>
            <p:nvPr/>
          </p:nvSpPr>
          <p:spPr>
            <a:xfrm>
              <a:off x="1730832" y="1700809"/>
              <a:ext cx="17195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Linia kolejowa </a:t>
              </a:r>
              <a:r>
                <a:rPr lang="pl-PL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pl-PL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 </a:t>
              </a:r>
              <a:r>
                <a:rPr lang="pl-PL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kompletnym uzbrojeniem</a:t>
              </a:r>
              <a:endParaRPr lang="pl-PL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841992" y="3427259"/>
              <a:ext cx="1505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</a:t>
              </a:r>
              <a:endParaRPr lang="pl-PL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1874848" y="4509120"/>
              <a:ext cx="15556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Szyny, śruby, podkłady itd.</a:t>
              </a:r>
              <a:endParaRPr lang="pl-PL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ole tekstowe 19"/>
          <p:cNvSpPr txBox="1"/>
          <p:nvPr/>
        </p:nvSpPr>
        <p:spPr>
          <a:xfrm>
            <a:off x="539552" y="2333995"/>
            <a:ext cx="3384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8000"/>
                </a:solidFill>
              </a:rPr>
              <a:t>Czy remontując tylko </a:t>
            </a:r>
            <a:r>
              <a:rPr lang="pl-PL" sz="3200" b="1" dirty="0" smtClean="0">
                <a:solidFill>
                  <a:srgbClr val="FF0000"/>
                </a:solidFill>
              </a:rPr>
              <a:t>tory</a:t>
            </a:r>
            <a:r>
              <a:rPr lang="pl-PL" sz="3200" b="1" dirty="0" smtClean="0">
                <a:solidFill>
                  <a:srgbClr val="FF0000"/>
                </a:solidFill>
              </a:rPr>
              <a:t>, </a:t>
            </a:r>
            <a:r>
              <a:rPr lang="pl-PL" sz="3200" b="1" dirty="0" smtClean="0">
                <a:solidFill>
                  <a:srgbClr val="008000"/>
                </a:solidFill>
              </a:rPr>
              <a:t>wyremontujemy </a:t>
            </a:r>
            <a:r>
              <a:rPr lang="pl-PL" sz="3200" b="1" dirty="0" smtClean="0">
                <a:solidFill>
                  <a:srgbClr val="FF0000"/>
                </a:solidFill>
              </a:rPr>
              <a:t>linię </a:t>
            </a:r>
            <a:r>
              <a:rPr lang="pl-PL" sz="3200" b="1" dirty="0" smtClean="0">
                <a:solidFill>
                  <a:srgbClr val="008000"/>
                </a:solidFill>
              </a:rPr>
              <a:t>kolejową?</a:t>
            </a:r>
            <a:endParaRPr lang="pl-PL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3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15284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" name="pole tekstowe 8"/>
          <p:cNvSpPr txBox="1"/>
          <p:nvPr/>
        </p:nvSpPr>
        <p:spPr>
          <a:xfrm>
            <a:off x="467544" y="1268760"/>
            <a:ext cx="82809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Tematy do analizy z pomocą operatora systemowego:</a:t>
            </a:r>
          </a:p>
          <a:p>
            <a:endParaRPr lang="pl-PL" sz="800" dirty="0"/>
          </a:p>
          <a:p>
            <a:pPr marL="447675" indent="-447675">
              <a:buAutoNum type="arabicPeriod"/>
            </a:pPr>
            <a:r>
              <a:rPr lang="pl-PL" sz="3200" b="1" dirty="0" smtClean="0">
                <a:solidFill>
                  <a:srgbClr val="800000"/>
                </a:solidFill>
              </a:rPr>
              <a:t>Linia </a:t>
            </a:r>
            <a:r>
              <a:rPr lang="pl-PL" sz="3200" b="1" dirty="0">
                <a:solidFill>
                  <a:srgbClr val="800000"/>
                </a:solidFill>
              </a:rPr>
              <a:t>kolejowa Jelenia Góra – Szklarska </a:t>
            </a:r>
            <a:r>
              <a:rPr lang="pl-PL" sz="3200" b="1" dirty="0" smtClean="0">
                <a:solidFill>
                  <a:srgbClr val="800000"/>
                </a:solidFill>
              </a:rPr>
              <a:t> </a:t>
            </a:r>
            <a:r>
              <a:rPr lang="pl-PL" sz="3200" b="1" dirty="0" smtClean="0">
                <a:solidFill>
                  <a:srgbClr val="800000"/>
                </a:solidFill>
              </a:rPr>
              <a:t> Poręba</a:t>
            </a:r>
            <a:endParaRPr lang="pl-PL" sz="32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3200" b="1" dirty="0" smtClean="0">
                <a:solidFill>
                  <a:srgbClr val="FF0000"/>
                </a:solidFill>
              </a:rPr>
              <a:t>2. Stadion </a:t>
            </a:r>
            <a:r>
              <a:rPr lang="pl-PL" sz="3200" b="1" dirty="0">
                <a:solidFill>
                  <a:srgbClr val="FF0000"/>
                </a:solidFill>
              </a:rPr>
              <a:t>„Korony” </a:t>
            </a:r>
            <a:r>
              <a:rPr lang="pl-PL" sz="3200" b="1" dirty="0" smtClean="0">
                <a:solidFill>
                  <a:srgbClr val="FF0000"/>
                </a:solidFill>
              </a:rPr>
              <a:t>Kielce</a:t>
            </a:r>
            <a:endParaRPr lang="pl-PL" sz="3200" b="1" dirty="0" smtClean="0">
              <a:solidFill>
                <a:srgbClr val="800000"/>
              </a:solidFill>
            </a:endParaRPr>
          </a:p>
          <a:p>
            <a:pPr>
              <a:lnSpc>
                <a:spcPct val="150000"/>
              </a:lnSpc>
            </a:pPr>
            <a:endParaRPr lang="pl-PL" sz="800" b="1" dirty="0" smtClean="0">
              <a:solidFill>
                <a:srgbClr val="80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3200" b="1" dirty="0" smtClean="0">
                <a:solidFill>
                  <a:srgbClr val="008000"/>
                </a:solidFill>
              </a:rPr>
              <a:t>3. Stadion Narodowy</a:t>
            </a:r>
            <a:endParaRPr lang="pl-PL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5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440160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pole tekstowe 1"/>
          <p:cNvSpPr txBox="1"/>
          <p:nvPr/>
        </p:nvSpPr>
        <p:spPr>
          <a:xfrm>
            <a:off x="539552" y="980729"/>
            <a:ext cx="81369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resursów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400" b="1" dirty="0" smtClean="0">
                <a:solidFill>
                  <a:srgbClr val="0000FF"/>
                </a:solidFill>
              </a:rPr>
              <a:t>Resursy – zasoby systemu. Mogą być: substancjalne, polowe, informacyjne, czasowe i inne. Jednym, słowem: wszystko „to, co jest w systemie”.</a:t>
            </a:r>
            <a:endParaRPr lang="pl-PL" sz="2400" b="1" dirty="0">
              <a:solidFill>
                <a:srgbClr val="0000FF"/>
              </a:solidFill>
            </a:endParaRPr>
          </a:p>
          <a:p>
            <a:pPr algn="just"/>
            <a:r>
              <a:rPr lang="pl-PL" sz="2400" b="1" dirty="0" smtClean="0">
                <a:solidFill>
                  <a:srgbClr val="008000"/>
                </a:solidFill>
              </a:rPr>
              <a:t>Wnikliwa analiza resursów pozwala wyjaśnić i rozwiązać nawet trudne z pozoru problemy:</a:t>
            </a:r>
            <a:endParaRPr lang="pl-PL" sz="2400" b="1" dirty="0">
              <a:solidFill>
                <a:srgbClr val="008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23528" y="5013176"/>
            <a:ext cx="8227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sz="1600" b="1" dirty="0">
                <a:solidFill>
                  <a:srgbClr val="0000FF"/>
                </a:solidFill>
              </a:rPr>
              <a:t>Racetrack Playa - wyschnięte, słone jezioro </a:t>
            </a:r>
            <a:r>
              <a:rPr lang="pl-PL" sz="1600" b="1" dirty="0" smtClean="0">
                <a:solidFill>
                  <a:srgbClr val="0000FF"/>
                </a:solidFill>
              </a:rPr>
              <a:t>w </a:t>
            </a:r>
            <a:r>
              <a:rPr lang="pl-PL" sz="1600" b="1" dirty="0">
                <a:solidFill>
                  <a:srgbClr val="0000FF"/>
                </a:solidFill>
              </a:rPr>
              <a:t>hrabstwie </a:t>
            </a:r>
            <a:r>
              <a:rPr lang="pl-PL" sz="1600" b="1" dirty="0" err="1">
                <a:solidFill>
                  <a:srgbClr val="0000FF"/>
                </a:solidFill>
              </a:rPr>
              <a:t>Inyo</a:t>
            </a:r>
            <a:r>
              <a:rPr lang="pl-PL" sz="1600" b="1" dirty="0">
                <a:solidFill>
                  <a:srgbClr val="0000FF"/>
                </a:solidFill>
              </a:rPr>
              <a:t> stanu </a:t>
            </a:r>
            <a:r>
              <a:rPr lang="pl-PL" sz="1600" b="1" dirty="0" smtClean="0">
                <a:solidFill>
                  <a:srgbClr val="0000FF"/>
                </a:solidFill>
              </a:rPr>
              <a:t>Kalifornia, sławne </a:t>
            </a:r>
            <a:r>
              <a:rPr lang="pl-PL" sz="1600" b="1" dirty="0" smtClean="0">
                <a:solidFill>
                  <a:srgbClr val="0000FF"/>
                </a:solidFill>
              </a:rPr>
              <a:t/>
            </a:r>
            <a:br>
              <a:rPr lang="pl-PL" sz="1600" b="1" dirty="0" smtClean="0">
                <a:solidFill>
                  <a:srgbClr val="0000FF"/>
                </a:solidFill>
              </a:rPr>
            </a:br>
            <a:r>
              <a:rPr lang="pl-PL" sz="1600" b="1" dirty="0" smtClean="0">
                <a:solidFill>
                  <a:srgbClr val="0000FF"/>
                </a:solidFill>
              </a:rPr>
              <a:t>z </a:t>
            </a:r>
            <a:r>
              <a:rPr lang="pl-PL" sz="1600" b="1" dirty="0" smtClean="0">
                <a:solidFill>
                  <a:srgbClr val="0000FF"/>
                </a:solidFill>
              </a:rPr>
              <a:t>„wędrujących kamieni”. Co jest powodem ich ruchu?</a:t>
            </a:r>
            <a:endParaRPr lang="pl-PL" sz="1600" b="1" dirty="0">
              <a:solidFill>
                <a:srgbClr val="0000FF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356992"/>
            <a:ext cx="4145976" cy="18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3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16004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3528" y="1556792"/>
            <a:ext cx="8568952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pl-PL" sz="2300" b="1" dirty="0" smtClean="0">
                <a:solidFill>
                  <a:schemeClr val="hlink"/>
                </a:solidFill>
              </a:rPr>
              <a:t>Przykłady problemów „na resursy”:</a:t>
            </a:r>
            <a:endParaRPr lang="pl-PL" altLang="pl-PL" sz="2300" b="1" dirty="0">
              <a:solidFill>
                <a:schemeClr val="hlink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pl-PL" altLang="pl-PL" sz="2300" b="1" dirty="0" smtClean="0">
                <a:solidFill>
                  <a:schemeClr val="folHlink"/>
                </a:solidFill>
              </a:rPr>
              <a:t>Jak zwalczać nematody (nicienie) atakujące bulwy ziemniaków, zasadzonych na wiosnę.  Zwłaszcza atakowane są sadzeniaki krojone na części. </a:t>
            </a:r>
            <a:r>
              <a:rPr lang="pl-PL" altLang="pl-PL" sz="2300" b="1" dirty="0" smtClean="0">
                <a:solidFill>
                  <a:schemeClr val="folHlink"/>
                </a:solidFill>
              </a:rPr>
              <a:t/>
            </a:r>
            <a:br>
              <a:rPr lang="pl-PL" altLang="pl-PL" sz="2300" b="1" dirty="0" smtClean="0">
                <a:solidFill>
                  <a:schemeClr val="folHlink"/>
                </a:solidFill>
              </a:rPr>
            </a:br>
            <a:r>
              <a:rPr lang="pl-PL" altLang="pl-PL" sz="2300" b="1" dirty="0" smtClean="0">
                <a:solidFill>
                  <a:schemeClr val="folHlink"/>
                </a:solidFill>
              </a:rPr>
              <a:t>Chodzi o </a:t>
            </a:r>
            <a:r>
              <a:rPr lang="pl-PL" altLang="pl-PL" sz="2300" b="1" dirty="0" smtClean="0">
                <a:solidFill>
                  <a:schemeClr val="folHlink"/>
                </a:solidFill>
              </a:rPr>
              <a:t>zwalczanie ekologiczne, bez użycia środków chemicznych.</a:t>
            </a:r>
            <a:endParaRPr lang="pl-PL" altLang="pl-PL" sz="2300" b="1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pl-PL" altLang="pl-PL" sz="2300" b="1" dirty="0" smtClean="0">
                <a:solidFill>
                  <a:schemeClr val="folHlink"/>
                </a:solidFill>
              </a:rPr>
              <a:t>Jak </a:t>
            </a:r>
            <a:r>
              <a:rPr lang="pl-PL" altLang="pl-PL" sz="2300" b="1" dirty="0">
                <a:solidFill>
                  <a:schemeClr val="folHlink"/>
                </a:solidFill>
              </a:rPr>
              <a:t>szybko ocenić, czy zboże dostarczone do elewatora jest „zawołczone” czy nie?</a:t>
            </a:r>
          </a:p>
        </p:txBody>
      </p:sp>
    </p:spTree>
    <p:extLst>
      <p:ext uri="{BB962C8B-B14F-4D97-AF65-F5344CB8AC3E}">
        <p14:creationId xmlns:p14="http://schemas.microsoft.com/office/powerpoint/2010/main" xmlns="" val="41154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4827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15284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pole tekstowe 1"/>
          <p:cNvSpPr txBox="1"/>
          <p:nvPr/>
        </p:nvSpPr>
        <p:spPr>
          <a:xfrm>
            <a:off x="323528" y="1052736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Problemy z życia małych zakładów:</a:t>
            </a:r>
            <a:endParaRPr lang="pl-PL" dirty="0"/>
          </a:p>
          <a:p>
            <a:r>
              <a:rPr lang="pl-PL" sz="2400" b="1" dirty="0" smtClean="0">
                <a:solidFill>
                  <a:srgbClr val="008000"/>
                </a:solidFill>
              </a:rPr>
              <a:t>1</a:t>
            </a:r>
            <a:r>
              <a:rPr lang="pl-PL" sz="2400" b="1" dirty="0" smtClean="0"/>
              <a:t>. </a:t>
            </a:r>
            <a:r>
              <a:rPr lang="pl-PL" sz="2400" b="1" dirty="0" smtClean="0">
                <a:solidFill>
                  <a:srgbClr val="008000"/>
                </a:solidFill>
              </a:rPr>
              <a:t>Jak wykonać płytkę podigielną maszyny do szycia, nie mając frezarki, ani strugarki, jedynie narzędzia do ręcznej obróbki metali:</a:t>
            </a:r>
            <a:endParaRPr lang="pl-PL" sz="2400" b="1" dirty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85576"/>
            <a:ext cx="5328592" cy="250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23528" y="508518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Sprzeczność fizyczna: </a:t>
            </a:r>
            <a:r>
              <a:rPr lang="pl-PL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rowek </a:t>
            </a:r>
            <a:r>
              <a:rPr lang="pl-PL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 być przelotowy, żeby dało się go wykonać pilnikiem i nie może być przelotowy, bo byłby niezgodny z konstrukcją maszyny</a:t>
            </a:r>
            <a:endParaRPr lang="pl-PL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0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a 12"/>
          <p:cNvGrpSpPr/>
          <p:nvPr/>
        </p:nvGrpSpPr>
        <p:grpSpPr>
          <a:xfrm>
            <a:off x="827584" y="5805264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3652" y="1018059"/>
            <a:ext cx="2673424" cy="379626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77542" y="491373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Twórca TRIZ </a:t>
            </a:r>
            <a:r>
              <a:rPr lang="pl-PL" sz="2400" b="1" dirty="0" smtClean="0">
                <a:solidFill>
                  <a:srgbClr val="0000FF"/>
                </a:solidFill>
              </a:rPr>
              <a:t>Henryk Saulowicz Altszuller</a:t>
            </a:r>
          </a:p>
          <a:p>
            <a:r>
              <a:rPr lang="pl-PL" sz="2400" b="1" dirty="0">
                <a:solidFill>
                  <a:srgbClr val="0000FF"/>
                </a:solidFill>
              </a:rPr>
              <a:t>	</a:t>
            </a:r>
            <a:r>
              <a:rPr lang="pl-PL" sz="2400" b="1" dirty="0" smtClean="0">
                <a:solidFill>
                  <a:srgbClr val="0000FF"/>
                </a:solidFill>
              </a:rPr>
              <a:t>	</a:t>
            </a:r>
            <a:r>
              <a:rPr lang="pl-PL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1931 - 1998</a:t>
            </a:r>
            <a:endParaRPr lang="pl-PL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8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5841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pole tekstowe 1"/>
          <p:cNvSpPr txBox="1"/>
          <p:nvPr/>
        </p:nvSpPr>
        <p:spPr>
          <a:xfrm>
            <a:off x="251520" y="1052736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Problemy z życia małych zakładów:</a:t>
            </a:r>
            <a:endParaRPr lang="pl-PL" dirty="0"/>
          </a:p>
          <a:p>
            <a:r>
              <a:rPr lang="pl-PL" sz="2400" b="1" dirty="0" smtClean="0">
                <a:solidFill>
                  <a:srgbClr val="008000"/>
                </a:solidFill>
              </a:rPr>
              <a:t>Sprzeczność fizyczną rozwiązujemy w czasie, w przestrzeni, </a:t>
            </a:r>
            <a:r>
              <a:rPr lang="pl-PL" sz="2400" b="1" dirty="0" smtClean="0">
                <a:solidFill>
                  <a:srgbClr val="008000"/>
                </a:solidFill>
              </a:rPr>
              <a:t/>
            </a:r>
            <a:br>
              <a:rPr lang="pl-PL" sz="2400" b="1" dirty="0" smtClean="0">
                <a:solidFill>
                  <a:srgbClr val="008000"/>
                </a:solidFill>
              </a:rPr>
            </a:br>
            <a:r>
              <a:rPr lang="pl-PL" sz="2400" b="1" dirty="0" smtClean="0">
                <a:solidFill>
                  <a:srgbClr val="008000"/>
                </a:solidFill>
              </a:rPr>
              <a:t>w </a:t>
            </a:r>
            <a:r>
              <a:rPr lang="pl-PL" sz="2400" b="1" dirty="0" smtClean="0">
                <a:solidFill>
                  <a:srgbClr val="008000"/>
                </a:solidFill>
              </a:rPr>
              <a:t>nadsystemie, przejściem do makropoziomu itp. W tym przypadku sprzeczność rozwiązujemy w </a:t>
            </a:r>
            <a:r>
              <a:rPr lang="pl-PL" sz="2400" b="1" dirty="0">
                <a:solidFill>
                  <a:srgbClr val="008000"/>
                </a:solidFill>
              </a:rPr>
              <a:t>przestrzeni</a:t>
            </a:r>
            <a:r>
              <a:rPr lang="pl-PL" sz="2400" b="1" dirty="0" smtClean="0">
                <a:solidFill>
                  <a:srgbClr val="008000"/>
                </a:solidFill>
              </a:rPr>
              <a:t>:</a:t>
            </a:r>
            <a:endParaRPr lang="pl-PL" sz="2400" b="1" dirty="0">
              <a:solidFill>
                <a:srgbClr val="0080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780928"/>
            <a:ext cx="3976756" cy="2834963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51520" y="3242593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00FF"/>
                </a:solidFill>
              </a:rPr>
              <a:t>Półfabrykat płytki wygięto </a:t>
            </a:r>
            <a:r>
              <a:rPr lang="pl-PL" sz="2000" b="1" dirty="0" smtClean="0">
                <a:solidFill>
                  <a:srgbClr val="0000FF"/>
                </a:solidFill>
              </a:rPr>
              <a:t/>
            </a:r>
            <a:br>
              <a:rPr lang="pl-PL" sz="2000" b="1" dirty="0" smtClean="0">
                <a:solidFill>
                  <a:srgbClr val="0000FF"/>
                </a:solidFill>
              </a:rPr>
            </a:br>
            <a:r>
              <a:rPr lang="pl-PL" sz="2000" b="1" dirty="0" smtClean="0">
                <a:solidFill>
                  <a:srgbClr val="0000FF"/>
                </a:solidFill>
              </a:rPr>
              <a:t>i </a:t>
            </a:r>
            <a:r>
              <a:rPr lang="pl-PL" sz="2000" b="1" dirty="0" smtClean="0">
                <a:solidFill>
                  <a:srgbClr val="0000FF"/>
                </a:solidFill>
              </a:rPr>
              <a:t>po wypiłowaniu rowka </a:t>
            </a:r>
            <a:r>
              <a:rPr lang="pl-PL" sz="2000" b="1" dirty="0" smtClean="0">
                <a:solidFill>
                  <a:srgbClr val="0000FF"/>
                </a:solidFill>
              </a:rPr>
              <a:t/>
            </a:r>
            <a:br>
              <a:rPr lang="pl-PL" sz="2000" b="1" dirty="0" smtClean="0">
                <a:solidFill>
                  <a:srgbClr val="0000FF"/>
                </a:solidFill>
              </a:rPr>
            </a:br>
            <a:r>
              <a:rPr lang="pl-PL" sz="2000" b="1" dirty="0" smtClean="0">
                <a:solidFill>
                  <a:srgbClr val="0000FF"/>
                </a:solidFill>
              </a:rPr>
              <a:t>– </a:t>
            </a:r>
            <a:r>
              <a:rPr lang="pl-PL" sz="2000" b="1" dirty="0" smtClean="0">
                <a:solidFill>
                  <a:srgbClr val="0000FF"/>
                </a:solidFill>
              </a:rPr>
              <a:t>przelotowo, wyprostowano. Uzyskano „niemożliwy”  do wykonania kształt!</a:t>
            </a:r>
            <a:endParaRPr lang="pl-PL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4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pole tekstowe 1"/>
          <p:cNvSpPr txBox="1"/>
          <p:nvPr/>
        </p:nvSpPr>
        <p:spPr>
          <a:xfrm>
            <a:off x="161925" y="795769"/>
            <a:ext cx="89722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analizowane w ramach projektu: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Zakład „A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zmierzyć wilgotność płyt z tworzywa sztucznego z dokładnością do 0,01%, poczynając  od wilgotności 0,01%. </a:t>
            </a:r>
            <a:endParaRPr lang="pl-PL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eriod"/>
              <a:tabLst>
                <a:tab pos="542925" algn="l"/>
              </a:tabLst>
            </a:pP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Propozycja (nie sprawdzona): </a:t>
            </a: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pomiar </a:t>
            </a: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wilgotnościomierzem mikrofalowym, </a:t>
            </a: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płytek </a:t>
            </a: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spakietowanych do grubości ok. 100 mm.</a:t>
            </a:r>
          </a:p>
          <a:p>
            <a:pPr marL="457200" indent="-457200">
              <a:buFont typeface="+mj-lt"/>
              <a:buAutoNum type="alphaLcPeriod"/>
              <a:tabLst>
                <a:tab pos="542925" algn="l"/>
              </a:tabLst>
            </a:pP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Pomiar przez całą długość komory suszarniczej </a:t>
            </a: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skumulowaniu wiązki mikrofal z pomocą soczewek dielektrycznych.</a:t>
            </a:r>
          </a:p>
          <a:p>
            <a:pPr marL="457200" indent="-457200">
              <a:buFont typeface="+mj-lt"/>
              <a:buAutoNum type="alphaLcPeriod"/>
              <a:tabLst>
                <a:tab pos="542925" algn="l"/>
              </a:tabLst>
            </a:pP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Pomiar wilgotności powietrza suszącego i interpretacja wilgotności płyt z pomocą programu komputerowego.</a:t>
            </a:r>
          </a:p>
          <a:p>
            <a:pPr>
              <a:tabLst>
                <a:tab pos="542925" algn="l"/>
              </a:tabLst>
            </a:pP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99392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pole tekstowe 7"/>
          <p:cNvSpPr txBox="1"/>
          <p:nvPr/>
        </p:nvSpPr>
        <p:spPr>
          <a:xfrm>
            <a:off x="251520" y="105273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Zakład „B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Podniesienie 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wydajności zgrzewania 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masywnego 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 do cienkiej blachy:</a:t>
            </a:r>
            <a:endParaRPr lang="pl-PL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204864"/>
            <a:ext cx="4752529" cy="315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21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pole tekstowe 1"/>
          <p:cNvSpPr txBox="1"/>
          <p:nvPr/>
        </p:nvSpPr>
        <p:spPr>
          <a:xfrm>
            <a:off x="206624" y="1322090"/>
            <a:ext cx="87129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Zgrzewanie </a:t>
            </a:r>
            <a:r>
              <a:rPr lang="pl-PL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prądami wysokiej częstotliwości było mało wydajne, a przy podniesieniu mocy wyjściowej generatora w.cz. zagrażało zdrowiu  pracowników. </a:t>
            </a:r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Propozycja</a:t>
            </a:r>
            <a:r>
              <a:rPr lang="pl-PL" sz="2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zastosowanie skojarzonego działania w.cz, + ultradźwięki. Wykonano próby </a:t>
            </a:r>
            <a:r>
              <a:rPr lang="pl-PL" sz="2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wynikiem pozytywnym. Podczas prób okazało się, że można znacznie obniżyć moc generatora w.cz, a dzięki skojarzonemu działaniu obu pól uzyskano wzrost wydajności procesu.</a:t>
            </a:r>
            <a:endParaRPr lang="pl-PL" sz="2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7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52028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1728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pole tekstowe 7"/>
          <p:cNvSpPr txBox="1"/>
          <p:nvPr/>
        </p:nvSpPr>
        <p:spPr>
          <a:xfrm>
            <a:off x="251520" y="1556792"/>
            <a:ext cx="856895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Zakład „C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Zakład 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zgłosił problem pomiaru wilgotności 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zrębków 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tworzyw sztucznych, głównie folii, transportowanych taśmociągiem do dalszej przeróbki.</a:t>
            </a: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pl-PL" sz="1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ramach wizyty studyjnej przekazano właścicielowi zakładu informację o możliwości pomiaru ciągłego </a:t>
            </a: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biegu”,  z użyciem wilgotnościomierza mikrofalowego. Przekazano informację o producencie i możliwościach aparatury, czyli: transfer informacji i technologii.</a:t>
            </a:r>
            <a:endParaRPr lang="pl-PL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6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5841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pole tekstowe 7"/>
          <p:cNvSpPr txBox="1"/>
          <p:nvPr/>
        </p:nvSpPr>
        <p:spPr>
          <a:xfrm>
            <a:off x="2051720" y="1573560"/>
            <a:ext cx="6601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TRIZ na świecie</a:t>
            </a:r>
            <a:endParaRPr lang="pl-PL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0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5841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pole tekstowe 12"/>
          <p:cNvSpPr txBox="1"/>
          <p:nvPr/>
        </p:nvSpPr>
        <p:spPr>
          <a:xfrm>
            <a:off x="177801" y="2636912"/>
            <a:ext cx="885666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TRIZ at Samsung publicity</a:t>
            </a:r>
            <a:endParaRPr lang="pl-PL" sz="3200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There have been a lot of papers about the TRIZ education and implementation process at Samsung, where various reports say that as many as 10,000 engineering staff are getting TRIZ training. Here's a new report from the Korean electronics industry press about the after-training support system. </a:t>
            </a:r>
            <a:endParaRPr lang="pl-PL" sz="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err="1">
                <a:solidFill>
                  <a:srgbClr val="0070C0"/>
                </a:solidFill>
              </a:rPr>
              <a:t>TOYOTrizzed</a:t>
            </a:r>
            <a:r>
              <a:rPr lang="en-US" b="1" dirty="0">
                <a:solidFill>
                  <a:srgbClr val="0070C0"/>
                </a:solidFill>
              </a:rPr>
              <a:t>: How the celebrated TOYOTA Production System is </a:t>
            </a:r>
            <a:r>
              <a:rPr lang="en-US" b="1" dirty="0" smtClean="0">
                <a:solidFill>
                  <a:srgbClr val="0070C0"/>
                </a:solidFill>
              </a:rPr>
              <a:t>a</a:t>
            </a:r>
            <a:r>
              <a:rPr lang="pl-PL" b="1" dirty="0" smtClean="0">
                <a:solidFill>
                  <a:srgbClr val="0070C0"/>
                </a:solidFill>
              </a:rPr>
              <a:t>TRIZ </a:t>
            </a:r>
            <a:r>
              <a:rPr lang="pl-PL" b="1" dirty="0" err="1">
                <a:solidFill>
                  <a:srgbClr val="0070C0"/>
                </a:solidFill>
              </a:rPr>
              <a:t>derivative</a:t>
            </a:r>
            <a:endParaRPr lang="pl-PL" dirty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pl-PL" dirty="0" err="1">
                <a:solidFill>
                  <a:srgbClr val="0070C0"/>
                </a:solidFill>
              </a:rPr>
              <a:t>Ankit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Aggarwal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Sundeep</a:t>
            </a:r>
            <a:r>
              <a:rPr lang="pl-PL" dirty="0">
                <a:solidFill>
                  <a:srgbClr val="0070C0"/>
                </a:solidFill>
              </a:rPr>
              <a:t> Kumar, </a:t>
            </a:r>
            <a:r>
              <a:rPr lang="pl-PL" dirty="0" err="1">
                <a:solidFill>
                  <a:srgbClr val="0070C0"/>
                </a:solidFill>
              </a:rPr>
              <a:t>Tuhina</a:t>
            </a:r>
            <a:r>
              <a:rPr lang="pl-PL" dirty="0">
                <a:solidFill>
                  <a:srgbClr val="0070C0"/>
                </a:solidFill>
              </a:rPr>
              <a:t> Sikor</a:t>
            </a:r>
          </a:p>
          <a:p>
            <a:pPr>
              <a:defRPr/>
            </a:pPr>
            <a:r>
              <a:rPr lang="pl-PL" dirty="0">
                <a:solidFill>
                  <a:srgbClr val="0070C0"/>
                </a:solidFill>
              </a:rPr>
              <a:t>sundeepkhatri@yahoo.com</a:t>
            </a:r>
          </a:p>
          <a:p>
            <a:pPr>
              <a:defRPr/>
            </a:pPr>
            <a:r>
              <a:rPr lang="pl-PL" b="1" dirty="0"/>
              <a:t> </a:t>
            </a:r>
            <a:endParaRPr lang="pl-PL" dirty="0"/>
          </a:p>
          <a:p>
            <a:pPr algn="l">
              <a:defRPr/>
            </a:pP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0" y="1052736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Rozpowszechnienie TRIZ w skali światowej. </a:t>
            </a:r>
          </a:p>
          <a:p>
            <a:pPr algn="ctr"/>
            <a:r>
              <a:rPr lang="pl-PL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wpisaniu w wyszukiwarkę internetowa haseł skojarzonych  typu: </a:t>
            </a:r>
            <a:r>
              <a:rPr lang="pl-PL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TRIZ </a:t>
            </a:r>
            <a:r>
              <a:rPr lang="pl-PL" sz="2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Samsung i </a:t>
            </a:r>
            <a:r>
              <a:rPr lang="pl-PL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podobnych </a:t>
            </a:r>
            <a:r>
              <a:rPr lang="pl-PL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łatwo przekonać się, że nie istnieje żadna duża firma, która by nie miała komórki TRIZ. </a:t>
            </a:r>
            <a:endParaRPr lang="pl-PL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1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Prostokąt 1"/>
          <p:cNvSpPr/>
          <p:nvPr/>
        </p:nvSpPr>
        <p:spPr>
          <a:xfrm>
            <a:off x="539552" y="141277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TRIZ SUCCESS CASES 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Boeing 767 </a:t>
            </a:r>
            <a:r>
              <a:rPr lang="en-US" sz="2400" b="1" dirty="0">
                <a:solidFill>
                  <a:srgbClr val="0000FF"/>
                </a:solidFill>
              </a:rPr>
              <a:t>refueling system by Boeing 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TRIZ</a:t>
            </a:r>
            <a:r>
              <a:rPr lang="en-US" sz="2400" b="1" dirty="0">
                <a:solidFill>
                  <a:srgbClr val="0000FF"/>
                </a:solidFill>
              </a:rPr>
              <a:t> helped to develop a new refueling system for </a:t>
            </a:r>
            <a:r>
              <a:rPr lang="en-US" sz="2400" b="1" dirty="0" smtClean="0">
                <a:solidFill>
                  <a:srgbClr val="0000FF"/>
                </a:solidFill>
              </a:rPr>
              <a:t>Boeing </a:t>
            </a:r>
            <a:r>
              <a:rPr lang="en-US" sz="2400" b="1" dirty="0">
                <a:solidFill>
                  <a:srgbClr val="0000FF"/>
                </a:solidFill>
              </a:rPr>
              <a:t>767 aircraft, which resulted in extra sales of </a:t>
            </a:r>
            <a:r>
              <a:rPr lang="en-US" sz="2400" b="1" dirty="0" smtClean="0">
                <a:solidFill>
                  <a:srgbClr val="0000FF"/>
                </a:solidFill>
              </a:rPr>
              <a:t>1.5</a:t>
            </a:r>
            <a:r>
              <a:rPr lang="pl-PL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billion </a:t>
            </a:r>
            <a:r>
              <a:rPr lang="en-US" sz="2400" b="1" dirty="0">
                <a:solidFill>
                  <a:srgbClr val="0000FF"/>
                </a:solidFill>
              </a:rPr>
              <a:t>US dollars. 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</a:rPr>
              <a:t>“A TRIZ workshop solution was developed for the 767 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</a:rPr>
              <a:t>Tanker (air-to-air refueling) aircraft project. As a result 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</a:rPr>
              <a:t>of that TRIZ solution, the program was successfully 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</a:rPr>
              <a:t>launched with a customer who preferred the TRIZ 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</a:rPr>
              <a:t>solution over the competitions solution for the same 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</a:rPr>
              <a:t>system, thereby ordering aircraft from Boeing. </a:t>
            </a:r>
          </a:p>
        </p:txBody>
      </p:sp>
    </p:spTree>
    <p:extLst>
      <p:ext uri="{BB962C8B-B14F-4D97-AF65-F5344CB8AC3E}">
        <p14:creationId xmlns:p14="http://schemas.microsoft.com/office/powerpoint/2010/main" xmlns="" val="1877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pole tekstowe 10"/>
          <p:cNvSpPr txBox="1"/>
          <p:nvPr/>
        </p:nvSpPr>
        <p:spPr>
          <a:xfrm>
            <a:off x="251520" y="1069132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pl-PL" b="1" dirty="0" smtClean="0"/>
              <a:t>                                  </a:t>
            </a:r>
            <a:r>
              <a:rPr lang="en-US" b="1" dirty="0" smtClean="0"/>
              <a:t>Massachusetts </a:t>
            </a:r>
            <a:r>
              <a:rPr lang="en-US" b="1" dirty="0"/>
              <a:t>Institute of Technology</a:t>
            </a:r>
            <a:endParaRPr lang="pl-PL" dirty="0"/>
          </a:p>
          <a:p>
            <a:r>
              <a:rPr lang="pl-PL" b="1" dirty="0" smtClean="0"/>
              <a:t>                                  </a:t>
            </a:r>
            <a:r>
              <a:rPr lang="en-US" b="1" dirty="0" smtClean="0"/>
              <a:t>Information </a:t>
            </a:r>
            <a:r>
              <a:rPr lang="en-US" b="1" dirty="0"/>
              <a:t>Letter</a:t>
            </a:r>
            <a:r>
              <a:rPr lang="en-US" dirty="0"/>
              <a:t>	</a:t>
            </a:r>
            <a:r>
              <a:rPr lang="en-US" b="1" dirty="0"/>
              <a:t> </a:t>
            </a:r>
            <a:endParaRPr lang="pl-PL" dirty="0"/>
          </a:p>
          <a:p>
            <a:r>
              <a:rPr lang="pl-PL" dirty="0"/>
              <a:t> </a:t>
            </a:r>
          </a:p>
          <a:p>
            <a:pPr algn="just"/>
            <a:r>
              <a:rPr lang="pl-PL" b="1" dirty="0"/>
              <a:t>Misją MIT jest głębokie i wszechstronne wykształcenie studentów w nauce, technologii i innych obszarach wiedzy, w celu rozwoju USA i świata w 21 wieku.</a:t>
            </a:r>
          </a:p>
          <a:p>
            <a:pPr algn="just"/>
            <a:r>
              <a:rPr lang="pl-PL" b="1" dirty="0"/>
              <a:t>Praktycznie we wszystkich międzynarodowych rankingach MIT zajmuje pierwsze miejsce wśród uniwersytetów technicznych w świecie </a:t>
            </a:r>
            <a:r>
              <a:rPr lang="pl-PL" b="1" dirty="0" smtClean="0"/>
              <a:t>(pracuje </a:t>
            </a:r>
            <a:r>
              <a:rPr lang="pl-PL" b="1" dirty="0"/>
              <a:t>w nim lub pracowało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sumie </a:t>
            </a:r>
            <a:r>
              <a:rPr lang="pl-PL" b="1" dirty="0">
                <a:solidFill>
                  <a:srgbClr val="FF0000"/>
                </a:solidFill>
              </a:rPr>
              <a:t>77 Laureatów nagrody Nobla</a:t>
            </a:r>
            <a:r>
              <a:rPr lang="pl-PL" b="1" dirty="0"/>
              <a:t>). </a:t>
            </a:r>
            <a:r>
              <a:rPr lang="pl-PL" b="1" dirty="0" smtClean="0"/>
              <a:t>Wykształcenie </a:t>
            </a:r>
            <a:r>
              <a:rPr lang="pl-PL" b="1" dirty="0"/>
              <a:t>w MIT </a:t>
            </a:r>
            <a:r>
              <a:rPr lang="pl-PL" b="1" dirty="0" smtClean="0"/>
              <a:t>organicznie </a:t>
            </a:r>
            <a:r>
              <a:rPr lang="pl-PL" b="1" dirty="0"/>
              <a:t>wiąże  głębokie  i  intensywne  akademickie  kształcenie z wszechstronnym  doświadczeniem  w przemyśle  i w praktyce. 80% absolwentów MIT pracuje w korporacjach  „Fortune 100” </a:t>
            </a:r>
            <a:r>
              <a:rPr lang="pl-PL" b="1" dirty="0" smtClean="0"/>
              <a:t>(</a:t>
            </a:r>
            <a:r>
              <a:rPr lang="pl-PL" b="1" dirty="0" err="1" smtClean="0"/>
              <a:t>100</a:t>
            </a:r>
            <a:r>
              <a:rPr lang="pl-PL" b="1" dirty="0" smtClean="0"/>
              <a:t> </a:t>
            </a:r>
            <a:r>
              <a:rPr lang="pl-PL" b="1" dirty="0"/>
              <a:t>wiodących, światowych korporacji przemysłowych)  lub jako profesorowie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wiodących uniwersytetach świata. </a:t>
            </a:r>
          </a:p>
          <a:p>
            <a:pPr algn="just"/>
            <a:r>
              <a:rPr lang="pl-PL" b="1" dirty="0" smtClean="0"/>
              <a:t>Historia </a:t>
            </a:r>
            <a:r>
              <a:rPr lang="pl-PL" b="1" dirty="0">
                <a:solidFill>
                  <a:srgbClr val="FF0000"/>
                </a:solidFill>
              </a:rPr>
              <a:t>TRIZ w MIT zaczyna się od 1994 roku</a:t>
            </a:r>
            <a:r>
              <a:rPr lang="pl-PL" b="1" dirty="0"/>
              <a:t>, kiedy to firma „Wynalazcza maszyna”  zaczęła prowadzić seminaria z TRIZ dla studentów stadium magisterskiego.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seminaria te włączone były komputerowe programy </a:t>
            </a:r>
            <a:r>
              <a:rPr lang="pl-PL" b="1" dirty="0" smtClean="0"/>
              <a:t>„</a:t>
            </a:r>
            <a:r>
              <a:rPr lang="pl-PL" b="1" dirty="0"/>
              <a:t>Wynalazcza maszyna”.</a:t>
            </a:r>
          </a:p>
          <a:p>
            <a:endParaRPr lang="pl-PL" b="1" dirty="0"/>
          </a:p>
        </p:txBody>
      </p:sp>
      <p:pic>
        <p:nvPicPr>
          <p:cNvPr id="19" name="Obraz 18" descr="sealtran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50265" cy="811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084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pole tekstowe 7"/>
          <p:cNvSpPr txBox="1"/>
          <p:nvPr/>
        </p:nvSpPr>
        <p:spPr>
          <a:xfrm>
            <a:off x="179512" y="908720"/>
            <a:ext cx="871296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00" b="1" dirty="0" smtClean="0"/>
          </a:p>
          <a:p>
            <a:pPr algn="just"/>
            <a:endParaRPr lang="pl-PL" sz="100" b="1" dirty="0" smtClean="0"/>
          </a:p>
          <a:p>
            <a:pPr algn="just"/>
            <a:endParaRPr lang="pl-PL" sz="100" b="1" dirty="0" smtClean="0"/>
          </a:p>
          <a:p>
            <a:pPr algn="just"/>
            <a:endParaRPr lang="pl-PL" sz="100" b="1" dirty="0" smtClean="0"/>
          </a:p>
          <a:p>
            <a:pPr algn="just"/>
            <a:endParaRPr lang="pl-PL" sz="100" b="1" dirty="0" smtClean="0"/>
          </a:p>
          <a:p>
            <a:pPr algn="just"/>
            <a:endParaRPr lang="pl-PL" sz="100" b="1" dirty="0" smtClean="0"/>
          </a:p>
          <a:p>
            <a:pPr algn="just"/>
            <a:endParaRPr lang="pl-PL" sz="100" b="1" dirty="0" smtClean="0"/>
          </a:p>
          <a:p>
            <a:pPr algn="just"/>
            <a:endParaRPr lang="pl-PL" sz="100" b="1" dirty="0" smtClean="0"/>
          </a:p>
          <a:p>
            <a:pPr algn="just"/>
            <a:endParaRPr lang="pl-PL" sz="100" b="1" dirty="0" smtClean="0"/>
          </a:p>
          <a:p>
            <a:pPr algn="just"/>
            <a:r>
              <a:rPr lang="pl-PL" b="1" dirty="0" smtClean="0"/>
              <a:t>Od </a:t>
            </a:r>
            <a:r>
              <a:rPr lang="pl-PL" b="1" dirty="0"/>
              <a:t>1999 roku TRIZ jest w MIT wykładany na trzech równoległych poziomach: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b="1" dirty="0"/>
              <a:t>Seminaria TRIZ  dla  studentów  –  doktorantów  i  doktorów  o  specjalnościach  badawczych (kursy kategorii 600 i wyższych). Program trwa 32 godziny, kończy się projektem i studenci otrzymują za jego ukończenie 3 punkty kredytowe</a:t>
            </a:r>
            <a:r>
              <a:rPr lang="pl-PL" b="1" dirty="0" smtClean="0"/>
              <a:t>. </a:t>
            </a:r>
            <a:r>
              <a:rPr lang="pl-PL" b="1" dirty="0"/>
              <a:t>Seminaria prowadzi się 4 razy w roku – prowadzi je Centrum Innowacyjnego Projektowania Technologii MIT.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b="1" dirty="0"/>
              <a:t>Seminaria dla studentów – doktorantów wydziału Projektowania Ekologicznego (Szkoła Inżynierska).  Zachęca się do stosowania metod TRIZ w pracach dyplomowych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do momentu obrony każdy student ma 1 – 2 patenty na wynalazki, co jest liczącym się osiągnięciem nawet w MIT.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b="1" dirty="0"/>
              <a:t>Kursy TRIZ jako obieralne w zimowym  semestrze  (7 tygodni</a:t>
            </a:r>
            <a:r>
              <a:rPr lang="pl-PL" b="1" dirty="0" smtClean="0"/>
              <a:t>). Kursy </a:t>
            </a:r>
            <a:r>
              <a:rPr lang="pl-PL" b="1" dirty="0"/>
              <a:t>organizowane są dla studentów studiów magisterskich I doktoranckich. </a:t>
            </a:r>
            <a:r>
              <a:rPr lang="pl-PL" b="1" dirty="0" smtClean="0"/>
              <a:t>Studenci </a:t>
            </a:r>
            <a:r>
              <a:rPr lang="pl-PL" b="1" dirty="0"/>
              <a:t>otrzymują </a:t>
            </a:r>
            <a:r>
              <a:rPr lang="pl-PL" b="1" dirty="0" smtClean="0"/>
              <a:t>po 3 </a:t>
            </a:r>
            <a:r>
              <a:rPr lang="pl-PL" b="1" dirty="0"/>
              <a:t>punkty kredytowe.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Od 1999 roku ponad 2400 </a:t>
            </a:r>
            <a:r>
              <a:rPr lang="pl-PL" b="1" dirty="0" smtClean="0">
                <a:solidFill>
                  <a:srgbClr val="FF0000"/>
                </a:solidFill>
              </a:rPr>
              <a:t>studentów </a:t>
            </a:r>
            <a:r>
              <a:rPr lang="pl-PL" b="1" dirty="0">
                <a:solidFill>
                  <a:srgbClr val="FF0000"/>
                </a:solidFill>
              </a:rPr>
              <a:t>MIT przeszło szkolenie w TRIZ</a:t>
            </a:r>
            <a:r>
              <a:rPr lang="pl-PL" b="1" dirty="0"/>
              <a:t> wg różnych programów. Prace doktorskie z wykorzystaniem TRIZ  dały w sumie </a:t>
            </a:r>
            <a:r>
              <a:rPr lang="pl-PL" b="1" dirty="0">
                <a:solidFill>
                  <a:srgbClr val="FF0000"/>
                </a:solidFill>
              </a:rPr>
              <a:t>205 patentów USA</a:t>
            </a:r>
            <a:r>
              <a:rPr lang="pl-PL" b="1" dirty="0"/>
              <a:t>,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a </a:t>
            </a:r>
            <a:r>
              <a:rPr lang="pl-PL" b="1" dirty="0"/>
              <a:t>14 z nich zostało nagrodzonych “Nagrodą za Innowacyjność MIT”.</a:t>
            </a:r>
          </a:p>
          <a:p>
            <a:r>
              <a:rPr lang="pl-PL" b="1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429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a 12"/>
          <p:cNvGrpSpPr/>
          <p:nvPr/>
        </p:nvGrpSpPr>
        <p:grpSpPr>
          <a:xfrm>
            <a:off x="827584" y="5805264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" name="Рисунок 14" descr="patent_0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268414"/>
            <a:ext cx="3988879" cy="4168858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9552" y="2492896"/>
            <a:ext cx="36004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altLang="pl-PL" b="1" dirty="0">
                <a:solidFill>
                  <a:srgbClr val="0000FF"/>
                </a:solidFill>
                <a:latin typeface="Tahoma" pitchFamily="34" charset="0"/>
              </a:rPr>
              <a:t>Baza: 3,5 mln opisów patentów – podstawą 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r>
              <a:rPr lang="pl-PL" altLang="pl-PL" b="1" dirty="0">
                <a:solidFill>
                  <a:srgbClr val="0000FF"/>
                </a:solidFill>
                <a:latin typeface="Tahoma" pitchFamily="34" charset="0"/>
              </a:rPr>
              <a:t>definiowania elemen-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r>
              <a:rPr lang="pl-PL" altLang="pl-PL" b="1" dirty="0">
                <a:solidFill>
                  <a:srgbClr val="0000FF"/>
                </a:solidFill>
                <a:latin typeface="Tahoma" pitchFamily="34" charset="0"/>
              </a:rPr>
              <a:t>tarnych zasad 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r>
              <a:rPr lang="pl-PL" altLang="pl-PL" b="1" dirty="0">
                <a:solidFill>
                  <a:srgbClr val="0000FF"/>
                </a:solidFill>
                <a:latin typeface="Tahoma" pitchFamily="34" charset="0"/>
              </a:rPr>
              <a:t>usuwania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r>
              <a:rPr lang="pl-PL" altLang="pl-PL" b="1" dirty="0">
                <a:solidFill>
                  <a:srgbClr val="0000FF"/>
                </a:solidFill>
                <a:latin typeface="Tahoma" pitchFamily="34" charset="0"/>
              </a:rPr>
              <a:t>sprzeczności</a:t>
            </a:r>
          </a:p>
        </p:txBody>
      </p:sp>
    </p:spTree>
    <p:extLst>
      <p:ext uri="{BB962C8B-B14F-4D97-AF65-F5344CB8AC3E}">
        <p14:creationId xmlns:p14="http://schemas.microsoft.com/office/powerpoint/2010/main" xmlns="" val="20401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4827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pole tekstowe 1"/>
          <p:cNvSpPr txBox="1"/>
          <p:nvPr/>
        </p:nvSpPr>
        <p:spPr>
          <a:xfrm>
            <a:off x="323528" y="1628800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skutecznie </a:t>
            </a:r>
            <a:endParaRPr lang="pl-PL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„zasiać” TRIZ </a:t>
            </a:r>
            <a:b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Polsce?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8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0"/>
            <a:ext cx="2304256" cy="95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5841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pole tekstowe 1"/>
          <p:cNvSpPr txBox="1"/>
          <p:nvPr/>
        </p:nvSpPr>
        <p:spPr>
          <a:xfrm>
            <a:off x="261045" y="692696"/>
            <a:ext cx="855942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pPr algn="just"/>
            <a:r>
              <a:rPr lang="pl-PL" sz="2000" b="1" dirty="0" smtClean="0">
                <a:solidFill>
                  <a:srgbClr val="0000FF"/>
                </a:solidFill>
              </a:rPr>
              <a:t>Zdaniem prof. Michaiła Orłowa { Master TRIZ, obecnie najwybitniejszy teoretyk i praktyk TRIZ, twórca nowego podejścia do TRIZ, w formie Modern TRIZ </a:t>
            </a:r>
            <a:r>
              <a:rPr lang="pl-PL" sz="2000" b="1" dirty="0" smtClean="0">
                <a:solidFill>
                  <a:srgbClr val="0000FF"/>
                </a:solidFill>
              </a:rPr>
              <a:t>(MTRIZ)}:</a:t>
            </a:r>
            <a:endParaRPr lang="pl-PL" sz="100" b="1" dirty="0" smtClean="0">
              <a:solidFill>
                <a:srgbClr val="0000FF"/>
              </a:solidFill>
            </a:endParaRPr>
          </a:p>
          <a:p>
            <a:pPr algn="just"/>
            <a:endParaRPr lang="pl-PL" dirty="0">
              <a:solidFill>
                <a:srgbClr val="0000FF"/>
              </a:solidFill>
            </a:endParaRPr>
          </a:p>
          <a:p>
            <a:pPr algn="just"/>
            <a:r>
              <a:rPr lang="pl-PL" sz="1600" b="1" dirty="0" smtClean="0">
                <a:solidFill>
                  <a:srgbClr val="008000"/>
                </a:solidFill>
              </a:rPr>
              <a:t>Warunkami dla realnego </a:t>
            </a:r>
            <a:r>
              <a:rPr lang="pl-PL" sz="1600" b="1" dirty="0" smtClean="0">
                <a:solidFill>
                  <a:srgbClr val="FF0000"/>
                </a:solidFill>
              </a:rPr>
              <a:t>wzrostu potencjału gospodarczego kraju dzięki TRIZ</a:t>
            </a:r>
            <a:r>
              <a:rPr lang="pl-PL" sz="1600" b="1" dirty="0" smtClean="0">
                <a:solidFill>
                  <a:srgbClr val="008000"/>
                </a:solidFill>
              </a:rPr>
              <a:t>, są: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rgbClr val="008000"/>
                </a:solidFill>
              </a:rPr>
              <a:t>Upowszechnienie : „ekstrakcja” stosowanych standardowych modeli,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rgbClr val="008000"/>
                </a:solidFill>
              </a:rPr>
              <a:t>Udostępnienie TRIZ szerokim kręgom użytkowników poprzez:   </a:t>
            </a:r>
            <a:r>
              <a:rPr lang="pl-PL" sz="1600" b="1" dirty="0" smtClean="0">
                <a:solidFill>
                  <a:srgbClr val="FF0000"/>
                </a:solidFill>
              </a:rPr>
              <a:t>opracowywanie, tłumaczenie </a:t>
            </a:r>
            <a:r>
              <a:rPr lang="pl-PL" sz="1600" b="1" dirty="0" smtClean="0">
                <a:solidFill>
                  <a:srgbClr val="FF0000"/>
                </a:solidFill>
              </a:rPr>
              <a:t/>
            </a:r>
            <a:br>
              <a:rPr lang="pl-PL" sz="1600" b="1" dirty="0" smtClean="0">
                <a:solidFill>
                  <a:srgbClr val="FF0000"/>
                </a:solidFill>
              </a:rPr>
            </a:br>
            <a:r>
              <a:rPr lang="pl-PL" sz="1600" b="1" dirty="0" smtClean="0">
                <a:solidFill>
                  <a:srgbClr val="FF0000"/>
                </a:solidFill>
              </a:rPr>
              <a:t>i wydawanie podręczników</a:t>
            </a:r>
            <a:r>
              <a:rPr lang="pl-PL" sz="1600" b="1" dirty="0" smtClean="0">
                <a:solidFill>
                  <a:srgbClr val="FF0000"/>
                </a:solidFill>
              </a:rPr>
              <a:t>, </a:t>
            </a:r>
            <a:r>
              <a:rPr lang="pl-PL" sz="1600" b="1" dirty="0" smtClean="0">
                <a:solidFill>
                  <a:srgbClr val="FF0000"/>
                </a:solidFill>
              </a:rPr>
              <a:t>upowszechnienie softwarowego wsparcia (programy),</a:t>
            </a:r>
            <a:br>
              <a:rPr lang="pl-PL" sz="1600" b="1" dirty="0" smtClean="0">
                <a:solidFill>
                  <a:srgbClr val="FF0000"/>
                </a:solidFill>
              </a:rPr>
            </a:br>
            <a:r>
              <a:rPr lang="pl-PL" sz="1600" b="1" dirty="0" smtClean="0">
                <a:solidFill>
                  <a:srgbClr val="FF0000"/>
                </a:solidFill>
              </a:rPr>
              <a:t>i </a:t>
            </a:r>
            <a:r>
              <a:rPr lang="pl-PL" sz="1600" b="1" dirty="0" smtClean="0">
                <a:solidFill>
                  <a:srgbClr val="FF0000"/>
                </a:solidFill>
              </a:rPr>
              <a:t>prowadzenie e’lerningu </a:t>
            </a:r>
            <a:r>
              <a:rPr lang="pl-PL" sz="1600" b="1" dirty="0" smtClean="0">
                <a:solidFill>
                  <a:srgbClr val="008000"/>
                </a:solidFill>
              </a:rPr>
              <a:t>w różnych odmianach: m.in. webinary, prowadzenie treningów na podstawie standardowych modeli,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rgbClr val="008000"/>
                </a:solidFill>
              </a:rPr>
              <a:t>Możliwość gromadzenia doświadczeń z rozwiązywania różnych realnych problemów </a:t>
            </a:r>
            <a:r>
              <a:rPr lang="pl-PL" sz="1600" b="1" dirty="0" smtClean="0">
                <a:solidFill>
                  <a:srgbClr val="008000"/>
                </a:solidFill>
              </a:rPr>
              <a:t/>
            </a:r>
            <a:br>
              <a:rPr lang="pl-PL" sz="1600" b="1" dirty="0" smtClean="0">
                <a:solidFill>
                  <a:srgbClr val="008000"/>
                </a:solidFill>
              </a:rPr>
            </a:br>
            <a:r>
              <a:rPr lang="pl-PL" sz="1600" b="1" dirty="0" smtClean="0">
                <a:solidFill>
                  <a:srgbClr val="008000"/>
                </a:solidFill>
              </a:rPr>
              <a:t>i </a:t>
            </a:r>
            <a:r>
              <a:rPr lang="pl-PL" sz="1600" b="1" dirty="0" smtClean="0">
                <a:solidFill>
                  <a:srgbClr val="008000"/>
                </a:solidFill>
              </a:rPr>
              <a:t>modelowanie znanych rozwiązań (</a:t>
            </a:r>
            <a:r>
              <a:rPr lang="pl-PL" sz="1600" b="1" dirty="0" err="1" smtClean="0">
                <a:solidFill>
                  <a:srgbClr val="008000"/>
                </a:solidFill>
              </a:rPr>
              <a:t>reinwenting</a:t>
            </a:r>
            <a:r>
              <a:rPr lang="pl-PL" sz="1600" b="1" dirty="0" smtClean="0">
                <a:solidFill>
                  <a:srgbClr val="008000"/>
                </a:solidFill>
              </a:rPr>
              <a:t>) na bazie modeli standardowych.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b="1" dirty="0">
                <a:solidFill>
                  <a:srgbClr val="008000"/>
                </a:solidFill>
              </a:rPr>
              <a:t>Możliwość wymiany informacji i doświadczeń na bazie globalnych i regionalnych branżowych banków  standardowych przykładów , wzorców efektywnych rozwiązań</a:t>
            </a:r>
            <a:r>
              <a:rPr lang="pl-PL" sz="1600" b="1" dirty="0" smtClean="0">
                <a:solidFill>
                  <a:srgbClr val="008000"/>
                </a:solidFill>
              </a:rPr>
              <a:t>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b="1" dirty="0">
                <a:solidFill>
                  <a:srgbClr val="008000"/>
                </a:solidFill>
              </a:rPr>
              <a:t>Możliwość stałego trenowania z </a:t>
            </a:r>
            <a:r>
              <a:rPr lang="pl-PL" sz="1600" b="1" dirty="0" smtClean="0">
                <a:solidFill>
                  <a:srgbClr val="008000"/>
                </a:solidFill>
              </a:rPr>
              <a:t>pomocą </a:t>
            </a:r>
            <a:r>
              <a:rPr lang="pl-PL" sz="1600" b="1" dirty="0">
                <a:solidFill>
                  <a:srgbClr val="008000"/>
                </a:solidFill>
              </a:rPr>
              <a:t>e’lerningu dowolnego typu</a:t>
            </a:r>
            <a:r>
              <a:rPr lang="pl-PL" sz="1600" b="1" dirty="0" smtClean="0">
                <a:solidFill>
                  <a:srgbClr val="008000"/>
                </a:solidFill>
              </a:rPr>
              <a:t>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b="1" dirty="0">
                <a:solidFill>
                  <a:srgbClr val="008000"/>
                </a:solidFill>
              </a:rPr>
              <a:t>Upowszechnienie znajomości TRIZ wśród nauczycieli, wykładowców i profesorów wyższych uczelni, tak aby mogli włączać metodykę TRIZ do swojej praktyki naukowej i dydaktycznej.</a:t>
            </a:r>
          </a:p>
          <a:p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Cytat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tłumaczenie z książki Michaiła </a:t>
            </a:r>
            <a:r>
              <a:rPr lang="pl-P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Orłowa</a:t>
            </a:r>
            <a:r>
              <a:rPr lang="pl-P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:„</a:t>
            </a:r>
            <a:r>
              <a:rPr lang="pl-P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Nietrudny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TRIZ” – Moskwa 2013 r.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b="1" dirty="0">
              <a:solidFill>
                <a:srgbClr val="008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l-PL" b="1" dirty="0" smtClean="0">
              <a:solidFill>
                <a:srgbClr val="008000"/>
              </a:solidFill>
            </a:endParaRPr>
          </a:p>
          <a:p>
            <a:endParaRPr lang="pl-PL" b="1" dirty="0" smtClean="0">
              <a:solidFill>
                <a:srgbClr val="008000"/>
              </a:solidFill>
            </a:endParaRPr>
          </a:p>
          <a:p>
            <a:endParaRPr lang="pl-PL" b="1" dirty="0" smtClean="0">
              <a:solidFill>
                <a:srgbClr val="008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212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40" y="33561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" name="pole tekstowe 8"/>
          <p:cNvSpPr txBox="1"/>
          <p:nvPr/>
        </p:nvSpPr>
        <p:spPr>
          <a:xfrm>
            <a:off x="107504" y="908720"/>
            <a:ext cx="86409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Wnioski 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doświadczeń uzyskanych w kontaktach 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przedsiębiorstwami</a:t>
            </a:r>
            <a:r>
              <a:rPr lang="pl-P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sz="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upowszechniać wiedzę z podstaw TRIZ – nawet fragmentaryczną, wśród właścicieli i kierownictwa zakładów, tak, aby rozumieli sens pracy konsultantów TRIZ.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kontynuować szkolenie konsultantów </a:t>
            </a: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doprowadzając wszystkich – w miarę możliwości do </a:t>
            </a: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stopnia certyfikacji.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wprowadzić system periodycznych seminariów doskonalących, a także konsultacji wzajemnej rozwiązywanych problemów. </a:t>
            </a:r>
            <a:endParaRPr lang="pl-PL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5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5841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" name="pole tekstowe 8"/>
          <p:cNvSpPr txBox="1"/>
          <p:nvPr/>
        </p:nvSpPr>
        <p:spPr>
          <a:xfrm>
            <a:off x="110233" y="1340768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zakupić i wdrożyć program komputerowego wspomagania TRIZ: „Generator idei</a:t>
            </a: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l-PL" sz="24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dążyć do wdrożenia wykładów TRIZ na Politechnice Świętokrzyskiej i Uniwersytecie Jana Kochanowskiego i utworzenia w nich stałej, być może międzywydziałowej komórki trizowców.</a:t>
            </a:r>
          </a:p>
          <a:p>
            <a:endParaRPr lang="pl-PL" sz="24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jest dostatecznym argumentem przemawiającym za wdrożeniem TRIZ na Politechnice 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Świętokrzyskiej i 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Uniwersytecie Jana Kochanowskiego !</a:t>
            </a:r>
            <a:endParaRPr lang="pl-PL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8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pole tekstowe 12"/>
          <p:cNvSpPr txBox="1"/>
          <p:nvPr/>
        </p:nvSpPr>
        <p:spPr>
          <a:xfrm>
            <a:off x="1115616" y="1950984"/>
            <a:ext cx="72663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6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''A, ja myślę, ze panowie</a:t>
            </a:r>
          </a:p>
          <a:p>
            <a:pPr>
              <a:defRPr/>
            </a:pPr>
            <a:r>
              <a:rPr lang="pl-PL" sz="36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Duza by już mogli mieć,</a:t>
            </a:r>
          </a:p>
          <a:p>
            <a:pPr>
              <a:defRPr/>
            </a:pPr>
            <a:r>
              <a:rPr lang="pl-PL" sz="36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Ino oni nie chcom chcieć!''. </a:t>
            </a:r>
          </a:p>
          <a:p>
            <a:pPr>
              <a:defRPr/>
            </a:pPr>
            <a:endParaRPr lang="pl-PL" sz="3600" b="1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				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Czepiec „Wesele” Akt </a:t>
            </a: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>
              <a:defRPr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St. Wyspiański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4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5841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Podtytuł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064896" cy="3312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pl-PL" sz="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pl-PL" sz="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DZIĘKUJĘ ZA UWAGĘ !</a:t>
            </a:r>
          </a:p>
          <a:p>
            <a:endParaRPr lang="pl-PL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pl-PL" sz="1800" b="1" i="1" dirty="0" smtClean="0">
                <a:solidFill>
                  <a:schemeClr val="tx1"/>
                </a:solidFill>
              </a:rPr>
              <a:t> Jan Boratyński, Regionalny Dyrektor d/s TRIZ w Polsce</a:t>
            </a:r>
          </a:p>
          <a:p>
            <a:r>
              <a:rPr lang="pl-PL" sz="2400" b="1" dirty="0" smtClean="0">
                <a:solidFill>
                  <a:srgbClr val="0000FF"/>
                </a:solidFill>
              </a:rPr>
              <a:t>eureka@kielce.msk.pl</a:t>
            </a:r>
          </a:p>
          <a:p>
            <a:endParaRPr lang="pl-PL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a 12"/>
          <p:cNvGrpSpPr/>
          <p:nvPr/>
        </p:nvGrpSpPr>
        <p:grpSpPr>
          <a:xfrm>
            <a:off x="827584" y="5805264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241722" y="1279525"/>
            <a:ext cx="9081268" cy="4156075"/>
            <a:chOff x="170285" y="2060575"/>
            <a:chExt cx="9081268" cy="4156075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034654" y="2060575"/>
              <a:ext cx="79930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pl-PL" altLang="pl-PL" b="1" dirty="0">
                  <a:solidFill>
                    <a:srgbClr val="0000FF"/>
                  </a:solidFill>
                  <a:latin typeface="Tahoma" pitchFamily="34" charset="0"/>
                </a:rPr>
                <a:t>Rozdrabnianie: drogą do poznania i wiedzy</a:t>
              </a:r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170285" y="2781300"/>
              <a:ext cx="9081268" cy="3435350"/>
              <a:chOff x="170285" y="2781300"/>
              <a:chExt cx="9081268" cy="3435350"/>
            </a:xfrm>
          </p:grpSpPr>
          <p:grpSp>
            <p:nvGrpSpPr>
              <p:cNvPr id="14" name="Grupa 13"/>
              <p:cNvGrpSpPr/>
              <p:nvPr/>
            </p:nvGrpSpPr>
            <p:grpSpPr>
              <a:xfrm>
                <a:off x="170285" y="3190875"/>
                <a:ext cx="3033290" cy="2812773"/>
                <a:chOff x="170285" y="3190875"/>
                <a:chExt cx="3033290" cy="2812773"/>
              </a:xfrm>
            </p:grpSpPr>
            <p:pic>
              <p:nvPicPr>
                <p:cNvPr id="24" name="Picture160" descr="http://www.promemoria.pl/arch/2003_9/komorka/3.JPG"/>
                <p:cNvPicPr>
                  <a:picLocks noChangeAspect="1" noChangeArrowheads="1"/>
                </p:cNvPicPr>
                <p:nvPr/>
              </p:nvPicPr>
              <p:blipFill>
                <a:blip r:embed="rId8" r:link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775" y="3190875"/>
                  <a:ext cx="2971800" cy="1905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70285" y="5295762"/>
                  <a:ext cx="3024187" cy="7078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l-PL" altLang="pl-PL" sz="2000" b="1" dirty="0">
                      <a:solidFill>
                        <a:srgbClr val="0000FF"/>
                      </a:solidFill>
                      <a:latin typeface="Tahoma" pitchFamily="34" charset="0"/>
                    </a:rPr>
                    <a:t>Pismo obrazkowe: hieroglify</a:t>
                  </a:r>
                </a:p>
              </p:txBody>
            </p:sp>
          </p:grpSp>
          <p:grpSp>
            <p:nvGrpSpPr>
              <p:cNvPr id="19" name="Grupa 18"/>
              <p:cNvGrpSpPr/>
              <p:nvPr/>
            </p:nvGrpSpPr>
            <p:grpSpPr>
              <a:xfrm>
                <a:off x="3779838" y="2781300"/>
                <a:ext cx="4679950" cy="3435350"/>
                <a:chOff x="3779838" y="2781300"/>
                <a:chExt cx="4679950" cy="3435350"/>
              </a:xfrm>
            </p:grpSpPr>
            <p:pic>
              <p:nvPicPr>
                <p:cNvPr id="21" name="Picture 10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0200" y="3357563"/>
                  <a:ext cx="3592513" cy="1350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Rectangle 11"/>
                <p:cNvSpPr>
                  <a:spLocks noChangeArrowheads="1"/>
                </p:cNvSpPr>
                <p:nvPr/>
              </p:nvSpPr>
              <p:spPr bwMode="auto">
                <a:xfrm>
                  <a:off x="3779838" y="5300663"/>
                  <a:ext cx="4679950" cy="915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pl-PL" sz="18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dom,  chleb,  mleko,     - alfabet łaciński </a:t>
                  </a:r>
                </a:p>
                <a:p>
                  <a:pPr algn="l">
                    <a:defRPr/>
                  </a:pPr>
                  <a:r>
                    <a:rPr lang="ru-RU" sz="18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дом,   хлеб,  </a:t>
                  </a:r>
                  <a:r>
                    <a:rPr lang="pl-PL" sz="18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  молоко</a:t>
                  </a:r>
                  <a:r>
                    <a:rPr lang="ru-RU" sz="18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 - </a:t>
                  </a:r>
                  <a:r>
                    <a:rPr lang="pl-PL" sz="18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cyrylica</a:t>
                  </a:r>
                  <a:r>
                    <a:rPr lang="ru-RU" sz="18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 </a:t>
                  </a:r>
                  <a:endParaRPr lang="pl-PL" sz="1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endParaRPr>
                </a:p>
                <a:p>
                  <a:pPr algn="l">
                    <a:defRPr/>
                  </a:pPr>
                  <a:r>
                    <a:rPr lang="pl-PL" sz="18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σπιτι,   ψομη,    γχαλα,</a:t>
                  </a:r>
                  <a:r>
                    <a:rPr lang="ru-RU" sz="18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 - </a:t>
                  </a:r>
                  <a:r>
                    <a:rPr lang="pl-PL" sz="18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</a:rPr>
                    <a:t>alfabet grecki</a:t>
                  </a:r>
                </a:p>
              </p:txBody>
            </p:sp>
            <p:sp>
              <p:nvSpPr>
                <p:cNvPr id="2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27538" y="2781300"/>
                  <a:ext cx="3744912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l-PL" altLang="pl-PL" sz="2000" b="1" dirty="0">
                      <a:solidFill>
                        <a:srgbClr val="0000FF"/>
                      </a:solidFill>
                      <a:latin typeface="Tahoma" pitchFamily="34" charset="0"/>
                    </a:rPr>
                    <a:t>Sylabus: pismo sylabiczne</a:t>
                  </a:r>
                </a:p>
              </p:txBody>
            </p:sp>
          </p:grpSp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3634978" y="4797326"/>
                <a:ext cx="561657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pl-PL" altLang="pl-PL" sz="2000" b="1" dirty="0">
                    <a:solidFill>
                      <a:schemeClr val="hlink"/>
                    </a:solidFill>
                    <a:latin typeface="Tahoma" pitchFamily="34" charset="0"/>
                  </a:rPr>
                  <a:t>Pismo fonetyczne: łacina, cyrylica i greka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504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52028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15284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a 12"/>
          <p:cNvGrpSpPr/>
          <p:nvPr/>
        </p:nvGrpSpPr>
        <p:grpSpPr>
          <a:xfrm>
            <a:off x="827584" y="5805264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Prostokąt 1"/>
          <p:cNvSpPr/>
          <p:nvPr/>
        </p:nvSpPr>
        <p:spPr>
          <a:xfrm>
            <a:off x="827584" y="2028617"/>
            <a:ext cx="66247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b="1" dirty="0" smtClean="0">
                <a:solidFill>
                  <a:srgbClr val="FF0000"/>
                </a:solidFill>
                <a:latin typeface="Tahoma" pitchFamily="34" charset="0"/>
              </a:rPr>
              <a:t>Fizyczne:</a:t>
            </a:r>
            <a:r>
              <a:rPr lang="pl-PL" altLang="pl-PL" sz="2400" b="1" dirty="0" smtClean="0">
                <a:solidFill>
                  <a:schemeClr val="folHlink"/>
                </a:solidFill>
                <a:latin typeface="Tahoma" pitchFamily="34" charset="0"/>
              </a:rPr>
              <a:t> </a:t>
            </a:r>
            <a:r>
              <a:rPr lang="pl-PL" altLang="pl-PL" sz="2400" b="1" dirty="0" smtClean="0">
                <a:solidFill>
                  <a:schemeClr val="folHlink"/>
                </a:solidFill>
                <a:latin typeface="Tahoma" pitchFamily="34" charset="0"/>
              </a:rPr>
              <a:t>model opisu zadania, w którym sprzeczne wymagania dotyczą jednego elementu systemu.</a:t>
            </a:r>
          </a:p>
          <a:p>
            <a:pPr>
              <a:spcBef>
                <a:spcPct val="50000"/>
              </a:spcBef>
            </a:pPr>
            <a:endParaRPr lang="pl-PL" altLang="pl-PL" sz="2000" b="1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99592" y="361939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pl-PL" altLang="pl-PL" sz="2400" b="1" dirty="0" smtClean="0">
                <a:solidFill>
                  <a:srgbClr val="FF0000"/>
                </a:solidFill>
                <a:latin typeface="Tahoma" pitchFamily="34" charset="0"/>
              </a:rPr>
              <a:t>Techniczne</a:t>
            </a:r>
            <a:r>
              <a:rPr lang="pl-PL" altLang="pl-PL" sz="2400" b="1" dirty="0" smtClean="0">
                <a:solidFill>
                  <a:srgbClr val="FF0000"/>
                </a:solidFill>
                <a:latin typeface="Tahoma" pitchFamily="34" charset="0"/>
              </a:rPr>
              <a:t>:</a:t>
            </a:r>
            <a:r>
              <a:rPr lang="pl-PL" altLang="pl-PL" sz="2400" b="1" dirty="0" smtClean="0">
                <a:solidFill>
                  <a:srgbClr val="800080"/>
                </a:solidFill>
                <a:latin typeface="Tahoma" pitchFamily="34" charset="0"/>
              </a:rPr>
              <a:t> </a:t>
            </a:r>
            <a:r>
              <a:rPr lang="pl-PL" altLang="pl-PL" sz="2400" b="1" dirty="0">
                <a:solidFill>
                  <a:srgbClr val="800080"/>
                </a:solidFill>
                <a:latin typeface="Tahoma" pitchFamily="34" charset="0"/>
              </a:rPr>
              <a:t>model opisu sytuacji wyjściowej,  </a:t>
            </a:r>
            <a:r>
              <a:rPr lang="pl-PL" altLang="pl-PL" sz="2400" b="1" dirty="0" smtClean="0">
                <a:solidFill>
                  <a:srgbClr val="800080"/>
                </a:solidFill>
                <a:latin typeface="Tahoma" pitchFamily="34" charset="0"/>
              </a:rPr>
              <a:t>    w </a:t>
            </a:r>
            <a:r>
              <a:rPr lang="pl-PL" altLang="pl-PL" sz="2400" b="1" dirty="0">
                <a:solidFill>
                  <a:srgbClr val="800080"/>
                </a:solidFill>
                <a:latin typeface="Tahoma" pitchFamily="34" charset="0"/>
              </a:rPr>
              <a:t>której zdefiniowane są pożądane </a:t>
            </a:r>
            <a:r>
              <a:rPr lang="pl-PL" altLang="pl-PL" sz="2400" b="1" dirty="0" smtClean="0">
                <a:solidFill>
                  <a:srgbClr val="800080"/>
                </a:solidFill>
                <a:latin typeface="Tahoma" pitchFamily="34" charset="0"/>
              </a:rPr>
              <a:t/>
            </a:r>
            <a:br>
              <a:rPr lang="pl-PL" altLang="pl-PL" sz="2400" b="1" dirty="0" smtClean="0">
                <a:solidFill>
                  <a:srgbClr val="800080"/>
                </a:solidFill>
                <a:latin typeface="Tahoma" pitchFamily="34" charset="0"/>
              </a:rPr>
            </a:br>
            <a:r>
              <a:rPr lang="pl-PL" altLang="pl-PL" sz="2400" b="1" dirty="0" smtClean="0">
                <a:solidFill>
                  <a:srgbClr val="800080"/>
                </a:solidFill>
                <a:latin typeface="Tahoma" pitchFamily="34" charset="0"/>
              </a:rPr>
              <a:t>i </a:t>
            </a:r>
            <a:r>
              <a:rPr lang="pl-PL" altLang="pl-PL" sz="2400" b="1" dirty="0" smtClean="0">
                <a:solidFill>
                  <a:srgbClr val="800080"/>
                </a:solidFill>
                <a:latin typeface="Tahoma" pitchFamily="34" charset="0"/>
              </a:rPr>
              <a:t>niepożądane </a:t>
            </a:r>
            <a:r>
              <a:rPr lang="pl-PL" altLang="pl-PL" sz="2400" b="1" dirty="0">
                <a:solidFill>
                  <a:srgbClr val="800080"/>
                </a:solidFill>
                <a:latin typeface="Tahoma" pitchFamily="34" charset="0"/>
              </a:rPr>
              <a:t>następstwa </a:t>
            </a:r>
            <a:r>
              <a:rPr lang="pl-PL" altLang="pl-PL" sz="2400" b="1" dirty="0" smtClean="0">
                <a:solidFill>
                  <a:srgbClr val="800080"/>
                </a:solidFill>
                <a:latin typeface="Tahoma" pitchFamily="34" charset="0"/>
              </a:rPr>
              <a:t>wprowadzenia konkretnych </a:t>
            </a:r>
            <a:r>
              <a:rPr lang="pl-PL" altLang="pl-PL" sz="2400" b="1" dirty="0">
                <a:solidFill>
                  <a:srgbClr val="800080"/>
                </a:solidFill>
                <a:latin typeface="Tahoma" pitchFamily="34" charset="0"/>
              </a:rPr>
              <a:t>zmian.</a:t>
            </a:r>
          </a:p>
        </p:txBody>
      </p:sp>
      <p:sp>
        <p:nvSpPr>
          <p:cNvPr id="7" name="Prostokąt 6"/>
          <p:cNvSpPr/>
          <p:nvPr/>
        </p:nvSpPr>
        <p:spPr>
          <a:xfrm>
            <a:off x="179512" y="1124744"/>
            <a:ext cx="94945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pl-PL" altLang="pl-PL" sz="3200" b="1" dirty="0" smtClean="0">
                <a:solidFill>
                  <a:srgbClr val="0000FF"/>
                </a:solidFill>
                <a:latin typeface="Tahoma" pitchFamily="34" charset="0"/>
              </a:rPr>
              <a:t>  Pierwsze sformułowania sprzeczności:</a:t>
            </a:r>
          </a:p>
          <a:p>
            <a:pPr lvl="0">
              <a:spcBef>
                <a:spcPct val="50000"/>
              </a:spcBef>
            </a:pPr>
            <a:endParaRPr lang="pl-PL" altLang="pl-PL" sz="3200" b="1" dirty="0">
              <a:solidFill>
                <a:srgbClr val="0000FF"/>
              </a:solidFill>
              <a:latin typeface="Tahoma" pitchFamily="34" charset="0"/>
            </a:endParaRPr>
          </a:p>
          <a:p>
            <a:pPr lvl="0">
              <a:spcBef>
                <a:spcPct val="50000"/>
              </a:spcBef>
            </a:pPr>
            <a:endParaRPr lang="pl-PL" altLang="pl-PL" sz="3200" b="1" dirty="0" smtClean="0">
              <a:solidFill>
                <a:srgbClr val="0000FF"/>
              </a:solidFill>
              <a:latin typeface="Tahoma" pitchFamily="34" charset="0"/>
            </a:endParaRPr>
          </a:p>
          <a:p>
            <a:pPr lvl="0">
              <a:spcBef>
                <a:spcPct val="50000"/>
              </a:spcBef>
            </a:pPr>
            <a:endParaRPr lang="pl-PL" altLang="pl-PL" sz="3200" b="1" dirty="0">
              <a:solidFill>
                <a:srgbClr val="0000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3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242132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14401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2656"/>
            <a:ext cx="15121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a 12"/>
          <p:cNvGrpSpPr/>
          <p:nvPr/>
        </p:nvGrpSpPr>
        <p:grpSpPr>
          <a:xfrm>
            <a:off x="827584" y="5805264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4" name="Grupa 13"/>
          <p:cNvGrpSpPr/>
          <p:nvPr/>
        </p:nvGrpSpPr>
        <p:grpSpPr>
          <a:xfrm>
            <a:off x="323528" y="1340768"/>
            <a:ext cx="8496300" cy="3825875"/>
            <a:chOff x="323850" y="1554163"/>
            <a:chExt cx="8496300" cy="3825875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23850" y="2492375"/>
              <a:ext cx="84963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pl-PL" altLang="pl-PL">
                <a:solidFill>
                  <a:srgbClr val="008000"/>
                </a:solidFill>
                <a:latin typeface="Tahoma" pitchFamily="34" charset="0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23850" y="3141663"/>
              <a:ext cx="8496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pl-PL" altLang="pl-PL" sz="1800">
                  <a:latin typeface="Tahoma" pitchFamily="34" charset="0"/>
                </a:rPr>
                <a:t>	</a:t>
              </a:r>
              <a:endParaRPr lang="pl-PL" altLang="pl-PL">
                <a:solidFill>
                  <a:schemeClr val="hlink"/>
                </a:solidFill>
                <a:latin typeface="Tahoma" pitchFamily="34" charset="0"/>
              </a:endParaRPr>
            </a:p>
          </p:txBody>
        </p:sp>
        <p:pic>
          <p:nvPicPr>
            <p:cNvPr id="21" name="Picture 6" descr="Merlin_engin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256" y="1554163"/>
              <a:ext cx="4445000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684213" y="5013325"/>
              <a:ext cx="81359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pl-PL" altLang="pl-PL" sz="1800" b="1">
                  <a:solidFill>
                    <a:srgbClr val="000099"/>
                  </a:solidFill>
                  <a:latin typeface="Tahoma" pitchFamily="34" charset="0"/>
                </a:rPr>
                <a:t>Silnik samolotu Spitfire: Rolls Royce Merlin – 990 KM – 1936 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129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Prostokąt 1"/>
          <p:cNvSpPr/>
          <p:nvPr/>
        </p:nvSpPr>
        <p:spPr>
          <a:xfrm>
            <a:off x="683568" y="1196752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b="1" dirty="0">
                <a:solidFill>
                  <a:schemeClr val="hlink"/>
                </a:solidFill>
                <a:latin typeface="Tahoma" pitchFamily="34" charset="0"/>
              </a:rPr>
              <a:t>Wzrost mocy silników </a:t>
            </a:r>
            <a:r>
              <a:rPr lang="pl-PL" altLang="pl-PL" sz="2400" b="1" dirty="0" smtClean="0">
                <a:solidFill>
                  <a:schemeClr val="hlink"/>
                </a:solidFill>
                <a:latin typeface="Tahoma" pitchFamily="34" charset="0"/>
              </a:rPr>
              <a:t>samolotów </a:t>
            </a:r>
            <a:r>
              <a:rPr lang="pl-PL" altLang="pl-PL" sz="2400" b="1" dirty="0">
                <a:solidFill>
                  <a:schemeClr val="hlink"/>
                </a:solidFill>
                <a:latin typeface="Tahoma" pitchFamily="34" charset="0"/>
              </a:rPr>
              <a:t>serii </a:t>
            </a:r>
            <a:r>
              <a:rPr lang="pl-PL" altLang="pl-PL" sz="2400" b="1" dirty="0" err="1">
                <a:solidFill>
                  <a:schemeClr val="hlink"/>
                </a:solidFill>
                <a:latin typeface="Tahoma" pitchFamily="34" charset="0"/>
              </a:rPr>
              <a:t>Spitfire</a:t>
            </a:r>
            <a:r>
              <a:rPr lang="pl-PL" altLang="pl-PL" sz="2400" b="1" dirty="0">
                <a:solidFill>
                  <a:schemeClr val="hlink"/>
                </a:solidFill>
                <a:latin typeface="Tahoma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pl-PL" altLang="pl-PL" sz="2400" b="1" dirty="0">
                <a:solidFill>
                  <a:schemeClr val="folHlink"/>
                </a:solidFill>
                <a:latin typeface="Tahoma" pitchFamily="34" charset="0"/>
              </a:rPr>
              <a:t>1936 r.      silnik RR </a:t>
            </a:r>
            <a:r>
              <a:rPr lang="pl-PL" altLang="pl-PL" sz="2400" b="1" dirty="0" err="1">
                <a:solidFill>
                  <a:schemeClr val="folHlink"/>
                </a:solidFill>
                <a:latin typeface="Tahoma" pitchFamily="34" charset="0"/>
              </a:rPr>
              <a:t>Merlin</a:t>
            </a:r>
            <a:r>
              <a:rPr lang="pl-PL" altLang="pl-PL" sz="2400" b="1" dirty="0">
                <a:solidFill>
                  <a:schemeClr val="folHlink"/>
                </a:solidFill>
                <a:latin typeface="Tahoma" pitchFamily="34" charset="0"/>
              </a:rPr>
              <a:t> </a:t>
            </a:r>
            <a:r>
              <a:rPr lang="pl-PL" altLang="pl-PL" sz="2400" b="1" dirty="0" smtClean="0">
                <a:solidFill>
                  <a:schemeClr val="folHlink"/>
                </a:solidFill>
                <a:latin typeface="Tahoma" pitchFamily="34" charset="0"/>
              </a:rPr>
              <a:t>    -      990 </a:t>
            </a:r>
            <a:r>
              <a:rPr lang="pl-PL" altLang="pl-PL" sz="2400" b="1" dirty="0">
                <a:solidFill>
                  <a:schemeClr val="folHlink"/>
                </a:solidFill>
                <a:latin typeface="Tahoma" pitchFamily="34" charset="0"/>
              </a:rPr>
              <a:t>KM</a:t>
            </a:r>
          </a:p>
          <a:p>
            <a:pPr>
              <a:spcBef>
                <a:spcPct val="50000"/>
              </a:spcBef>
              <a:tabLst>
                <a:tab pos="4933950" algn="l"/>
              </a:tabLst>
            </a:pPr>
            <a:r>
              <a:rPr lang="pl-PL" altLang="pl-PL" sz="2400" b="1" dirty="0">
                <a:solidFill>
                  <a:schemeClr val="folHlink"/>
                </a:solidFill>
                <a:latin typeface="Tahoma" pitchFamily="34" charset="0"/>
              </a:rPr>
              <a:t>1940 r.      silnik RR Merlin XI -  </a:t>
            </a:r>
            <a:r>
              <a:rPr lang="pl-PL" altLang="pl-PL" sz="2400" b="1" dirty="0" smtClean="0">
                <a:solidFill>
                  <a:schemeClr val="folHlink"/>
                </a:solidFill>
                <a:latin typeface="Tahoma" pitchFamily="34" charset="0"/>
              </a:rPr>
              <a:t>	</a:t>
            </a:r>
            <a:r>
              <a:rPr lang="pl-PL" altLang="pl-PL" sz="2400" b="1" dirty="0" smtClean="0">
                <a:solidFill>
                  <a:schemeClr val="folHlink"/>
                </a:solidFill>
                <a:latin typeface="Tahoma" pitchFamily="34" charset="0"/>
              </a:rPr>
              <a:t>1175 </a:t>
            </a:r>
            <a:r>
              <a:rPr lang="pl-PL" altLang="pl-PL" sz="2400" b="1" dirty="0">
                <a:solidFill>
                  <a:schemeClr val="folHlink"/>
                </a:solidFill>
                <a:latin typeface="Tahoma" pitchFamily="34" charset="0"/>
              </a:rPr>
              <a:t>KM</a:t>
            </a:r>
          </a:p>
          <a:p>
            <a:pPr>
              <a:spcBef>
                <a:spcPct val="50000"/>
              </a:spcBef>
              <a:tabLst>
                <a:tab pos="4933950" algn="l"/>
              </a:tabLst>
            </a:pPr>
            <a:r>
              <a:rPr lang="pl-PL" altLang="pl-PL" sz="2400" b="1" dirty="0">
                <a:solidFill>
                  <a:schemeClr val="folHlink"/>
                </a:solidFill>
                <a:latin typeface="Tahoma" pitchFamily="34" charset="0"/>
              </a:rPr>
              <a:t>1941 r.      silnik RR Merlin XX - </a:t>
            </a:r>
            <a:r>
              <a:rPr lang="pl-PL" altLang="pl-PL" sz="2400" b="1" dirty="0" smtClean="0">
                <a:solidFill>
                  <a:schemeClr val="folHlink"/>
                </a:solidFill>
                <a:latin typeface="Tahoma" pitchFamily="34" charset="0"/>
              </a:rPr>
              <a:t> 1390 </a:t>
            </a:r>
            <a:r>
              <a:rPr lang="pl-PL" altLang="pl-PL" sz="2400" b="1" dirty="0">
                <a:solidFill>
                  <a:schemeClr val="folHlink"/>
                </a:solidFill>
                <a:latin typeface="Tahoma" pitchFamily="34" charset="0"/>
              </a:rPr>
              <a:t>KM</a:t>
            </a:r>
          </a:p>
          <a:p>
            <a:pPr>
              <a:spcBef>
                <a:spcPct val="50000"/>
              </a:spcBef>
            </a:pPr>
            <a:r>
              <a:rPr lang="pl-PL" altLang="pl-PL" sz="2400" b="1" dirty="0">
                <a:solidFill>
                  <a:schemeClr val="folHlink"/>
                </a:solidFill>
                <a:latin typeface="Tahoma" pitchFamily="34" charset="0"/>
              </a:rPr>
              <a:t>1942 r.      silnik RR Merlin 61 -  </a:t>
            </a:r>
            <a:r>
              <a:rPr lang="pl-PL" altLang="pl-PL" sz="2400" b="1" dirty="0" smtClean="0">
                <a:solidFill>
                  <a:schemeClr val="folHlink"/>
                </a:solidFill>
                <a:latin typeface="Tahoma" pitchFamily="34" charset="0"/>
              </a:rPr>
              <a:t>1565 </a:t>
            </a:r>
            <a:r>
              <a:rPr lang="pl-PL" altLang="pl-PL" sz="2400" b="1" dirty="0">
                <a:solidFill>
                  <a:schemeClr val="folHlink"/>
                </a:solidFill>
                <a:latin typeface="Tahoma" pitchFamily="34" charset="0"/>
              </a:rPr>
              <a:t>KM</a:t>
            </a:r>
          </a:p>
          <a:p>
            <a:pPr>
              <a:spcBef>
                <a:spcPct val="50000"/>
              </a:spcBef>
            </a:pPr>
            <a:r>
              <a:rPr lang="pl-PL" altLang="pl-PL" sz="2400" b="1" dirty="0">
                <a:solidFill>
                  <a:schemeClr val="folHlink"/>
                </a:solidFill>
                <a:latin typeface="Tahoma" pitchFamily="34" charset="0"/>
              </a:rPr>
              <a:t>1942 r.      silnik RR </a:t>
            </a:r>
            <a:r>
              <a:rPr lang="pl-PL" altLang="pl-PL" sz="2400" b="1" dirty="0" err="1">
                <a:solidFill>
                  <a:schemeClr val="folHlink"/>
                </a:solidFill>
                <a:latin typeface="Tahoma" pitchFamily="34" charset="0"/>
              </a:rPr>
              <a:t>Griffon</a:t>
            </a:r>
            <a:r>
              <a:rPr lang="pl-PL" altLang="pl-PL" sz="2400" b="1" dirty="0">
                <a:solidFill>
                  <a:schemeClr val="folHlink"/>
                </a:solidFill>
                <a:latin typeface="Tahoma" pitchFamily="34" charset="0"/>
              </a:rPr>
              <a:t> 65 - </a:t>
            </a:r>
            <a:r>
              <a:rPr lang="pl-PL" altLang="pl-PL" sz="2400" b="1" dirty="0" smtClean="0">
                <a:solidFill>
                  <a:schemeClr val="folHlink"/>
                </a:solidFill>
                <a:latin typeface="Tahoma" pitchFamily="34" charset="0"/>
              </a:rPr>
              <a:t>2035 </a:t>
            </a:r>
            <a:r>
              <a:rPr lang="pl-PL" altLang="pl-PL" sz="2400" b="1" dirty="0">
                <a:solidFill>
                  <a:schemeClr val="folHlink"/>
                </a:solidFill>
                <a:latin typeface="Tahoma" pitchFamily="34" charset="0"/>
              </a:rPr>
              <a:t>KM</a:t>
            </a:r>
          </a:p>
          <a:p>
            <a:pPr>
              <a:spcBef>
                <a:spcPct val="50000"/>
              </a:spcBef>
            </a:pPr>
            <a:r>
              <a:rPr lang="pl-PL" altLang="pl-PL" sz="2400" b="1" dirty="0">
                <a:solidFill>
                  <a:srgbClr val="FF0000"/>
                </a:solidFill>
                <a:latin typeface="Tahoma" pitchFamily="34" charset="0"/>
              </a:rPr>
              <a:t>Sprzeczność</a:t>
            </a:r>
            <a:r>
              <a:rPr lang="pl-PL" altLang="pl-PL" sz="2400" b="1" dirty="0" smtClean="0">
                <a:solidFill>
                  <a:srgbClr val="FF0000"/>
                </a:solidFill>
                <a:latin typeface="Tahoma" pitchFamily="34" charset="0"/>
              </a:rPr>
              <a:t>:</a:t>
            </a:r>
            <a:r>
              <a:rPr lang="pl-PL" altLang="pl-PL" sz="2400" b="1" dirty="0" smtClean="0">
                <a:solidFill>
                  <a:schemeClr val="folHlink"/>
                </a:solidFill>
                <a:latin typeface="Tahoma" pitchFamily="34" charset="0"/>
              </a:rPr>
              <a:t> </a:t>
            </a:r>
            <a:r>
              <a:rPr lang="pl-PL" altLang="pl-PL" sz="2400" b="1" dirty="0">
                <a:solidFill>
                  <a:schemeClr val="hlink"/>
                </a:solidFill>
                <a:latin typeface="Tahoma" pitchFamily="34" charset="0"/>
              </a:rPr>
              <a:t>Masa – Moc</a:t>
            </a:r>
            <a:r>
              <a:rPr lang="pl-PL" altLang="pl-PL" sz="2400" b="1" dirty="0">
                <a:solidFill>
                  <a:srgbClr val="990099"/>
                </a:solidFill>
                <a:latin typeface="Tahoma" pitchFamily="34" charset="0"/>
              </a:rPr>
              <a:t>, </a:t>
            </a:r>
            <a:r>
              <a:rPr lang="pl-PL" altLang="pl-PL" sz="2400" b="1" dirty="0" smtClean="0">
                <a:solidFill>
                  <a:schemeClr val="folHlink"/>
                </a:solidFill>
                <a:latin typeface="Tahoma" pitchFamily="34" charset="0"/>
              </a:rPr>
              <a:t>odpowiedź</a:t>
            </a:r>
            <a:r>
              <a:rPr lang="pl-PL" altLang="pl-PL" sz="2400" b="1" dirty="0">
                <a:solidFill>
                  <a:schemeClr val="folHlink"/>
                </a:solidFill>
                <a:latin typeface="Tahoma" pitchFamily="34" charset="0"/>
              </a:rPr>
              <a:t>: silnik odrzutowy!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algn="just">
              <a:lnSpc>
                <a:spcPct val="150000"/>
              </a:lnSpc>
              <a:buFont typeface="Wingdings" pitchFamily="2" charset="2"/>
              <a:buChar char="ü"/>
            </a:pPr>
            <a:endParaRPr lang="pl-PL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Grupa 12"/>
          <p:cNvGrpSpPr/>
          <p:nvPr/>
        </p:nvGrpSpPr>
        <p:grpSpPr>
          <a:xfrm>
            <a:off x="323528" y="1628800"/>
            <a:ext cx="8496300" cy="3393668"/>
            <a:chOff x="323850" y="2414588"/>
            <a:chExt cx="8496300" cy="3393668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23850" y="2492375"/>
              <a:ext cx="84963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pl-PL" altLang="pl-PL">
                <a:solidFill>
                  <a:srgbClr val="008000"/>
                </a:solidFill>
                <a:latin typeface="Tahoma" pitchFamily="34" charset="0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23850" y="3141663"/>
              <a:ext cx="8496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pl-PL" altLang="pl-PL" sz="1800">
                  <a:latin typeface="Tahoma" pitchFamily="34" charset="0"/>
                </a:rPr>
                <a:t>	</a:t>
              </a:r>
              <a:endParaRPr lang="pl-PL" altLang="pl-PL">
                <a:solidFill>
                  <a:schemeClr val="hlink"/>
                </a:solidFill>
                <a:latin typeface="Tahoma" pitchFamily="34" charset="0"/>
              </a:endParaRPr>
            </a:p>
          </p:txBody>
        </p:sp>
        <p:pic>
          <p:nvPicPr>
            <p:cNvPr id="19" name="Picture 6" descr="imagesCANWH2S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675" y="2414588"/>
              <a:ext cx="381635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900113" y="5438924"/>
              <a:ext cx="77041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pl-PL" altLang="pl-PL" sz="1800" b="1" dirty="0">
                  <a:solidFill>
                    <a:srgbClr val="0000FF"/>
                  </a:solidFill>
                  <a:latin typeface="Tahoma" pitchFamily="34" charset="0"/>
                </a:rPr>
                <a:t>Silnik samolotu </a:t>
              </a:r>
              <a:r>
                <a:rPr lang="pl-PL" altLang="pl-PL" sz="1800" b="1" dirty="0" err="1">
                  <a:solidFill>
                    <a:srgbClr val="0000FF"/>
                  </a:solidFill>
                  <a:latin typeface="Tahoma" pitchFamily="34" charset="0"/>
                </a:rPr>
                <a:t>Spitfire</a:t>
              </a:r>
              <a:r>
                <a:rPr lang="pl-PL" altLang="pl-PL" sz="1800" b="1" dirty="0">
                  <a:solidFill>
                    <a:srgbClr val="0000FF"/>
                  </a:solidFill>
                  <a:latin typeface="Tahoma" pitchFamily="34" charset="0"/>
                </a:rPr>
                <a:t>: </a:t>
              </a:r>
              <a:r>
                <a:rPr lang="pl-PL" altLang="pl-PL" sz="1800" b="1" dirty="0" err="1" smtClean="0">
                  <a:solidFill>
                    <a:srgbClr val="0000FF"/>
                  </a:solidFill>
                  <a:latin typeface="Tahoma" pitchFamily="34" charset="0"/>
                </a:rPr>
                <a:t>Griffon</a:t>
              </a:r>
              <a:r>
                <a:rPr lang="pl-PL" altLang="pl-PL" sz="1800" b="1" dirty="0" smtClean="0">
                  <a:solidFill>
                    <a:srgbClr val="0000FF"/>
                  </a:solidFill>
                  <a:latin typeface="Tahoma" pitchFamily="34" charset="0"/>
                </a:rPr>
                <a:t> - </a:t>
              </a:r>
              <a:r>
                <a:rPr lang="pl-PL" altLang="pl-PL" sz="1800" b="1" dirty="0" err="1">
                  <a:solidFill>
                    <a:srgbClr val="0000FF"/>
                  </a:solidFill>
                  <a:latin typeface="Tahoma" pitchFamily="34" charset="0"/>
                </a:rPr>
                <a:t>Merlin</a:t>
              </a:r>
              <a:r>
                <a:rPr lang="pl-PL" altLang="pl-PL" sz="1800" b="1" dirty="0">
                  <a:solidFill>
                    <a:srgbClr val="0000FF"/>
                  </a:solidFill>
                  <a:latin typeface="Tahoma" pitchFamily="34" charset="0"/>
                </a:rPr>
                <a:t>  </a:t>
              </a:r>
              <a:r>
                <a:rPr lang="pl-PL" altLang="pl-PL" sz="1800" b="1" dirty="0" smtClean="0">
                  <a:solidFill>
                    <a:srgbClr val="0000FF"/>
                  </a:solidFill>
                  <a:latin typeface="Tahoma" pitchFamily="34" charset="0"/>
                </a:rPr>
                <a:t>2050KM </a:t>
              </a:r>
              <a:r>
                <a:rPr lang="pl-PL" altLang="pl-PL" sz="1800" b="1" dirty="0">
                  <a:solidFill>
                    <a:srgbClr val="0000FF"/>
                  </a:solidFill>
                  <a:latin typeface="Tahoma" pitchFamily="34" charset="0"/>
                </a:rPr>
                <a:t>- </a:t>
              </a:r>
              <a:r>
                <a:rPr lang="pl-PL" altLang="pl-PL" sz="1800" b="1" dirty="0" smtClean="0">
                  <a:solidFill>
                    <a:srgbClr val="0000FF"/>
                  </a:solidFill>
                  <a:latin typeface="Tahoma" pitchFamily="34" charset="0"/>
                </a:rPr>
                <a:t>1945 </a:t>
              </a:r>
              <a:r>
                <a:rPr lang="pl-PL" altLang="pl-PL" sz="1800" b="1" dirty="0">
                  <a:solidFill>
                    <a:srgbClr val="0000FF"/>
                  </a:solidFill>
                  <a:latin typeface="Tahoma" pitchFamily="34" charset="0"/>
                </a:rPr>
                <a:t>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769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3708</TotalTime>
  <Words>1252</Words>
  <Application>Microsoft Office PowerPoint</Application>
  <PresentationFormat>Pokaz na ekranie (4:3)</PresentationFormat>
  <Paragraphs>277</Paragraphs>
  <Slides>45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moleda</dc:creator>
  <cp:lastModifiedBy>ewakus</cp:lastModifiedBy>
  <cp:revision>138</cp:revision>
  <dcterms:created xsi:type="dcterms:W3CDTF">2011-02-05T20:25:17Z</dcterms:created>
  <dcterms:modified xsi:type="dcterms:W3CDTF">2013-12-13T09:38:18Z</dcterms:modified>
</cp:coreProperties>
</file>