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2"/>
  </p:handoutMasterIdLst>
  <p:sldIdLst>
    <p:sldId id="256" r:id="rId2"/>
    <p:sldId id="280" r:id="rId3"/>
    <p:sldId id="302" r:id="rId4"/>
    <p:sldId id="308" r:id="rId5"/>
    <p:sldId id="309" r:id="rId6"/>
    <p:sldId id="303" r:id="rId7"/>
    <p:sldId id="304" r:id="rId8"/>
    <p:sldId id="306" r:id="rId9"/>
    <p:sldId id="307" r:id="rId10"/>
    <p:sldId id="290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61" autoAdjust="0"/>
    <p:restoredTop sz="92473" autoAdjust="0"/>
  </p:normalViewPr>
  <p:slideViewPr>
    <p:cSldViewPr>
      <p:cViewPr>
        <p:scale>
          <a:sx n="75" d="100"/>
          <a:sy n="75" d="100"/>
        </p:scale>
        <p:origin x="-1134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2" d="100"/>
        <a:sy n="62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4053E-0126-4426-842F-476B0E22DE72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99109-5051-48AA-B10E-BD342104FB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8964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81E3-731B-4883-87E5-5A3607C1F205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681E3-731B-4883-87E5-5A3607C1F205}" type="datetimeFigureOut">
              <a:rPr lang="pl-PL" smtClean="0"/>
              <a:pPr/>
              <a:t>2013-12-03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06ABD-B205-4754-90DA-0AD82B5D52D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 rotWithShape="1">
          <a:blip r:embed="rId2" cstate="print"/>
          <a:srcRect t="17919" b="29063"/>
          <a:stretch/>
        </p:blipFill>
        <p:spPr bwMode="auto">
          <a:xfrm>
            <a:off x="683567" y="0"/>
            <a:ext cx="2421329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4650" y="572931"/>
            <a:ext cx="9144000" cy="792088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Projekt współfinansowany ze środków Unii Europejskiej w ramach Europejskiego Funduszu Społecznego </a:t>
            </a:r>
            <a:b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200" dirty="0" err="1" smtClean="0">
                <a:solidFill>
                  <a:schemeClr val="bg1">
                    <a:lumMod val="50000"/>
                  </a:schemeClr>
                </a:solidFill>
              </a:rPr>
              <a:t>Poddziałanie</a:t>
            </a: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 2.2.1 "Poprawa jakości usług świadczonych przez instytucje wspierające rozwój przedsiębiorczości i innowacyjności" </a:t>
            </a:r>
            <a:b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Programu Operacyjnego Kapitał Ludzki</a:t>
            </a:r>
            <a:r>
              <a:rPr lang="pl-PL" sz="1200" dirty="0" smtClean="0"/>
              <a:t/>
            </a:r>
            <a:br>
              <a:rPr lang="pl-PL" sz="1200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8064896" cy="38884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pl-PL" sz="800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r>
              <a:rPr lang="pl-PL" sz="4000" b="1" dirty="0" smtClean="0">
                <a:solidFill>
                  <a:schemeClr val="tx1"/>
                </a:solidFill>
              </a:rPr>
              <a:t>Uczyć </a:t>
            </a:r>
            <a:r>
              <a:rPr lang="pl-PL" sz="4000" b="1" dirty="0" smtClean="0">
                <a:solidFill>
                  <a:schemeClr val="tx1"/>
                </a:solidFill>
              </a:rPr>
              <a:t>myśleć skutecznie, odważnie </a:t>
            </a:r>
            <a:r>
              <a:rPr lang="pl-PL" sz="4000" b="1" dirty="0" smtClean="0">
                <a:solidFill>
                  <a:schemeClr val="tx1"/>
                </a:solidFill>
              </a:rPr>
              <a:t/>
            </a:r>
            <a:br>
              <a:rPr lang="pl-PL" sz="4000" b="1" dirty="0" smtClean="0">
                <a:solidFill>
                  <a:schemeClr val="tx1"/>
                </a:solidFill>
              </a:rPr>
            </a:br>
            <a:r>
              <a:rPr lang="pl-PL" sz="4000" b="1" dirty="0" smtClean="0">
                <a:solidFill>
                  <a:schemeClr val="tx1"/>
                </a:solidFill>
              </a:rPr>
              <a:t>- </a:t>
            </a:r>
            <a:r>
              <a:rPr lang="pl-PL" sz="4000" b="1" dirty="0" smtClean="0">
                <a:solidFill>
                  <a:schemeClr val="tx1"/>
                </a:solidFill>
              </a:rPr>
              <a:t>rola TRIZ w przedsiębiorstwach </a:t>
            </a:r>
            <a:r>
              <a:rPr lang="pl-PL" sz="4000" b="1" dirty="0" smtClean="0">
                <a:solidFill>
                  <a:schemeClr val="tx1"/>
                </a:solidFill>
              </a:rPr>
              <a:t/>
            </a:r>
            <a:br>
              <a:rPr lang="pl-PL" sz="4000" b="1" dirty="0" smtClean="0">
                <a:solidFill>
                  <a:schemeClr val="tx1"/>
                </a:solidFill>
              </a:rPr>
            </a:br>
            <a:r>
              <a:rPr lang="pl-PL" sz="4000" b="1" dirty="0" smtClean="0">
                <a:solidFill>
                  <a:schemeClr val="tx1"/>
                </a:solidFill>
              </a:rPr>
              <a:t>z </a:t>
            </a:r>
            <a:r>
              <a:rPr lang="pl-PL" sz="4000" b="1" dirty="0" smtClean="0">
                <a:solidFill>
                  <a:schemeClr val="tx1"/>
                </a:solidFill>
              </a:rPr>
              <a:t>branży edukacyjnej</a:t>
            </a:r>
            <a:endParaRPr lang="pl-PL" sz="4000" dirty="0" smtClean="0">
              <a:solidFill>
                <a:schemeClr val="tx1"/>
              </a:solidFill>
            </a:endParaRPr>
          </a:p>
          <a:p>
            <a:endParaRPr lang="pl-PL" sz="1900" dirty="0" smtClean="0">
              <a:solidFill>
                <a:schemeClr val="tx1"/>
              </a:solidFill>
            </a:endParaRPr>
          </a:p>
          <a:p>
            <a:r>
              <a:rPr lang="pl-PL" sz="2000" i="1" dirty="0" smtClean="0">
                <a:solidFill>
                  <a:schemeClr val="tx1"/>
                </a:solidFill>
              </a:rPr>
              <a:t>dr Irena Stańczak, Staropolska Szkoła Wyższa, Kielce, </a:t>
            </a:r>
          </a:p>
          <a:p>
            <a:r>
              <a:rPr lang="pl-PL" sz="2000" i="1" dirty="0" smtClean="0">
                <a:solidFill>
                  <a:schemeClr val="tx1"/>
                </a:solidFill>
              </a:rPr>
              <a:t>ekspert ds. </a:t>
            </a:r>
            <a:r>
              <a:rPr lang="pl-PL" sz="2000" i="1" dirty="0" err="1" smtClean="0">
                <a:solidFill>
                  <a:schemeClr val="tx1"/>
                </a:solidFill>
              </a:rPr>
              <a:t>TRIZ-Pedagogiki</a:t>
            </a:r>
            <a:endParaRPr lang="pl-PL" sz="2000" dirty="0" smtClean="0">
              <a:solidFill>
                <a:schemeClr val="tx1"/>
              </a:solidFill>
            </a:endParaRPr>
          </a:p>
          <a:p>
            <a:endParaRPr lang="pl-PL" sz="1200" b="1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8270" y="49104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0510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upa 12"/>
          <p:cNvGrpSpPr/>
          <p:nvPr/>
        </p:nvGrpSpPr>
        <p:grpSpPr>
          <a:xfrm>
            <a:off x="683568" y="5931962"/>
            <a:ext cx="7409606" cy="665390"/>
            <a:chOff x="683568" y="5931962"/>
            <a:chExt cx="7409606" cy="665390"/>
          </a:xfrm>
        </p:grpSpPr>
        <p:pic>
          <p:nvPicPr>
            <p:cNvPr id="7" name="Obraz 6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9208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" name="Grupa 11"/>
            <p:cNvGrpSpPr/>
            <p:nvPr/>
          </p:nvGrpSpPr>
          <p:grpSpPr>
            <a:xfrm>
              <a:off x="4139952" y="5931962"/>
              <a:ext cx="3953222" cy="593382"/>
              <a:chOff x="4139952" y="5931962"/>
              <a:chExt cx="3953222" cy="593382"/>
            </a:xfrm>
          </p:grpSpPr>
          <p:pic>
            <p:nvPicPr>
              <p:cNvPr id="25602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60934" cy="516811"/>
              </a:xfrm>
              <a:prstGeom prst="rect">
                <a:avLst/>
              </a:prstGeom>
              <a:noFill/>
            </p:spPr>
          </p:pic>
          <p:pic>
            <p:nvPicPr>
              <p:cNvPr id="11" name="Obraz 10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504056" cy="57606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42132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936104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Projekt współfinansowany ze środków Unii Europejskiej w ramach Europejskiego Funduszu Społecznego </a:t>
            </a:r>
            <a:br>
              <a:rPr lang="pl-PL" sz="1200" dirty="0" smtClean="0"/>
            </a:br>
            <a:r>
              <a:rPr lang="pl-PL" sz="1200" dirty="0" err="1" smtClean="0"/>
              <a:t>Poddziałanie</a:t>
            </a:r>
            <a:r>
              <a:rPr lang="pl-PL" sz="1200" dirty="0" smtClean="0"/>
              <a:t> 2.2.1 "Poprawa jakości usług świadczonych przez instytucje wspierające rozwój przedsiębiorczości i innowacyjności" </a:t>
            </a:r>
            <a:br>
              <a:rPr lang="pl-PL" sz="1200" dirty="0" smtClean="0"/>
            </a:br>
            <a:r>
              <a:rPr lang="pl-PL" sz="1200" dirty="0" smtClean="0"/>
              <a:t>Programu Operacyjnego Kapitał Ludzki</a:t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60648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upa 12"/>
          <p:cNvGrpSpPr/>
          <p:nvPr/>
        </p:nvGrpSpPr>
        <p:grpSpPr>
          <a:xfrm>
            <a:off x="899592" y="5949280"/>
            <a:ext cx="7409606" cy="665390"/>
            <a:chOff x="683568" y="5931962"/>
            <a:chExt cx="7409606" cy="665390"/>
          </a:xfrm>
        </p:grpSpPr>
        <p:pic>
          <p:nvPicPr>
            <p:cNvPr id="15" name="Obraz 14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9208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upa 11"/>
            <p:cNvGrpSpPr/>
            <p:nvPr/>
          </p:nvGrpSpPr>
          <p:grpSpPr>
            <a:xfrm>
              <a:off x="4139952" y="5931962"/>
              <a:ext cx="3953222" cy="593382"/>
              <a:chOff x="4139952" y="5931962"/>
              <a:chExt cx="3953222" cy="593382"/>
            </a:xfrm>
          </p:grpSpPr>
          <p:pic>
            <p:nvPicPr>
              <p:cNvPr id="17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60934" cy="516811"/>
              </a:xfrm>
              <a:prstGeom prst="rect">
                <a:avLst/>
              </a:prstGeom>
              <a:noFill/>
            </p:spPr>
          </p:pic>
          <p:pic>
            <p:nvPicPr>
              <p:cNvPr id="18" name="Obraz 17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504056" cy="57606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3" name="Podtytuł 2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8064896" cy="28803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pl-PL" sz="800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endParaRPr lang="pl-PL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sz="1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l-PL" b="1" dirty="0" smtClean="0">
                <a:solidFill>
                  <a:schemeClr val="tx1"/>
                </a:solidFill>
                <a:cs typeface="Calibri" pitchFamily="34" charset="0"/>
              </a:rPr>
              <a:t>DZIĘKUJĘ ZA UWAGĘ </a:t>
            </a:r>
            <a:r>
              <a:rPr lang="pl-PL" b="1" dirty="0" smtClean="0">
                <a:solidFill>
                  <a:schemeClr val="tx1"/>
                </a:solidFill>
                <a:cs typeface="Calibri" pitchFamily="34" charset="0"/>
              </a:rPr>
              <a:t>!</a:t>
            </a:r>
          </a:p>
          <a:p>
            <a:endParaRPr lang="pl-PL" sz="800" b="1" dirty="0" smtClean="0">
              <a:solidFill>
                <a:schemeClr val="tx1"/>
              </a:solidFill>
              <a:cs typeface="Calibri" pitchFamily="34" charset="0"/>
            </a:endParaRPr>
          </a:p>
          <a:p>
            <a:endParaRPr lang="pl-PL" sz="800" b="1" dirty="0" smtClean="0">
              <a:solidFill>
                <a:schemeClr val="tx1"/>
              </a:solidFill>
              <a:cs typeface="Calibri" pitchFamily="34" charset="0"/>
            </a:endParaRPr>
          </a:p>
          <a:p>
            <a:r>
              <a:rPr lang="pl-PL" sz="2800" b="1" dirty="0" err="1" smtClean="0">
                <a:solidFill>
                  <a:srgbClr val="0000FF"/>
                </a:solidFill>
                <a:cs typeface="Times New Roman" pitchFamily="18" charset="0"/>
              </a:rPr>
              <a:t>irena.stanczak@interia.pl</a:t>
            </a:r>
            <a:endParaRPr lang="pl-PL" sz="2800" b="1" dirty="0" smtClean="0">
              <a:solidFill>
                <a:srgbClr val="0000FF"/>
              </a:solidFill>
              <a:cs typeface="Times New Roman" pitchFamily="18" charset="0"/>
            </a:endParaRPr>
          </a:p>
          <a:p>
            <a:endParaRPr lang="pl-PL" sz="28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pl-PL" b="1" i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 rotWithShape="1">
          <a:blip r:embed="rId2" cstate="print"/>
          <a:srcRect t="18198" b="21855"/>
          <a:stretch/>
        </p:blipFill>
        <p:spPr bwMode="auto">
          <a:xfrm>
            <a:off x="668729" y="20172"/>
            <a:ext cx="1959055" cy="54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6240" y="565054"/>
            <a:ext cx="9144000" cy="792088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Projekt współfinansowany ze środków Unii Europejskiej w ramach Europejskiego Funduszu Społecznego </a:t>
            </a:r>
            <a:b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200" dirty="0" err="1" smtClean="0">
                <a:solidFill>
                  <a:schemeClr val="bg1">
                    <a:lumMod val="50000"/>
                  </a:schemeClr>
                </a:solidFill>
              </a:rPr>
              <a:t>Poddziałanie</a:t>
            </a: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 2.2.1 "Poprawa jakości usług świadczonych przez instytucje wspierające rozwój przedsiębiorczości i innowacyjności" </a:t>
            </a:r>
            <a:b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Programu Operacyjnego Kapitał Ludzki</a:t>
            </a:r>
            <a:r>
              <a:rPr lang="pl-PL" sz="1200" dirty="0" smtClean="0"/>
              <a:t/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9" y="20172"/>
            <a:ext cx="1296144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-18423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upa 11"/>
          <p:cNvGrpSpPr/>
          <p:nvPr/>
        </p:nvGrpSpPr>
        <p:grpSpPr>
          <a:xfrm>
            <a:off x="971600" y="6165304"/>
            <a:ext cx="6840760" cy="478360"/>
            <a:chOff x="683568" y="5931962"/>
            <a:chExt cx="7163227" cy="665390"/>
          </a:xfrm>
        </p:grpSpPr>
        <p:pic>
          <p:nvPicPr>
            <p:cNvPr id="13" name="Obraz 12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678620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" name="Grupa 11"/>
            <p:cNvGrpSpPr/>
            <p:nvPr/>
          </p:nvGrpSpPr>
          <p:grpSpPr>
            <a:xfrm>
              <a:off x="4139953" y="5931962"/>
              <a:ext cx="3706842" cy="593382"/>
              <a:chOff x="4139953" y="5931962"/>
              <a:chExt cx="3706842" cy="593382"/>
            </a:xfrm>
          </p:grpSpPr>
          <p:pic>
            <p:nvPicPr>
              <p:cNvPr id="16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114555" cy="516811"/>
              </a:xfrm>
              <a:prstGeom prst="rect">
                <a:avLst/>
              </a:prstGeom>
              <a:noFill/>
            </p:spPr>
          </p:pic>
          <p:pic>
            <p:nvPicPr>
              <p:cNvPr id="17" name="Obraz 16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3" y="5949280"/>
                <a:ext cx="389138" cy="57606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 rotWithShape="1">
          <a:blip r:embed="rId2" cstate="print"/>
          <a:srcRect t="18198" b="21855"/>
          <a:stretch/>
        </p:blipFill>
        <p:spPr bwMode="auto">
          <a:xfrm>
            <a:off x="668729" y="20172"/>
            <a:ext cx="2031063" cy="54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6240" y="565054"/>
            <a:ext cx="9144000" cy="792088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Projekt współfinansowany ze środków Unii Europejskiej w ramach Europejskiego Funduszu Społecznego </a:t>
            </a:r>
            <a:b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200" dirty="0" err="1" smtClean="0">
                <a:solidFill>
                  <a:schemeClr val="bg1">
                    <a:lumMod val="50000"/>
                  </a:schemeClr>
                </a:solidFill>
              </a:rPr>
              <a:t>Poddziałanie</a:t>
            </a: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 2.2.1 "Poprawa jakości usług świadczonych przez instytucje wspierające rozwój przedsiębiorczości i innowacyjności" </a:t>
            </a:r>
            <a:b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Programu Operacyjnego Kapitał Ludzki</a:t>
            </a:r>
            <a:r>
              <a:rPr lang="pl-PL" sz="1200" dirty="0" smtClean="0"/>
              <a:t/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9" y="20172"/>
            <a:ext cx="1296144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-18423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upa 11"/>
          <p:cNvGrpSpPr/>
          <p:nvPr/>
        </p:nvGrpSpPr>
        <p:grpSpPr>
          <a:xfrm>
            <a:off x="1115616" y="6237312"/>
            <a:ext cx="6840760" cy="478360"/>
            <a:chOff x="832105" y="5931962"/>
            <a:chExt cx="7111356" cy="665390"/>
          </a:xfrm>
        </p:grpSpPr>
        <p:pic>
          <p:nvPicPr>
            <p:cNvPr id="13" name="Obraz 12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32105" y="5949280"/>
              <a:ext cx="643551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" name="Grupa 11"/>
            <p:cNvGrpSpPr/>
            <p:nvPr/>
          </p:nvGrpSpPr>
          <p:grpSpPr>
            <a:xfrm>
              <a:off x="4200641" y="5931962"/>
              <a:ext cx="3742820" cy="593382"/>
              <a:chOff x="4200641" y="5931962"/>
              <a:chExt cx="3742820" cy="593382"/>
            </a:xfrm>
          </p:grpSpPr>
          <p:pic>
            <p:nvPicPr>
              <p:cNvPr id="16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211221" cy="516811"/>
              </a:xfrm>
              <a:prstGeom prst="rect">
                <a:avLst/>
              </a:prstGeom>
              <a:noFill/>
            </p:spPr>
          </p:pic>
          <p:pic>
            <p:nvPicPr>
              <p:cNvPr id="17" name="Obraz 16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200641" y="5949280"/>
                <a:ext cx="388030" cy="576064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xmlns="" val="83237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 rotWithShape="1">
          <a:blip r:embed="rId2" cstate="print"/>
          <a:srcRect t="18198" b="21855"/>
          <a:stretch/>
        </p:blipFill>
        <p:spPr bwMode="auto">
          <a:xfrm>
            <a:off x="668729" y="20172"/>
            <a:ext cx="2088232" cy="54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6240" y="565054"/>
            <a:ext cx="9144000" cy="792088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Projekt współfinansowany ze środków Unii Europejskiej w ramach Europejskiego Funduszu Społecznego </a:t>
            </a:r>
            <a:b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200" dirty="0" err="1" smtClean="0">
                <a:solidFill>
                  <a:schemeClr val="bg1">
                    <a:lumMod val="50000"/>
                  </a:schemeClr>
                </a:solidFill>
              </a:rPr>
              <a:t>Poddziałanie</a:t>
            </a: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 2.2.1 "Poprawa jakości usług świadczonych przez instytucje wspierające rozwój przedsiębiorczości i innowacyjności" </a:t>
            </a:r>
            <a:b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Programu Operacyjnego Kapitał Ludzki</a:t>
            </a:r>
            <a:r>
              <a:rPr lang="pl-PL" sz="1200" dirty="0" smtClean="0"/>
              <a:t/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0172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-18423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upa 11"/>
          <p:cNvGrpSpPr/>
          <p:nvPr/>
        </p:nvGrpSpPr>
        <p:grpSpPr>
          <a:xfrm>
            <a:off x="1043608" y="6093296"/>
            <a:ext cx="6912768" cy="478360"/>
            <a:chOff x="851974" y="5931962"/>
            <a:chExt cx="7093420" cy="665390"/>
          </a:xfrm>
        </p:grpSpPr>
        <p:pic>
          <p:nvPicPr>
            <p:cNvPr id="13" name="Obraz 12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51974" y="5949280"/>
              <a:ext cx="623683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" name="Grupa 11"/>
            <p:cNvGrpSpPr/>
            <p:nvPr/>
          </p:nvGrpSpPr>
          <p:grpSpPr>
            <a:xfrm>
              <a:off x="4177015" y="5931962"/>
              <a:ext cx="3768379" cy="593382"/>
              <a:chOff x="4177015" y="5931962"/>
              <a:chExt cx="3768379" cy="593382"/>
            </a:xfrm>
          </p:grpSpPr>
          <p:pic>
            <p:nvPicPr>
              <p:cNvPr id="16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213154" cy="516811"/>
              </a:xfrm>
              <a:prstGeom prst="rect">
                <a:avLst/>
              </a:prstGeom>
              <a:noFill/>
            </p:spPr>
          </p:pic>
          <p:pic>
            <p:nvPicPr>
              <p:cNvPr id="17" name="Obraz 16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77015" y="5949280"/>
                <a:ext cx="369449" cy="576064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xmlns="" val="374617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 rotWithShape="1">
          <a:blip r:embed="rId2" cstate="print"/>
          <a:srcRect t="18198" b="21855"/>
          <a:stretch/>
        </p:blipFill>
        <p:spPr bwMode="auto">
          <a:xfrm>
            <a:off x="668729" y="20172"/>
            <a:ext cx="2031063" cy="54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6240" y="565054"/>
            <a:ext cx="9144000" cy="792088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Projekt współfinansowany ze środków Unii Europejskiej w ramach Europejskiego Funduszu Społecznego </a:t>
            </a:r>
            <a:b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200" dirty="0" err="1" smtClean="0">
                <a:solidFill>
                  <a:schemeClr val="bg1">
                    <a:lumMod val="50000"/>
                  </a:schemeClr>
                </a:solidFill>
              </a:rPr>
              <a:t>Poddziałanie</a:t>
            </a: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 2.2.1 "Poprawa jakości usług świadczonych przez instytucje wspierające rozwój przedsiębiorczości i innowacyjności" </a:t>
            </a:r>
            <a:b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Programu Operacyjnego Kapitał Ludzki</a:t>
            </a:r>
            <a:r>
              <a:rPr lang="pl-PL" sz="1200" dirty="0" smtClean="0"/>
              <a:t/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9" y="20172"/>
            <a:ext cx="1296144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-18423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upa 11"/>
          <p:cNvGrpSpPr/>
          <p:nvPr/>
        </p:nvGrpSpPr>
        <p:grpSpPr>
          <a:xfrm>
            <a:off x="971600" y="6321870"/>
            <a:ext cx="7128792" cy="478360"/>
            <a:chOff x="778084" y="5931962"/>
            <a:chExt cx="7222617" cy="665390"/>
          </a:xfrm>
        </p:grpSpPr>
        <p:pic>
          <p:nvPicPr>
            <p:cNvPr id="13" name="Obraz 12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78084" y="5949280"/>
              <a:ext cx="583646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" name="Grupa 11"/>
            <p:cNvGrpSpPr/>
            <p:nvPr/>
          </p:nvGrpSpPr>
          <p:grpSpPr>
            <a:xfrm>
              <a:off x="4207003" y="5931962"/>
              <a:ext cx="3793698" cy="593382"/>
              <a:chOff x="4207003" y="5931962"/>
              <a:chExt cx="3793698" cy="593382"/>
            </a:xfrm>
          </p:grpSpPr>
          <p:pic>
            <p:nvPicPr>
              <p:cNvPr id="16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268461" cy="516811"/>
              </a:xfrm>
              <a:prstGeom prst="rect">
                <a:avLst/>
              </a:prstGeom>
              <a:noFill/>
            </p:spPr>
          </p:pic>
          <p:pic>
            <p:nvPicPr>
              <p:cNvPr id="17" name="Obraz 16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207003" y="5949280"/>
                <a:ext cx="364779" cy="576064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xmlns="" val="141390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 rotWithShape="1">
          <a:blip r:embed="rId2" cstate="print"/>
          <a:srcRect t="18198" b="21855"/>
          <a:stretch/>
        </p:blipFill>
        <p:spPr bwMode="auto">
          <a:xfrm>
            <a:off x="668729" y="20172"/>
            <a:ext cx="2088232" cy="54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0078" y="588566"/>
            <a:ext cx="9144000" cy="792088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Projekt współfinansowany ze środków Unii Europejskiej w ramach Europejskiego Funduszu Społecznego </a:t>
            </a:r>
            <a:b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200" dirty="0" err="1" smtClean="0">
                <a:solidFill>
                  <a:schemeClr val="bg1">
                    <a:lumMod val="50000"/>
                  </a:schemeClr>
                </a:solidFill>
              </a:rPr>
              <a:t>Poddziałanie</a:t>
            </a: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 2.2.1 "Poprawa jakości usług świadczonych przez instytucje wspierające rozwój przedsiębiorczości i innowacyjności" </a:t>
            </a:r>
            <a:b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Programu Operacyjnego Kapitał Ludzki</a:t>
            </a:r>
            <a:r>
              <a:rPr lang="pl-PL" sz="1200" dirty="0" smtClean="0"/>
              <a:t/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0172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-18423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upa 11"/>
          <p:cNvGrpSpPr/>
          <p:nvPr/>
        </p:nvGrpSpPr>
        <p:grpSpPr>
          <a:xfrm>
            <a:off x="971600" y="6165304"/>
            <a:ext cx="7128790" cy="504056"/>
            <a:chOff x="683568" y="5931962"/>
            <a:chExt cx="7315936" cy="665390"/>
          </a:xfrm>
        </p:grpSpPr>
        <p:pic>
          <p:nvPicPr>
            <p:cNvPr id="13" name="Obraz 12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738984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" name="Grupa 11"/>
            <p:cNvGrpSpPr/>
            <p:nvPr/>
          </p:nvGrpSpPr>
          <p:grpSpPr>
            <a:xfrm>
              <a:off x="4139952" y="5931962"/>
              <a:ext cx="3859552" cy="593382"/>
              <a:chOff x="4139952" y="5931962"/>
              <a:chExt cx="3859552" cy="593382"/>
            </a:xfrm>
          </p:grpSpPr>
          <p:pic>
            <p:nvPicPr>
              <p:cNvPr id="16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267264" cy="516811"/>
              </a:xfrm>
              <a:prstGeom prst="rect">
                <a:avLst/>
              </a:prstGeom>
              <a:noFill/>
            </p:spPr>
          </p:pic>
          <p:pic>
            <p:nvPicPr>
              <p:cNvPr id="17" name="Obraz 16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386330" cy="576064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xmlns="" val="6609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 rotWithShape="1">
          <a:blip r:embed="rId2" cstate="print"/>
          <a:srcRect t="18198" b="21855"/>
          <a:stretch/>
        </p:blipFill>
        <p:spPr bwMode="auto">
          <a:xfrm>
            <a:off x="668729" y="20172"/>
            <a:ext cx="2088232" cy="54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6240" y="620688"/>
            <a:ext cx="9144000" cy="736454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Projekt współfinansowany ze środków Unii Europejskiej w ramach Europejskiego Funduszu Społecznego </a:t>
            </a:r>
            <a:b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200" dirty="0" err="1" smtClean="0">
                <a:solidFill>
                  <a:schemeClr val="bg1">
                    <a:lumMod val="50000"/>
                  </a:schemeClr>
                </a:solidFill>
              </a:rPr>
              <a:t>Poddziałanie</a:t>
            </a: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 2.2.1 "Poprawa jakości usług świadczonych przez instytucje wspierające rozwój przedsiębiorczości i innowacyjności" </a:t>
            </a:r>
            <a:b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Programu Operacyjnego Kapitał Ludzki</a:t>
            </a:r>
            <a:r>
              <a:rPr lang="pl-PL" sz="1200" dirty="0" smtClean="0"/>
              <a:t/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0172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-18423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upa 11"/>
          <p:cNvGrpSpPr/>
          <p:nvPr/>
        </p:nvGrpSpPr>
        <p:grpSpPr>
          <a:xfrm>
            <a:off x="899592" y="6237312"/>
            <a:ext cx="7222080" cy="478360"/>
            <a:chOff x="683568" y="5931962"/>
            <a:chExt cx="7317133" cy="665390"/>
          </a:xfrm>
        </p:grpSpPr>
        <p:pic>
          <p:nvPicPr>
            <p:cNvPr id="13" name="Obraz 12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5949280"/>
              <a:ext cx="605206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" name="Grupa 11"/>
            <p:cNvGrpSpPr/>
            <p:nvPr/>
          </p:nvGrpSpPr>
          <p:grpSpPr>
            <a:xfrm>
              <a:off x="4139952" y="5931962"/>
              <a:ext cx="3860749" cy="593382"/>
              <a:chOff x="4139952" y="5931962"/>
              <a:chExt cx="3860749" cy="593382"/>
            </a:xfrm>
          </p:grpSpPr>
          <p:pic>
            <p:nvPicPr>
              <p:cNvPr id="16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268461" cy="516811"/>
              </a:xfrm>
              <a:prstGeom prst="rect">
                <a:avLst/>
              </a:prstGeom>
              <a:noFill/>
            </p:spPr>
          </p:pic>
          <p:pic>
            <p:nvPicPr>
              <p:cNvPr id="17" name="Obraz 16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358874" cy="576064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xmlns="" val="155783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 rotWithShape="1">
          <a:blip r:embed="rId2" cstate="print"/>
          <a:srcRect t="18198" b="21855"/>
          <a:stretch/>
        </p:blipFill>
        <p:spPr bwMode="auto">
          <a:xfrm>
            <a:off x="668729" y="20172"/>
            <a:ext cx="2088232" cy="54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6240" y="565054"/>
            <a:ext cx="9144000" cy="792088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Projekt współfinansowany ze środków Unii Europejskiej w ramach Europejskiego Funduszu Społecznego </a:t>
            </a:r>
            <a:b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200" dirty="0" err="1" smtClean="0">
                <a:solidFill>
                  <a:schemeClr val="bg1">
                    <a:lumMod val="50000"/>
                  </a:schemeClr>
                </a:solidFill>
              </a:rPr>
              <a:t>Poddziałanie</a:t>
            </a: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 2.2.1 "Poprawa jakości usług świadczonych przez instytucje wspierające rozwój przedsiębiorczości i innowacyjności" </a:t>
            </a:r>
            <a:b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Programu Operacyjnego Kapitał Ludzki</a:t>
            </a:r>
            <a:r>
              <a:rPr lang="pl-PL" sz="1200" dirty="0" smtClean="0"/>
              <a:t/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0172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-18423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upa 11"/>
          <p:cNvGrpSpPr/>
          <p:nvPr/>
        </p:nvGrpSpPr>
        <p:grpSpPr>
          <a:xfrm>
            <a:off x="971600" y="6321870"/>
            <a:ext cx="7128792" cy="478360"/>
            <a:chOff x="778084" y="5931962"/>
            <a:chExt cx="7222617" cy="665390"/>
          </a:xfrm>
        </p:grpSpPr>
        <p:pic>
          <p:nvPicPr>
            <p:cNvPr id="13" name="Obraz 12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78084" y="5949280"/>
              <a:ext cx="583646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" name="Grupa 11"/>
            <p:cNvGrpSpPr/>
            <p:nvPr/>
          </p:nvGrpSpPr>
          <p:grpSpPr>
            <a:xfrm>
              <a:off x="4139952" y="5931962"/>
              <a:ext cx="3860749" cy="593382"/>
              <a:chOff x="4139952" y="5931962"/>
              <a:chExt cx="3860749" cy="593382"/>
            </a:xfrm>
          </p:grpSpPr>
          <p:pic>
            <p:nvPicPr>
              <p:cNvPr id="16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268461" cy="516811"/>
              </a:xfrm>
              <a:prstGeom prst="rect">
                <a:avLst/>
              </a:prstGeom>
              <a:noFill/>
            </p:spPr>
          </p:pic>
          <p:pic>
            <p:nvPicPr>
              <p:cNvPr id="17" name="Obraz 16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0"/>
                <a:ext cx="358874" cy="576064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xmlns="" val="236808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KAPITAL_LUDZKI"/>
          <p:cNvPicPr/>
          <p:nvPr/>
        </p:nvPicPr>
        <p:blipFill rotWithShape="1">
          <a:blip r:embed="rId2" cstate="print"/>
          <a:srcRect t="18198" b="21855"/>
          <a:stretch/>
        </p:blipFill>
        <p:spPr bwMode="auto">
          <a:xfrm>
            <a:off x="668729" y="20172"/>
            <a:ext cx="2088232" cy="54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6240" y="565054"/>
            <a:ext cx="9144000" cy="792088"/>
          </a:xfrm>
          <a:ln>
            <a:solidFill>
              <a:schemeClr val="tx1"/>
            </a:solidFill>
            <a:prstDash val="lg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1800" b="1" dirty="0" smtClean="0">
                <a:solidFill>
                  <a:srgbClr val="800000"/>
                </a:solidFill>
              </a:rPr>
              <a:t>„</a:t>
            </a:r>
            <a:r>
              <a:rPr lang="pl-PL" sz="1200" b="1" dirty="0" smtClean="0">
                <a:solidFill>
                  <a:srgbClr val="800000"/>
                </a:solidFill>
              </a:rPr>
              <a:t>Akademia TRIZ dla biznesu”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Projekt współfinansowany ze środków Unii Europejskiej w ramach Europejskiego Funduszu Społecznego </a:t>
            </a:r>
            <a:b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200" dirty="0" err="1" smtClean="0">
                <a:solidFill>
                  <a:schemeClr val="bg1">
                    <a:lumMod val="50000"/>
                  </a:schemeClr>
                </a:solidFill>
              </a:rPr>
              <a:t>Poddziałanie</a:t>
            </a: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 2.2.1 "Poprawa jakości usług świadczonych przez instytucje wspierające rozwój przedsiębiorczości i innowacyjności" </a:t>
            </a:r>
            <a:b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1200" dirty="0" smtClean="0">
                <a:solidFill>
                  <a:schemeClr val="bg1">
                    <a:lumMod val="50000"/>
                  </a:schemeClr>
                </a:solidFill>
              </a:rPr>
              <a:t>Programu Operacyjnego Kapitał Ludzki</a:t>
            </a:r>
            <a:r>
              <a:rPr lang="pl-PL" sz="1200" dirty="0" smtClean="0"/>
              <a:t/>
            </a:r>
            <a:br>
              <a:rPr lang="pl-PL" sz="1200" dirty="0" smtClean="0"/>
            </a:br>
            <a:endParaRPr lang="pl-PL" dirty="0"/>
          </a:p>
        </p:txBody>
      </p:sp>
      <p:pic>
        <p:nvPicPr>
          <p:cNvPr id="5" name="Obraz 4" descr="PARP-logo_ma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0172"/>
            <a:ext cx="1376301" cy="48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+EFS_L-k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-18423"/>
            <a:ext cx="1456476" cy="5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upa 11"/>
          <p:cNvGrpSpPr/>
          <p:nvPr/>
        </p:nvGrpSpPr>
        <p:grpSpPr>
          <a:xfrm>
            <a:off x="971600" y="6165304"/>
            <a:ext cx="7200801" cy="634917"/>
            <a:chOff x="778084" y="5931962"/>
            <a:chExt cx="7295573" cy="665390"/>
          </a:xfrm>
        </p:grpSpPr>
        <p:pic>
          <p:nvPicPr>
            <p:cNvPr id="13" name="Obraz 12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78084" y="5949280"/>
              <a:ext cx="729557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" name="Grupa 11"/>
            <p:cNvGrpSpPr/>
            <p:nvPr/>
          </p:nvGrpSpPr>
          <p:grpSpPr>
            <a:xfrm>
              <a:off x="4139952" y="5931962"/>
              <a:ext cx="3933705" cy="593390"/>
              <a:chOff x="4139952" y="5931962"/>
              <a:chExt cx="3933705" cy="593390"/>
            </a:xfrm>
          </p:grpSpPr>
          <p:pic>
            <p:nvPicPr>
              <p:cNvPr id="16" name="Picture 2" descr="Centrum Transferu Technologii - Politechnika Krakowska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32240" y="5931962"/>
                <a:ext cx="1341417" cy="516811"/>
              </a:xfrm>
              <a:prstGeom prst="rect">
                <a:avLst/>
              </a:prstGeom>
              <a:noFill/>
            </p:spPr>
          </p:pic>
          <p:pic>
            <p:nvPicPr>
              <p:cNvPr id="17" name="Obraz 16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139952" y="5949287"/>
                <a:ext cx="504785" cy="576065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xmlns="" val="404773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2553</TotalTime>
  <Words>10</Words>
  <Application>Microsoft Office PowerPoint</Application>
  <PresentationFormat>Pokaz na ekranie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  <vt:lpstr>  „Akademia TRIZ dla biznesu” Projekt współfinansowany ze środków Unii Europejskiej w ramach Europejskiego Funduszu Społecznego  Poddziałanie 2.2.1 "Poprawa jakości usług świadczonych przez instytucje wspierające rozwój przedsiębiorczości i innowacyjności"  Programu Operacyjnego Kapitał Ludzki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moleda</dc:creator>
  <cp:lastModifiedBy>ewakus</cp:lastModifiedBy>
  <cp:revision>67</cp:revision>
  <dcterms:created xsi:type="dcterms:W3CDTF">2011-02-05T20:25:17Z</dcterms:created>
  <dcterms:modified xsi:type="dcterms:W3CDTF">2013-12-03T14:15:12Z</dcterms:modified>
</cp:coreProperties>
</file>