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7"/>
  </p:handoutMasterIdLst>
  <p:sldIdLst>
    <p:sldId id="256" r:id="rId2"/>
    <p:sldId id="302" r:id="rId3"/>
    <p:sldId id="283" r:id="rId4"/>
    <p:sldId id="297" r:id="rId5"/>
    <p:sldId id="290" r:id="rId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8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92473" autoAdjust="0"/>
  </p:normalViewPr>
  <p:slideViewPr>
    <p:cSldViewPr>
      <p:cViewPr>
        <p:scale>
          <a:sx n="88" d="100"/>
          <a:sy n="88" d="100"/>
        </p:scale>
        <p:origin x="-522" y="-2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892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34053E-0126-4426-842F-476B0E22DE72}" type="datetimeFigureOut">
              <a:rPr lang="pl-PL" smtClean="0"/>
              <a:pPr/>
              <a:t>2013-12-17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E99109-5051-48AA-B10E-BD342104FB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5315744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681E3-731B-4883-87E5-5A3607C1F205}" type="datetimeFigureOut">
              <a:rPr lang="pl-PL" smtClean="0"/>
              <a:pPr/>
              <a:t>2013-12-17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6ABD-B205-4754-90DA-0AD82B5D52D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681E3-731B-4883-87E5-5A3607C1F205}" type="datetimeFigureOut">
              <a:rPr lang="pl-PL" smtClean="0"/>
              <a:pPr/>
              <a:t>2013-12-17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6ABD-B205-4754-90DA-0AD82B5D52D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681E3-731B-4883-87E5-5A3607C1F205}" type="datetimeFigureOut">
              <a:rPr lang="pl-PL" smtClean="0"/>
              <a:pPr/>
              <a:t>2013-12-17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6ABD-B205-4754-90DA-0AD82B5D52D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681E3-731B-4883-87E5-5A3607C1F205}" type="datetimeFigureOut">
              <a:rPr lang="pl-PL" smtClean="0"/>
              <a:pPr/>
              <a:t>2013-12-17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6ABD-B205-4754-90DA-0AD82B5D52D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681E3-731B-4883-87E5-5A3607C1F205}" type="datetimeFigureOut">
              <a:rPr lang="pl-PL" smtClean="0"/>
              <a:pPr/>
              <a:t>2013-12-17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6ABD-B205-4754-90DA-0AD82B5D52D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681E3-731B-4883-87E5-5A3607C1F205}" type="datetimeFigureOut">
              <a:rPr lang="pl-PL" smtClean="0"/>
              <a:pPr/>
              <a:t>2013-12-17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6ABD-B205-4754-90DA-0AD82B5D52D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681E3-731B-4883-87E5-5A3607C1F205}" type="datetimeFigureOut">
              <a:rPr lang="pl-PL" smtClean="0"/>
              <a:pPr/>
              <a:t>2013-12-17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6ABD-B205-4754-90DA-0AD82B5D52D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681E3-731B-4883-87E5-5A3607C1F205}" type="datetimeFigureOut">
              <a:rPr lang="pl-PL" smtClean="0"/>
              <a:pPr/>
              <a:t>2013-12-17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6ABD-B205-4754-90DA-0AD82B5D52D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681E3-731B-4883-87E5-5A3607C1F205}" type="datetimeFigureOut">
              <a:rPr lang="pl-PL" smtClean="0"/>
              <a:pPr/>
              <a:t>2013-12-17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6ABD-B205-4754-90DA-0AD82B5D52D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681E3-731B-4883-87E5-5A3607C1F205}" type="datetimeFigureOut">
              <a:rPr lang="pl-PL" smtClean="0"/>
              <a:pPr/>
              <a:t>2013-12-17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6ABD-B205-4754-90DA-0AD82B5D52D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681E3-731B-4883-87E5-5A3607C1F205}" type="datetimeFigureOut">
              <a:rPr lang="pl-PL" smtClean="0"/>
              <a:pPr/>
              <a:t>2013-12-17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6ABD-B205-4754-90DA-0AD82B5D52D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681E3-731B-4883-87E5-5A3607C1F205}" type="datetimeFigureOut">
              <a:rPr lang="pl-PL" smtClean="0"/>
              <a:pPr/>
              <a:t>2013-12-17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06ABD-B205-4754-90DA-0AD82B5D52D9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syska@it.kielce.pl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png"/><Relationship Id="rId9" Type="http://schemas.openxmlformats.org/officeDocument/2006/relationships/hyperlink" Target="mailto:moleda@it.kielce.p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11560" y="1916832"/>
            <a:ext cx="8064896" cy="36004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pl-PL" sz="800" b="1" dirty="0" smtClean="0">
              <a:solidFill>
                <a:schemeClr val="tx1"/>
              </a:solidFill>
              <a:latin typeface="Book Antiqua" pitchFamily="18" charset="0"/>
            </a:endParaRPr>
          </a:p>
          <a:p>
            <a:r>
              <a:rPr lang="pl-PL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 co dalej z TRIZ?</a:t>
            </a:r>
          </a:p>
          <a:p>
            <a:endParaRPr lang="pl-PL" sz="22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pl-PL" sz="22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pl-PL" sz="22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pl-PL" sz="22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KIELCE, 16 GRUDNIA 2013 r.</a:t>
            </a:r>
          </a:p>
          <a:p>
            <a:endParaRPr lang="pl-PL" sz="1600" b="1" i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pl-PL" sz="1600" b="1" i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pl-PL" sz="1600" b="1" i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Łukasz Syska – Koordynator Projektu </a:t>
            </a:r>
            <a:endParaRPr lang="pl-PL" sz="1600" b="1" i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Obraz 3" descr="KAPITAL_LUDZKI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0"/>
            <a:ext cx="2421329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836712"/>
            <a:ext cx="9144000" cy="936104"/>
          </a:xfrm>
          <a:ln>
            <a:solidFill>
              <a:schemeClr val="tx1"/>
            </a:solidFill>
            <a:prstDash val="lg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l-PL" sz="1800" b="1" dirty="0" smtClean="0"/>
              <a:t/>
            </a:r>
            <a:br>
              <a:rPr lang="pl-PL" sz="1800" b="1" dirty="0" smtClean="0"/>
            </a:br>
            <a:r>
              <a:rPr lang="pl-PL" sz="1800" b="1" dirty="0"/>
              <a:t/>
            </a:r>
            <a:br>
              <a:rPr lang="pl-PL" sz="1800" b="1" dirty="0"/>
            </a:br>
            <a:r>
              <a:rPr lang="pl-PL" sz="1800" b="1" dirty="0" smtClean="0">
                <a:solidFill>
                  <a:srgbClr val="800000"/>
                </a:solidFill>
              </a:rPr>
              <a:t>„</a:t>
            </a:r>
            <a:r>
              <a:rPr lang="pl-PL" sz="1200" b="1" dirty="0" smtClean="0">
                <a:solidFill>
                  <a:srgbClr val="800000"/>
                </a:solidFill>
              </a:rPr>
              <a:t>Akademia TRIZ dla biznesu”</a:t>
            </a:r>
            <a:r>
              <a:rPr lang="pl-PL" sz="1200" dirty="0" smtClean="0"/>
              <a:t/>
            </a:r>
            <a:br>
              <a:rPr lang="pl-PL" sz="1200" dirty="0" smtClean="0"/>
            </a:br>
            <a:r>
              <a:rPr lang="pl-PL" sz="1200" dirty="0" smtClean="0"/>
              <a:t>Projekt współfinansowany ze środków Unii Europejskiej w ramach Europejskiego Funduszu Społecznego </a:t>
            </a:r>
            <a:br>
              <a:rPr lang="pl-PL" sz="1200" dirty="0" smtClean="0"/>
            </a:br>
            <a:r>
              <a:rPr lang="pl-PL" sz="1200" dirty="0" err="1" smtClean="0"/>
              <a:t>Poddziałanie</a:t>
            </a:r>
            <a:r>
              <a:rPr lang="pl-PL" sz="1200" dirty="0" smtClean="0"/>
              <a:t> 2.2.1 "Poprawa jakości usług świadczonych przez instytucje wspierające rozwój przedsiębiorczości i innowacyjności" </a:t>
            </a:r>
            <a:br>
              <a:rPr lang="pl-PL" sz="1200" dirty="0" smtClean="0"/>
            </a:br>
            <a:r>
              <a:rPr lang="pl-PL" sz="1200" dirty="0" smtClean="0"/>
              <a:t>Programu Operacyjnego Kapitał Ludzki</a:t>
            </a:r>
            <a:br>
              <a:rPr lang="pl-PL" sz="1200" dirty="0" smtClean="0"/>
            </a:br>
            <a:endParaRPr lang="pl-PL" dirty="0"/>
          </a:p>
        </p:txBody>
      </p:sp>
      <p:pic>
        <p:nvPicPr>
          <p:cNvPr id="5" name="Obraz 4" descr="PARP-logo_mal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260648"/>
            <a:ext cx="1376301" cy="480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az 5" descr="UE+EFS_L-kolor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188640"/>
            <a:ext cx="1456476" cy="558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" name="Grupa 12"/>
          <p:cNvGrpSpPr/>
          <p:nvPr/>
        </p:nvGrpSpPr>
        <p:grpSpPr>
          <a:xfrm>
            <a:off x="683568" y="5931962"/>
            <a:ext cx="7409606" cy="665390"/>
            <a:chOff x="683568" y="5931962"/>
            <a:chExt cx="7409606" cy="665390"/>
          </a:xfrm>
        </p:grpSpPr>
        <p:pic>
          <p:nvPicPr>
            <p:cNvPr id="7" name="Obraz 6"/>
            <p:cNvPicPr/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83568" y="5949280"/>
              <a:ext cx="792088" cy="648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2" name="Grupa 11"/>
            <p:cNvGrpSpPr/>
            <p:nvPr/>
          </p:nvGrpSpPr>
          <p:grpSpPr>
            <a:xfrm>
              <a:off x="4139952" y="5931962"/>
              <a:ext cx="3953222" cy="593382"/>
              <a:chOff x="4139952" y="5931962"/>
              <a:chExt cx="3953222" cy="593382"/>
            </a:xfrm>
          </p:grpSpPr>
          <p:pic>
            <p:nvPicPr>
              <p:cNvPr id="25602" name="Picture 2" descr="Centrum Transferu Technologii - Politechnika Krakowska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6732240" y="5931962"/>
                <a:ext cx="1360934" cy="516811"/>
              </a:xfrm>
              <a:prstGeom prst="rect">
                <a:avLst/>
              </a:prstGeom>
              <a:noFill/>
            </p:spPr>
          </p:pic>
          <p:pic>
            <p:nvPicPr>
              <p:cNvPr id="11" name="Obraz 10"/>
              <p:cNvPicPr/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4139952" y="5949280"/>
                <a:ext cx="504056" cy="576064"/>
              </a:xfrm>
              <a:prstGeom prst="rect">
                <a:avLst/>
              </a:prstGeom>
              <a:noFill/>
            </p:spPr>
          </p:pic>
        </p:grpSp>
      </p:grpSp>
      <p:pic>
        <p:nvPicPr>
          <p:cNvPr id="14" name="Obraz 13" descr="http://akademiatriz.it.kielce.pl/upload/aktualnosci/21052013/triz-grafika.jp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843808" y="2708920"/>
            <a:ext cx="3528392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KAPITAL_LUDZKI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0"/>
            <a:ext cx="2421329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836712"/>
            <a:ext cx="9144000" cy="936104"/>
          </a:xfrm>
          <a:ln>
            <a:solidFill>
              <a:schemeClr val="tx1"/>
            </a:solidFill>
            <a:prstDash val="lg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l-PL" sz="1800" b="1" dirty="0" smtClean="0"/>
              <a:t/>
            </a:r>
            <a:br>
              <a:rPr lang="pl-PL" sz="1800" b="1" dirty="0" smtClean="0"/>
            </a:br>
            <a:r>
              <a:rPr lang="pl-PL" sz="1800" b="1" dirty="0"/>
              <a:t/>
            </a:r>
            <a:br>
              <a:rPr lang="pl-PL" sz="1800" b="1" dirty="0"/>
            </a:br>
            <a:r>
              <a:rPr lang="pl-PL" sz="1800" b="1" dirty="0" smtClean="0">
                <a:solidFill>
                  <a:srgbClr val="800000"/>
                </a:solidFill>
              </a:rPr>
              <a:t>„</a:t>
            </a:r>
            <a:r>
              <a:rPr lang="pl-PL" sz="1200" b="1" dirty="0" smtClean="0">
                <a:solidFill>
                  <a:srgbClr val="800000"/>
                </a:solidFill>
              </a:rPr>
              <a:t>Akademia TRIZ dla biznesu”</a:t>
            </a:r>
            <a:r>
              <a:rPr lang="pl-PL" sz="1200" dirty="0" smtClean="0"/>
              <a:t/>
            </a:r>
            <a:br>
              <a:rPr lang="pl-PL" sz="1200" dirty="0" smtClean="0"/>
            </a:br>
            <a:r>
              <a:rPr lang="pl-PL" sz="1200" dirty="0" smtClean="0"/>
              <a:t>Projekt współfinansowany ze środków Unii Europejskiej w ramach Europejskiego Funduszu Społecznego </a:t>
            </a:r>
            <a:br>
              <a:rPr lang="pl-PL" sz="1200" dirty="0" smtClean="0"/>
            </a:br>
            <a:r>
              <a:rPr lang="pl-PL" sz="1200" dirty="0" err="1" smtClean="0"/>
              <a:t>Poddziałanie</a:t>
            </a:r>
            <a:r>
              <a:rPr lang="pl-PL" sz="1200" dirty="0" smtClean="0"/>
              <a:t> 2.2.1 "Poprawa jakości usług świadczonych przez instytucje wspierające rozwój przedsiębiorczości i innowacyjności" </a:t>
            </a:r>
            <a:br>
              <a:rPr lang="pl-PL" sz="1200" dirty="0" smtClean="0"/>
            </a:br>
            <a:r>
              <a:rPr lang="pl-PL" sz="1200" dirty="0" smtClean="0"/>
              <a:t>Programu Operacyjnego Kapitał Ludzki</a:t>
            </a:r>
            <a:br>
              <a:rPr lang="pl-PL" sz="1200" dirty="0" smtClean="0"/>
            </a:br>
            <a:endParaRPr lang="pl-PL" dirty="0"/>
          </a:p>
        </p:txBody>
      </p:sp>
      <p:pic>
        <p:nvPicPr>
          <p:cNvPr id="5" name="Obraz 4" descr="PARP-logo_mal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260648"/>
            <a:ext cx="1376301" cy="480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az 5" descr="UE+EFS_L-kolor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188640"/>
            <a:ext cx="1456476" cy="558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Prostokąt 10"/>
          <p:cNvSpPr/>
          <p:nvPr/>
        </p:nvSpPr>
        <p:spPr>
          <a:xfrm>
            <a:off x="323528" y="1988840"/>
            <a:ext cx="8568952" cy="50629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sz="2000" b="1" dirty="0" smtClean="0">
                <a:latin typeface="Calibri" pitchFamily="34" charset="0"/>
                <a:cs typeface="Calibri" pitchFamily="34" charset="0"/>
              </a:rPr>
              <a:t>Kontynuacja działań przez ŚCITT w ramach TRIZ</a:t>
            </a:r>
          </a:p>
        </p:txBody>
      </p:sp>
      <p:sp>
        <p:nvSpPr>
          <p:cNvPr id="13" name="Prostokąt 12"/>
          <p:cNvSpPr/>
          <p:nvPr/>
        </p:nvSpPr>
        <p:spPr>
          <a:xfrm>
            <a:off x="395536" y="2636912"/>
            <a:ext cx="8568952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l-PL" b="1" dirty="0" smtClean="0"/>
              <a:t>Szkolenia dla przedsiębiorców – </a:t>
            </a:r>
            <a:r>
              <a:rPr lang="pl-PL" b="1" dirty="0" err="1" smtClean="0"/>
              <a:t>coaching</a:t>
            </a:r>
            <a:r>
              <a:rPr lang="pl-PL" b="1" dirty="0" smtClean="0"/>
              <a:t> TRIZ – 3 edycje * 36 h</a:t>
            </a:r>
            <a:endParaRPr lang="pl-PL" dirty="0" smtClean="0"/>
          </a:p>
          <a:p>
            <a:pPr marL="266700" indent="-266700" algn="just">
              <a:lnSpc>
                <a:spcPct val="150000"/>
              </a:lnSpc>
              <a:buFont typeface="Wingdings" pitchFamily="2" charset="2"/>
              <a:buChar char="Ø"/>
            </a:pPr>
            <a:endParaRPr lang="pl-PL" sz="600" dirty="0" smtClean="0"/>
          </a:p>
          <a:p>
            <a:pPr marL="266700" indent="-2667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l-PL" b="1" dirty="0" smtClean="0"/>
              <a:t>Usługi doradcze rozwiązywania zagadnień związanych z udoskonaleniem funkcjonowania firm – 6 usług doradczych</a:t>
            </a:r>
          </a:p>
          <a:p>
            <a:pPr marL="266700" indent="-266700" algn="just">
              <a:lnSpc>
                <a:spcPct val="150000"/>
              </a:lnSpc>
              <a:buFont typeface="Wingdings" pitchFamily="2" charset="2"/>
              <a:buChar char="Ø"/>
            </a:pPr>
            <a:endParaRPr lang="pl-PL" sz="600" b="1" i="1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pl-PL" i="1" dirty="0" smtClean="0"/>
              <a:t>Działania realizowane są w </a:t>
            </a:r>
            <a:r>
              <a:rPr lang="pl-PL" i="1" dirty="0"/>
              <a:t>ramach projektu  „Perspektywy RSI Świętokrzyskie IV ETAP” współfinansowanego przez Unię Europejską w ramach Europejskiego Funduszu </a:t>
            </a:r>
            <a:r>
              <a:rPr lang="pl-PL" i="1" dirty="0" smtClean="0"/>
              <a:t>Społecznego.</a:t>
            </a:r>
          </a:p>
          <a:p>
            <a:pPr algn="just"/>
            <a:endParaRPr lang="pl-PL" b="1" i="1" dirty="0"/>
          </a:p>
          <a:p>
            <a:pPr algn="ctr"/>
            <a:r>
              <a:rPr lang="pl-PL" b="1" i="1" dirty="0" smtClean="0">
                <a:solidFill>
                  <a:srgbClr val="FF0000"/>
                </a:solidFill>
              </a:rPr>
              <a:t>Tylko przedsiębiorcy z sektora MŚP z województwa świętokrzyskiego.</a:t>
            </a:r>
          </a:p>
        </p:txBody>
      </p:sp>
      <p:grpSp>
        <p:nvGrpSpPr>
          <p:cNvPr id="3" name="Grupa 14"/>
          <p:cNvGrpSpPr/>
          <p:nvPr/>
        </p:nvGrpSpPr>
        <p:grpSpPr>
          <a:xfrm>
            <a:off x="827584" y="5877272"/>
            <a:ext cx="7409606" cy="665390"/>
            <a:chOff x="683568" y="5931962"/>
            <a:chExt cx="7409606" cy="665390"/>
          </a:xfrm>
        </p:grpSpPr>
        <p:pic>
          <p:nvPicPr>
            <p:cNvPr id="16" name="Obraz 15"/>
            <p:cNvPicPr/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83568" y="5949280"/>
              <a:ext cx="792088" cy="648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7" name="Grupa 11"/>
            <p:cNvGrpSpPr/>
            <p:nvPr/>
          </p:nvGrpSpPr>
          <p:grpSpPr>
            <a:xfrm>
              <a:off x="4139952" y="5931962"/>
              <a:ext cx="3953222" cy="593382"/>
              <a:chOff x="4139952" y="5931962"/>
              <a:chExt cx="3953222" cy="593382"/>
            </a:xfrm>
          </p:grpSpPr>
          <p:pic>
            <p:nvPicPr>
              <p:cNvPr id="18" name="Picture 2" descr="Centrum Transferu Technologii - Politechnika Krakowska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6732240" y="5931962"/>
                <a:ext cx="1360934" cy="516811"/>
              </a:xfrm>
              <a:prstGeom prst="rect">
                <a:avLst/>
              </a:prstGeom>
              <a:noFill/>
            </p:spPr>
          </p:pic>
          <p:pic>
            <p:nvPicPr>
              <p:cNvPr id="19" name="Obraz 18"/>
              <p:cNvPicPr/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4139952" y="5949280"/>
                <a:ext cx="504056" cy="576064"/>
              </a:xfrm>
              <a:prstGeom prst="rect">
                <a:avLst/>
              </a:prstGeom>
              <a:noFill/>
            </p:spPr>
          </p:pic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KAPITAL_LUDZKI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0"/>
            <a:ext cx="2421329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836712"/>
            <a:ext cx="9144000" cy="936104"/>
          </a:xfrm>
          <a:ln>
            <a:solidFill>
              <a:schemeClr val="tx1"/>
            </a:solidFill>
            <a:prstDash val="lg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l-PL" sz="1800" b="1" dirty="0" smtClean="0"/>
              <a:t/>
            </a:r>
            <a:br>
              <a:rPr lang="pl-PL" sz="1800" b="1" dirty="0" smtClean="0"/>
            </a:br>
            <a:r>
              <a:rPr lang="pl-PL" sz="1800" b="1" dirty="0"/>
              <a:t/>
            </a:r>
            <a:br>
              <a:rPr lang="pl-PL" sz="1800" b="1" dirty="0"/>
            </a:br>
            <a:r>
              <a:rPr lang="pl-PL" sz="1800" b="1" dirty="0" smtClean="0">
                <a:solidFill>
                  <a:srgbClr val="800000"/>
                </a:solidFill>
              </a:rPr>
              <a:t>„</a:t>
            </a:r>
            <a:r>
              <a:rPr lang="pl-PL" sz="1200" b="1" dirty="0" smtClean="0">
                <a:solidFill>
                  <a:srgbClr val="800000"/>
                </a:solidFill>
              </a:rPr>
              <a:t>Akademia TRIZ dla biznesu”</a:t>
            </a:r>
            <a:r>
              <a:rPr lang="pl-PL" sz="1200" dirty="0" smtClean="0"/>
              <a:t/>
            </a:r>
            <a:br>
              <a:rPr lang="pl-PL" sz="1200" dirty="0" smtClean="0"/>
            </a:br>
            <a:r>
              <a:rPr lang="pl-PL" sz="1200" dirty="0" smtClean="0"/>
              <a:t>Projekt współfinansowany ze środków Unii Europejskiej w ramach Europejskiego Funduszu Społecznego </a:t>
            </a:r>
            <a:br>
              <a:rPr lang="pl-PL" sz="1200" dirty="0" smtClean="0"/>
            </a:br>
            <a:r>
              <a:rPr lang="pl-PL" sz="1200" dirty="0" err="1" smtClean="0"/>
              <a:t>Poddziałanie</a:t>
            </a:r>
            <a:r>
              <a:rPr lang="pl-PL" sz="1200" dirty="0" smtClean="0"/>
              <a:t> 2.2.1 "Poprawa jakości usług świadczonych przez instytucje wspierające rozwój przedsiębiorczości i innowacyjności" </a:t>
            </a:r>
            <a:br>
              <a:rPr lang="pl-PL" sz="1200" dirty="0" smtClean="0"/>
            </a:br>
            <a:r>
              <a:rPr lang="pl-PL" sz="1200" dirty="0" smtClean="0"/>
              <a:t>Programu Operacyjnego Kapitał Ludzki</a:t>
            </a:r>
            <a:br>
              <a:rPr lang="pl-PL" sz="1200" dirty="0" smtClean="0"/>
            </a:br>
            <a:endParaRPr lang="pl-PL" dirty="0"/>
          </a:p>
        </p:txBody>
      </p:sp>
      <p:pic>
        <p:nvPicPr>
          <p:cNvPr id="5" name="Obraz 4" descr="PARP-logo_mal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260648"/>
            <a:ext cx="1376301" cy="480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az 5" descr="UE+EFS_L-kolor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188640"/>
            <a:ext cx="1456476" cy="558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Prostokąt 10"/>
          <p:cNvSpPr/>
          <p:nvPr/>
        </p:nvSpPr>
        <p:spPr>
          <a:xfrm>
            <a:off x="323528" y="1988840"/>
            <a:ext cx="8568952" cy="55399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sz="2000" b="1" dirty="0" smtClean="0">
                <a:latin typeface="Calibri" pitchFamily="34" charset="0"/>
                <a:cs typeface="Calibri" pitchFamily="34" charset="0"/>
              </a:rPr>
              <a:t>OFERTA KOMERCYJNA – dla całego kraju</a:t>
            </a:r>
          </a:p>
        </p:txBody>
      </p:sp>
      <p:sp>
        <p:nvSpPr>
          <p:cNvPr id="13" name="Prostokąt 12"/>
          <p:cNvSpPr/>
          <p:nvPr/>
        </p:nvSpPr>
        <p:spPr>
          <a:xfrm>
            <a:off x="395536" y="2780928"/>
            <a:ext cx="856895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l-PL" dirty="0" smtClean="0"/>
              <a:t>Szkolenia otwarte dla firm jak i osób fizycznych chcących podnosić swoje kwalifikacje</a:t>
            </a:r>
          </a:p>
          <a:p>
            <a:pPr marL="266700" indent="-2667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l-PL" dirty="0" smtClean="0"/>
              <a:t>Szkolenia zamknięte dla przedsiębiorców oraz grup zorganizowanych (np. studenci)</a:t>
            </a:r>
          </a:p>
          <a:p>
            <a:pPr marL="266700" indent="-266700" algn="just">
              <a:lnSpc>
                <a:spcPct val="150000"/>
              </a:lnSpc>
              <a:buFont typeface="Wingdings" pitchFamily="2" charset="2"/>
              <a:buChar char="Ø"/>
            </a:pPr>
            <a:endParaRPr lang="pl-PL" sz="600" dirty="0" smtClean="0"/>
          </a:p>
          <a:p>
            <a:pPr marL="266700" indent="-2667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l-PL" dirty="0" smtClean="0"/>
              <a:t>Usługi doradcze dla firm w ramach TRIZ</a:t>
            </a:r>
          </a:p>
          <a:p>
            <a:pPr marL="266700" indent="-266700" algn="just">
              <a:lnSpc>
                <a:spcPct val="150000"/>
              </a:lnSpc>
              <a:buFont typeface="Wingdings" pitchFamily="2" charset="2"/>
              <a:buChar char="Ø"/>
            </a:pPr>
            <a:endParaRPr lang="pl-PL" sz="600" b="1" i="1" dirty="0" smtClean="0">
              <a:latin typeface="Calibri" pitchFamily="34" charset="0"/>
              <a:cs typeface="Calibri" pitchFamily="34" charset="0"/>
            </a:endParaRPr>
          </a:p>
          <a:p>
            <a:pPr marL="266700" indent="-2667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l-PL" dirty="0" smtClean="0"/>
              <a:t>Szkolenie dla kadry firm</a:t>
            </a:r>
          </a:p>
          <a:p>
            <a:pPr marL="266700" indent="-2667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l-PL" dirty="0" smtClean="0"/>
              <a:t>Konsultacje zewnętrzne (np. zajęcia w placówkach edukacyjnych z TRIZ – pedagogika)</a:t>
            </a:r>
          </a:p>
          <a:p>
            <a:pPr marL="266700" indent="-266700" algn="ctr">
              <a:lnSpc>
                <a:spcPct val="150000"/>
              </a:lnSpc>
            </a:pPr>
            <a:endParaRPr lang="pl-PL" sz="1000" b="1" i="1" dirty="0" smtClean="0"/>
          </a:p>
        </p:txBody>
      </p:sp>
      <p:grpSp>
        <p:nvGrpSpPr>
          <p:cNvPr id="15" name="Grupa 14"/>
          <p:cNvGrpSpPr/>
          <p:nvPr/>
        </p:nvGrpSpPr>
        <p:grpSpPr>
          <a:xfrm>
            <a:off x="827584" y="5877272"/>
            <a:ext cx="7409606" cy="665390"/>
            <a:chOff x="683568" y="5931962"/>
            <a:chExt cx="7409606" cy="665390"/>
          </a:xfrm>
        </p:grpSpPr>
        <p:pic>
          <p:nvPicPr>
            <p:cNvPr id="16" name="Obraz 15"/>
            <p:cNvPicPr/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83568" y="5949280"/>
              <a:ext cx="792088" cy="648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7" name="Grupa 11"/>
            <p:cNvGrpSpPr/>
            <p:nvPr/>
          </p:nvGrpSpPr>
          <p:grpSpPr>
            <a:xfrm>
              <a:off x="4139952" y="5931962"/>
              <a:ext cx="3953222" cy="593382"/>
              <a:chOff x="4139952" y="5931962"/>
              <a:chExt cx="3953222" cy="593382"/>
            </a:xfrm>
          </p:grpSpPr>
          <p:pic>
            <p:nvPicPr>
              <p:cNvPr id="18" name="Picture 2" descr="Centrum Transferu Technologii - Politechnika Krakowska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6732240" y="5931962"/>
                <a:ext cx="1360934" cy="516811"/>
              </a:xfrm>
              <a:prstGeom prst="rect">
                <a:avLst/>
              </a:prstGeom>
              <a:noFill/>
            </p:spPr>
          </p:pic>
          <p:pic>
            <p:nvPicPr>
              <p:cNvPr id="19" name="Obraz 18"/>
              <p:cNvPicPr/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4139952" y="5949280"/>
                <a:ext cx="504056" cy="576064"/>
              </a:xfrm>
              <a:prstGeom prst="rect">
                <a:avLst/>
              </a:prstGeom>
              <a:noFill/>
            </p:spPr>
          </p:pic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KAPITAL_LUDZKI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0"/>
            <a:ext cx="2421329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836712"/>
            <a:ext cx="9144000" cy="936104"/>
          </a:xfrm>
          <a:ln>
            <a:solidFill>
              <a:schemeClr val="tx1"/>
            </a:solidFill>
            <a:prstDash val="lg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l-PL" sz="1800" b="1" dirty="0" smtClean="0"/>
              <a:t/>
            </a:r>
            <a:br>
              <a:rPr lang="pl-PL" sz="1800" b="1" dirty="0" smtClean="0"/>
            </a:br>
            <a:r>
              <a:rPr lang="pl-PL" sz="1800" b="1" dirty="0"/>
              <a:t/>
            </a:r>
            <a:br>
              <a:rPr lang="pl-PL" sz="1800" b="1" dirty="0"/>
            </a:br>
            <a:r>
              <a:rPr lang="pl-PL" sz="1800" b="1" dirty="0" smtClean="0">
                <a:solidFill>
                  <a:srgbClr val="800000"/>
                </a:solidFill>
              </a:rPr>
              <a:t>„</a:t>
            </a:r>
            <a:r>
              <a:rPr lang="pl-PL" sz="1200" b="1" dirty="0" smtClean="0">
                <a:solidFill>
                  <a:srgbClr val="800000"/>
                </a:solidFill>
              </a:rPr>
              <a:t>Akademia TRIZ dla biznesu”</a:t>
            </a:r>
            <a:r>
              <a:rPr lang="pl-PL" sz="1200" dirty="0" smtClean="0"/>
              <a:t/>
            </a:r>
            <a:br>
              <a:rPr lang="pl-PL" sz="1200" dirty="0" smtClean="0"/>
            </a:br>
            <a:r>
              <a:rPr lang="pl-PL" sz="1200" dirty="0" smtClean="0"/>
              <a:t>Projekt współfinansowany ze środków Unii Europejskiej w ramach Europejskiego Funduszu Społecznego </a:t>
            </a:r>
            <a:br>
              <a:rPr lang="pl-PL" sz="1200" dirty="0" smtClean="0"/>
            </a:br>
            <a:r>
              <a:rPr lang="pl-PL" sz="1200" dirty="0" err="1" smtClean="0"/>
              <a:t>Poddziałanie</a:t>
            </a:r>
            <a:r>
              <a:rPr lang="pl-PL" sz="1200" dirty="0" smtClean="0"/>
              <a:t> 2.2.1 "Poprawa jakości usług świadczonych przez instytucje wspierające rozwój przedsiębiorczości i innowacyjności" </a:t>
            </a:r>
            <a:br>
              <a:rPr lang="pl-PL" sz="1200" dirty="0" smtClean="0"/>
            </a:br>
            <a:r>
              <a:rPr lang="pl-PL" sz="1200" dirty="0" smtClean="0"/>
              <a:t>Programu Operacyjnego Kapitał Ludzki</a:t>
            </a:r>
            <a:br>
              <a:rPr lang="pl-PL" sz="1200" dirty="0" smtClean="0"/>
            </a:br>
            <a:endParaRPr lang="pl-PL" dirty="0"/>
          </a:p>
        </p:txBody>
      </p:sp>
      <p:pic>
        <p:nvPicPr>
          <p:cNvPr id="5" name="Obraz 4" descr="PARP-logo_mal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260648"/>
            <a:ext cx="1376301" cy="480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az 5" descr="UE+EFS_L-kolor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188640"/>
            <a:ext cx="1456476" cy="558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Prostokąt 10"/>
          <p:cNvSpPr/>
          <p:nvPr/>
        </p:nvSpPr>
        <p:spPr>
          <a:xfrm>
            <a:off x="323528" y="1988840"/>
            <a:ext cx="8568952" cy="50629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sz="2000" b="1" dirty="0" smtClean="0">
                <a:latin typeface="Calibri" pitchFamily="34" charset="0"/>
                <a:cs typeface="Calibri" pitchFamily="34" charset="0"/>
              </a:rPr>
              <a:t>Plany </a:t>
            </a:r>
            <a:r>
              <a:rPr lang="pl-PL" sz="2000" b="1" smtClean="0">
                <a:latin typeface="Calibri" pitchFamily="34" charset="0"/>
                <a:cs typeface="Calibri" pitchFamily="34" charset="0"/>
              </a:rPr>
              <a:t>na przyszłość </a:t>
            </a:r>
            <a:r>
              <a:rPr lang="pl-PL" sz="2000" b="1" dirty="0" smtClean="0">
                <a:latin typeface="Calibri" pitchFamily="34" charset="0"/>
                <a:cs typeface="Calibri" pitchFamily="34" charset="0"/>
              </a:rPr>
              <a:t>- Fundacja TRIZ przy ŚCITT</a:t>
            </a:r>
          </a:p>
        </p:txBody>
      </p:sp>
      <p:sp>
        <p:nvSpPr>
          <p:cNvPr id="13" name="Prostokąt 12"/>
          <p:cNvSpPr/>
          <p:nvPr/>
        </p:nvSpPr>
        <p:spPr>
          <a:xfrm>
            <a:off x="251520" y="2636912"/>
            <a:ext cx="871296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l-PL" dirty="0" smtClean="0"/>
              <a:t>Podnoszenie kwalifikacji konsultantów i zrzeszanie grupy wykwalifikowanych osób poprzez aktywizację w zakresie działań promujących TRIZ, organizację regularnych spotkań</a:t>
            </a:r>
          </a:p>
          <a:p>
            <a:pPr marL="266700" indent="-2667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l-PL" dirty="0" smtClean="0"/>
              <a:t>Tworzenie projektów na rzecz rozwoju fundacji</a:t>
            </a:r>
          </a:p>
          <a:p>
            <a:pPr marL="266700" indent="-2667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l-PL" dirty="0" smtClean="0"/>
              <a:t>Wydawanie podręczników i publikacji związanych z TRIZ</a:t>
            </a:r>
          </a:p>
          <a:p>
            <a:pPr marL="266700" indent="-2667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l-PL" dirty="0" smtClean="0"/>
              <a:t>Szeroko pojęta działalność sprzyjająca rozpowszechnianiu wiedzy z zakresu TRIZ</a:t>
            </a:r>
          </a:p>
          <a:p>
            <a:pPr marL="266700" indent="-266700" algn="just">
              <a:lnSpc>
                <a:spcPct val="150000"/>
              </a:lnSpc>
              <a:buFont typeface="Arial" pitchFamily="34" charset="0"/>
              <a:buChar char="•"/>
            </a:pPr>
            <a:endParaRPr lang="pl-PL" dirty="0" smtClean="0"/>
          </a:p>
          <a:p>
            <a:pPr marL="266700" indent="-266700" algn="just">
              <a:lnSpc>
                <a:spcPct val="150000"/>
              </a:lnSpc>
              <a:buFont typeface="Arial" pitchFamily="34" charset="0"/>
              <a:buChar char="•"/>
            </a:pPr>
            <a:endParaRPr lang="pl-PL" dirty="0" smtClean="0"/>
          </a:p>
        </p:txBody>
      </p:sp>
      <p:grpSp>
        <p:nvGrpSpPr>
          <p:cNvPr id="3" name="Grupa 14"/>
          <p:cNvGrpSpPr/>
          <p:nvPr/>
        </p:nvGrpSpPr>
        <p:grpSpPr>
          <a:xfrm>
            <a:off x="827584" y="5877272"/>
            <a:ext cx="7409606" cy="665390"/>
            <a:chOff x="683568" y="5931962"/>
            <a:chExt cx="7409606" cy="665390"/>
          </a:xfrm>
        </p:grpSpPr>
        <p:pic>
          <p:nvPicPr>
            <p:cNvPr id="16" name="Obraz 15"/>
            <p:cNvPicPr/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83568" y="5949280"/>
              <a:ext cx="792088" cy="648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7" name="Grupa 11"/>
            <p:cNvGrpSpPr/>
            <p:nvPr/>
          </p:nvGrpSpPr>
          <p:grpSpPr>
            <a:xfrm>
              <a:off x="4139952" y="5931962"/>
              <a:ext cx="3953222" cy="593382"/>
              <a:chOff x="4139952" y="5931962"/>
              <a:chExt cx="3953222" cy="593382"/>
            </a:xfrm>
          </p:grpSpPr>
          <p:pic>
            <p:nvPicPr>
              <p:cNvPr id="18" name="Picture 2" descr="Centrum Transferu Technologii - Politechnika Krakowska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6732240" y="5931962"/>
                <a:ext cx="1360934" cy="516811"/>
              </a:xfrm>
              <a:prstGeom prst="rect">
                <a:avLst/>
              </a:prstGeom>
              <a:noFill/>
            </p:spPr>
          </p:pic>
          <p:pic>
            <p:nvPicPr>
              <p:cNvPr id="19" name="Obraz 18"/>
              <p:cNvPicPr/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4139952" y="5949280"/>
                <a:ext cx="504056" cy="576064"/>
              </a:xfrm>
              <a:prstGeom prst="rect">
                <a:avLst/>
              </a:prstGeom>
              <a:noFill/>
            </p:spPr>
          </p:pic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KAPITAL_LUDZKI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0"/>
            <a:ext cx="2421329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836712"/>
            <a:ext cx="9144000" cy="936104"/>
          </a:xfrm>
          <a:ln>
            <a:solidFill>
              <a:schemeClr val="tx1"/>
            </a:solidFill>
            <a:prstDash val="lg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l-PL" sz="1800" b="1" dirty="0" smtClean="0"/>
              <a:t/>
            </a:r>
            <a:br>
              <a:rPr lang="pl-PL" sz="1800" b="1" dirty="0" smtClean="0"/>
            </a:br>
            <a:r>
              <a:rPr lang="pl-PL" sz="1800" b="1" dirty="0"/>
              <a:t/>
            </a:r>
            <a:br>
              <a:rPr lang="pl-PL" sz="1800" b="1" dirty="0"/>
            </a:br>
            <a:r>
              <a:rPr lang="pl-PL" sz="1800" b="1" dirty="0" smtClean="0">
                <a:solidFill>
                  <a:srgbClr val="800000"/>
                </a:solidFill>
              </a:rPr>
              <a:t>„</a:t>
            </a:r>
            <a:r>
              <a:rPr lang="pl-PL" sz="1200" b="1" dirty="0" smtClean="0">
                <a:solidFill>
                  <a:srgbClr val="800000"/>
                </a:solidFill>
              </a:rPr>
              <a:t>Akademia TRIZ dla biznesu”</a:t>
            </a:r>
            <a:r>
              <a:rPr lang="pl-PL" sz="1200" dirty="0" smtClean="0"/>
              <a:t/>
            </a:r>
            <a:br>
              <a:rPr lang="pl-PL" sz="1200" dirty="0" smtClean="0"/>
            </a:br>
            <a:r>
              <a:rPr lang="pl-PL" sz="1200" dirty="0" smtClean="0"/>
              <a:t>Projekt współfinansowany ze środków Unii Europejskiej w ramach Europejskiego Funduszu Społecznego </a:t>
            </a:r>
            <a:br>
              <a:rPr lang="pl-PL" sz="1200" dirty="0" smtClean="0"/>
            </a:br>
            <a:r>
              <a:rPr lang="pl-PL" sz="1200" dirty="0" err="1" smtClean="0"/>
              <a:t>Poddziałanie</a:t>
            </a:r>
            <a:r>
              <a:rPr lang="pl-PL" sz="1200" dirty="0" smtClean="0"/>
              <a:t> 2.2.1 "Poprawa jakości usług świadczonych przez instytucje wspierające rozwój przedsiębiorczości i innowacyjności" </a:t>
            </a:r>
            <a:br>
              <a:rPr lang="pl-PL" sz="1200" dirty="0" smtClean="0"/>
            </a:br>
            <a:r>
              <a:rPr lang="pl-PL" sz="1200" dirty="0" smtClean="0"/>
              <a:t>Programu Operacyjnego Kapitał Ludzki</a:t>
            </a:r>
            <a:br>
              <a:rPr lang="pl-PL" sz="1200" dirty="0" smtClean="0"/>
            </a:br>
            <a:endParaRPr lang="pl-PL" dirty="0"/>
          </a:p>
        </p:txBody>
      </p:sp>
      <p:pic>
        <p:nvPicPr>
          <p:cNvPr id="5" name="Obraz 4" descr="PARP-logo_mal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260648"/>
            <a:ext cx="1376301" cy="480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az 5" descr="UE+EFS_L-kolor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188640"/>
            <a:ext cx="1456476" cy="558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upa 12"/>
          <p:cNvGrpSpPr/>
          <p:nvPr/>
        </p:nvGrpSpPr>
        <p:grpSpPr>
          <a:xfrm>
            <a:off x="899592" y="5949280"/>
            <a:ext cx="7409606" cy="665390"/>
            <a:chOff x="683568" y="5931962"/>
            <a:chExt cx="7409606" cy="665390"/>
          </a:xfrm>
        </p:grpSpPr>
        <p:pic>
          <p:nvPicPr>
            <p:cNvPr id="15" name="Obraz 14"/>
            <p:cNvPicPr/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83568" y="5949280"/>
              <a:ext cx="792088" cy="648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7" name="Grupa 11"/>
            <p:cNvGrpSpPr/>
            <p:nvPr/>
          </p:nvGrpSpPr>
          <p:grpSpPr>
            <a:xfrm>
              <a:off x="4139952" y="5931962"/>
              <a:ext cx="3953222" cy="593382"/>
              <a:chOff x="4139952" y="5931962"/>
              <a:chExt cx="3953222" cy="593382"/>
            </a:xfrm>
          </p:grpSpPr>
          <p:pic>
            <p:nvPicPr>
              <p:cNvPr id="17" name="Picture 2" descr="Centrum Transferu Technologii - Politechnika Krakowska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6732240" y="5931962"/>
                <a:ext cx="1360934" cy="516811"/>
              </a:xfrm>
              <a:prstGeom prst="rect">
                <a:avLst/>
              </a:prstGeom>
              <a:noFill/>
            </p:spPr>
          </p:pic>
          <p:pic>
            <p:nvPicPr>
              <p:cNvPr id="18" name="Obraz 17"/>
              <p:cNvPicPr/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4139952" y="5949280"/>
                <a:ext cx="504056" cy="576064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13" name="Podtytuł 2"/>
          <p:cNvSpPr>
            <a:spLocks noGrp="1"/>
          </p:cNvSpPr>
          <p:nvPr>
            <p:ph type="subTitle" idx="1"/>
          </p:nvPr>
        </p:nvSpPr>
        <p:spPr>
          <a:xfrm>
            <a:off x="611560" y="2276872"/>
            <a:ext cx="8064896" cy="288032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pl-PL" sz="800" b="1" dirty="0" smtClean="0">
              <a:solidFill>
                <a:schemeClr val="tx1"/>
              </a:solidFill>
              <a:latin typeface="Book Antiqua" pitchFamily="18" charset="0"/>
            </a:endParaRPr>
          </a:p>
          <a:p>
            <a:r>
              <a:rPr lang="pl-PL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Zapraszamy do dyskusji</a:t>
            </a:r>
            <a:endParaRPr lang="pl-PL" sz="2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pl-PL" sz="2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pl-PL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Świętokrzyskie Centrum Innowacji i Transferu Technologii Sp. z o.o. </a:t>
            </a:r>
          </a:p>
          <a:p>
            <a:r>
              <a:rPr lang="pl-PL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Tel. 41 34 32 910</a:t>
            </a:r>
          </a:p>
          <a:p>
            <a:r>
              <a:rPr lang="pl-PL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Łukasz Syska – Koordynator, </a:t>
            </a:r>
            <a:r>
              <a:rPr lang="pl-PL" sz="1800" b="1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  <a:hlinkClick r:id="rId8"/>
              </a:rPr>
              <a:t>syska@it.kielce.pl</a:t>
            </a:r>
            <a:endParaRPr lang="pl-PL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pl-PL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Wioletta Molęda – Kierownik Projektu, </a:t>
            </a:r>
            <a:r>
              <a:rPr lang="pl-PL" sz="1800" b="1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  <a:hlinkClick r:id="rId9"/>
              </a:rPr>
              <a:t>moleda@it.kielce.pl</a:t>
            </a:r>
            <a:endParaRPr lang="pl-PL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pl-PL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pl-PL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zn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2780</TotalTime>
  <Words>193</Words>
  <Application>Microsoft Office PowerPoint</Application>
  <PresentationFormat>Pokaz na ekranie (4:3)</PresentationFormat>
  <Paragraphs>42</Paragraphs>
  <Slides>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6" baseType="lpstr">
      <vt:lpstr>Motyw pakietu Office</vt:lpstr>
      <vt:lpstr>  „Akademia TRIZ dla biznesu” Projekt współfinansowany ze środków Unii Europejskiej w ramach Europejskiego Funduszu Społecznego  Poddziałanie 2.2.1 "Poprawa jakości usług świadczonych przez instytucje wspierające rozwój przedsiębiorczości i innowacyjności"  Programu Operacyjnego Kapitał Ludzki </vt:lpstr>
      <vt:lpstr>  „Akademia TRIZ dla biznesu” Projekt współfinansowany ze środków Unii Europejskiej w ramach Europejskiego Funduszu Społecznego  Poddziałanie 2.2.1 "Poprawa jakości usług świadczonych przez instytucje wspierające rozwój przedsiębiorczości i innowacyjności"  Programu Operacyjnego Kapitał Ludzki </vt:lpstr>
      <vt:lpstr>  „Akademia TRIZ dla biznesu” Projekt współfinansowany ze środków Unii Europejskiej w ramach Europejskiego Funduszu Społecznego  Poddziałanie 2.2.1 "Poprawa jakości usług świadczonych przez instytucje wspierające rozwój przedsiębiorczości i innowacyjności"  Programu Operacyjnego Kapitał Ludzki </vt:lpstr>
      <vt:lpstr>  „Akademia TRIZ dla biznesu” Projekt współfinansowany ze środków Unii Europejskiej w ramach Europejskiego Funduszu Społecznego  Poddziałanie 2.2.1 "Poprawa jakości usług świadczonych przez instytucje wspierające rozwój przedsiębiorczości i innowacyjności"  Programu Operacyjnego Kapitał Ludzki </vt:lpstr>
      <vt:lpstr>  „Akademia TRIZ dla biznesu” Projekt współfinansowany ze środków Unii Europejskiej w ramach Europejskiego Funduszu Społecznego  Poddziałanie 2.2.1 "Poprawa jakości usług świadczonych przez instytucje wspierające rozwój przedsiębiorczości i innowacyjności"  Programu Operacyjnego Kapitał Ludzki 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moleda</dc:creator>
  <cp:lastModifiedBy>ewakus</cp:lastModifiedBy>
  <cp:revision>60</cp:revision>
  <dcterms:created xsi:type="dcterms:W3CDTF">2011-02-05T20:25:17Z</dcterms:created>
  <dcterms:modified xsi:type="dcterms:W3CDTF">2013-12-17T07:04:16Z</dcterms:modified>
</cp:coreProperties>
</file>