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316" r:id="rId3"/>
    <p:sldId id="310" r:id="rId4"/>
    <p:sldId id="280" r:id="rId5"/>
    <p:sldId id="317" r:id="rId6"/>
    <p:sldId id="318" r:id="rId7"/>
    <p:sldId id="302" r:id="rId8"/>
    <p:sldId id="319" r:id="rId9"/>
    <p:sldId id="308" r:id="rId10"/>
    <p:sldId id="309" r:id="rId11"/>
    <p:sldId id="303" r:id="rId12"/>
    <p:sldId id="304" r:id="rId13"/>
    <p:sldId id="306" r:id="rId14"/>
    <p:sldId id="307" r:id="rId15"/>
    <p:sldId id="311" r:id="rId16"/>
    <p:sldId id="312" r:id="rId17"/>
    <p:sldId id="314" r:id="rId18"/>
    <p:sldId id="315" r:id="rId19"/>
    <p:sldId id="313" r:id="rId20"/>
    <p:sldId id="290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92473" autoAdjust="0"/>
  </p:normalViewPr>
  <p:slideViewPr>
    <p:cSldViewPr>
      <p:cViewPr>
        <p:scale>
          <a:sx n="80" d="100"/>
          <a:sy n="80" d="100"/>
        </p:scale>
        <p:origin x="-984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053E-0126-4426-842F-476B0E22DE72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9109-5051-48AA-B10E-BD342104FB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8964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irena.stanczak@interia.p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7919" b="29063"/>
          <a:stretch/>
        </p:blipFill>
        <p:spPr bwMode="auto">
          <a:xfrm>
            <a:off x="683567" y="0"/>
            <a:ext cx="2421329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650" y="572931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r>
              <a:rPr lang="pl-PL" sz="4000" b="1" dirty="0" smtClean="0">
                <a:solidFill>
                  <a:schemeClr val="tx1"/>
                </a:solidFill>
              </a:rPr>
              <a:t>Uczyć myśleć skutecznie, odważnie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- rola TRIZ w przedsiębiorstwach </a:t>
            </a:r>
            <a:br>
              <a:rPr lang="pl-PL" sz="4000" b="1" dirty="0" smtClean="0">
                <a:solidFill>
                  <a:schemeClr val="tx1"/>
                </a:solidFill>
              </a:rPr>
            </a:br>
            <a:r>
              <a:rPr lang="pl-PL" sz="4000" b="1" dirty="0" smtClean="0">
                <a:solidFill>
                  <a:schemeClr val="tx1"/>
                </a:solidFill>
              </a:rPr>
              <a:t>z branży edukacyjnej</a:t>
            </a:r>
            <a:endParaRPr lang="pl-PL" sz="4000" dirty="0" smtClean="0">
              <a:solidFill>
                <a:schemeClr val="tx1"/>
              </a:solidFill>
            </a:endParaRPr>
          </a:p>
          <a:p>
            <a:endParaRPr lang="pl-PL" sz="1900" dirty="0" smtClean="0">
              <a:solidFill>
                <a:schemeClr val="tx1"/>
              </a:solidFill>
            </a:endParaRPr>
          </a:p>
          <a:p>
            <a:r>
              <a:rPr lang="pl-PL" sz="2000" i="1" dirty="0" smtClean="0">
                <a:solidFill>
                  <a:schemeClr val="tx1"/>
                </a:solidFill>
              </a:rPr>
              <a:t>dr Irena Stańczak, Staropolska Szkoła Wyższa, Kielce, </a:t>
            </a:r>
          </a:p>
          <a:p>
            <a:r>
              <a:rPr lang="pl-PL" sz="2000" i="1" dirty="0" smtClean="0">
                <a:solidFill>
                  <a:schemeClr val="tx1"/>
                </a:solidFill>
              </a:rPr>
              <a:t>ekspert ds. </a:t>
            </a:r>
            <a:r>
              <a:rPr lang="pl-PL" sz="2000" i="1" dirty="0" err="1" smtClean="0">
                <a:solidFill>
                  <a:schemeClr val="tx1"/>
                </a:solidFill>
              </a:rPr>
              <a:t>TRIZ-Pedagogiki</a:t>
            </a:r>
            <a:endParaRPr lang="pl-PL" sz="2000" dirty="0" smtClean="0">
              <a:solidFill>
                <a:schemeClr val="tx1"/>
              </a:solidFill>
            </a:endParaRPr>
          </a:p>
          <a:p>
            <a:endParaRPr lang="pl-PL" sz="12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70" y="49104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1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31063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093296"/>
            <a:ext cx="7128792" cy="478360"/>
            <a:chOff x="778084" y="5931962"/>
            <a:chExt cx="722261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58364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207003" y="5931962"/>
              <a:ext cx="3793698" cy="593382"/>
              <a:chOff x="4207003" y="5931962"/>
              <a:chExt cx="3793698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846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07003" y="5949280"/>
                <a:ext cx="364779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285720" y="1556792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smtClean="0">
                <a:solidFill>
                  <a:schemeClr val="hlink"/>
                </a:solidFill>
              </a:rPr>
              <a:t>Sprzeczność 6</a:t>
            </a:r>
          </a:p>
          <a:p>
            <a:pPr algn="just"/>
            <a:r>
              <a:rPr lang="pl-PL" sz="2400" dirty="0" smtClean="0"/>
              <a:t>Kształcenie powinno być dobrowolne, bo tylko wtedy jest ono maksymalnie efektywne i jednocześnie powinno być obowiązkowe, bo niekompetencja staje się narastającym społecznym niebezpieczeństwem.</a:t>
            </a:r>
            <a:endParaRPr lang="pl-PL" sz="2400" dirty="0"/>
          </a:p>
        </p:txBody>
      </p:sp>
      <p:sp>
        <p:nvSpPr>
          <p:cNvPr id="14" name="Prostokąt 13"/>
          <p:cNvSpPr/>
          <p:nvPr/>
        </p:nvSpPr>
        <p:spPr>
          <a:xfrm>
            <a:off x="323528" y="328612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hlink"/>
              </a:solidFill>
            </a:endParaRPr>
          </a:p>
          <a:p>
            <a:r>
              <a:rPr lang="pl-PL" sz="2400" b="1" dirty="0" smtClean="0">
                <a:solidFill>
                  <a:schemeClr val="hlink"/>
                </a:solidFill>
              </a:rPr>
              <a:t>Sprzeczność 7</a:t>
            </a:r>
          </a:p>
          <a:p>
            <a:pPr algn="just"/>
            <a:r>
              <a:rPr lang="pl-PL" sz="2400" dirty="0" smtClean="0"/>
              <a:t>Żyć na wysokim poziomie socjalnym chcemy „dziś i teraz”!  </a:t>
            </a:r>
          </a:p>
          <a:p>
            <a:pPr algn="just"/>
            <a:r>
              <a:rPr lang="pl-PL" sz="2400" dirty="0" smtClean="0"/>
              <a:t>Inwestycje w przyszłość wymagają jednocześnie ograniczeń owego „dziś i teraz”.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4139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78" y="588566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165304"/>
            <a:ext cx="7128790" cy="504056"/>
            <a:chOff x="683568" y="5931962"/>
            <a:chExt cx="7315936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3898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859552" cy="593382"/>
              <a:chOff x="4139952" y="5931962"/>
              <a:chExt cx="385955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7264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386330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142844" y="1700808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800" dirty="0" smtClean="0">
                <a:latin typeface="+mj-lt"/>
                <a:cs typeface="Arial" charset="0"/>
              </a:rPr>
              <a:t>Problemy jakie niesie przyszłość nie będą łatwiejsze niż problemy przeszłości czy współczesności.</a:t>
            </a:r>
            <a:endParaRPr lang="ru-RU" altLang="pl-PL" sz="2800" dirty="0" smtClean="0">
              <a:latin typeface="+mj-lt"/>
              <a:cs typeface="Arial" charset="0"/>
            </a:endParaRPr>
          </a:p>
          <a:p>
            <a:r>
              <a:rPr lang="pl-PL" altLang="pl-PL" sz="2800" dirty="0" smtClean="0">
                <a:latin typeface="+mj-lt"/>
                <a:cs typeface="Arial" charset="0"/>
              </a:rPr>
              <a:t>-  Jak będą one rozwiązywane?</a:t>
            </a:r>
            <a:endParaRPr lang="ru-RU" altLang="pl-PL" sz="2800" dirty="0" smtClean="0">
              <a:latin typeface="+mj-lt"/>
              <a:cs typeface="Arial" charset="0"/>
            </a:endParaRPr>
          </a:p>
          <a:p>
            <a:r>
              <a:rPr lang="pl-PL" altLang="pl-PL" sz="2800" dirty="0" smtClean="0">
                <a:latin typeface="+mj-lt"/>
                <a:cs typeface="Arial" charset="0"/>
              </a:rPr>
              <a:t>-  Kto je będzie rozwiązywał?</a:t>
            </a:r>
          </a:p>
          <a:p>
            <a:pPr>
              <a:buFontTx/>
              <a:buChar char="-"/>
            </a:pPr>
            <a:r>
              <a:rPr lang="pl-PL" altLang="pl-PL" sz="2800" dirty="0" smtClean="0">
                <a:latin typeface="+mj-lt"/>
                <a:cs typeface="Arial" charset="0"/>
              </a:rPr>
              <a:t>  Złożone rozwiązania, skomplikowanych problemów,  powinny być zrozumiane i przyjęte przez społeczeństwo.</a:t>
            </a:r>
          </a:p>
          <a:p>
            <a:pPr>
              <a:buFontTx/>
              <a:buChar char="-"/>
            </a:pPr>
            <a:r>
              <a:rPr lang="pl-PL" altLang="pl-PL" sz="2800" dirty="0" smtClean="0">
                <a:latin typeface="+mj-lt"/>
                <a:cs typeface="Arial" charset="0"/>
              </a:rPr>
              <a:t>  Oznacza to, że mądrym powinno być społeczeństwo, a nie tylko pojedyncze jednostki.</a:t>
            </a:r>
            <a:endParaRPr lang="ru-RU" altLang="pl-PL" sz="2800" dirty="0" smtClean="0">
              <a:latin typeface="+mj-lt"/>
              <a:cs typeface="Arial" charset="0"/>
            </a:endParaRPr>
          </a:p>
          <a:p>
            <a:pPr algn="just">
              <a:buFontTx/>
              <a:buChar char="-"/>
            </a:pPr>
            <a:endParaRPr lang="pl-PL" altLang="pl-PL" sz="28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9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620688"/>
            <a:ext cx="9144000" cy="73645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"/>
            <a:ext cx="1456476" cy="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899592" y="6237312"/>
            <a:ext cx="7222080" cy="478360"/>
            <a:chOff x="683568" y="5931962"/>
            <a:chExt cx="731713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60520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860749" cy="593382"/>
              <a:chOff x="4139952" y="5931962"/>
              <a:chExt cx="3860749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846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358874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7" descr="image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558084"/>
            <a:ext cx="4608512" cy="3134404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0" y="486916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pl-PL" altLang="pl-PL" sz="2000" dirty="0" smtClean="0">
                <a:latin typeface="+mj-lt"/>
                <a:cs typeface="Arial" charset="0"/>
              </a:rPr>
              <a:t>Co to znaczy „mądry”?</a:t>
            </a:r>
            <a:r>
              <a:rPr lang="pl-PL" altLang="pl-PL" sz="2000" dirty="0" smtClean="0">
                <a:solidFill>
                  <a:srgbClr val="808080"/>
                </a:solidFill>
                <a:latin typeface="+mj-lt"/>
                <a:cs typeface="Arial" charset="0"/>
              </a:rPr>
              <a:t> </a:t>
            </a:r>
            <a:endParaRPr lang="ru-RU" altLang="pl-PL" sz="2000" dirty="0" smtClean="0">
              <a:solidFill>
                <a:srgbClr val="808080"/>
              </a:solidFill>
              <a:latin typeface="+mj-lt"/>
              <a:cs typeface="Arial" charset="0"/>
            </a:endParaRPr>
          </a:p>
          <a:p>
            <a:pPr indent="450850"/>
            <a:r>
              <a:rPr lang="pl-PL" altLang="pl-PL" sz="2000" i="1" dirty="0" smtClean="0">
                <a:latin typeface="+mj-lt"/>
                <a:cs typeface="Arial" charset="0"/>
              </a:rPr>
              <a:t>„Mądry widzi system tam, gdzie nie widzą go inni”</a:t>
            </a:r>
            <a:r>
              <a:rPr lang="ru-RU" altLang="pl-PL" sz="2000" i="1" dirty="0" smtClean="0">
                <a:latin typeface="+mj-lt"/>
                <a:cs typeface="Arial" charset="0"/>
              </a:rPr>
              <a:t> </a:t>
            </a:r>
            <a:r>
              <a:rPr lang="pl-PL" altLang="pl-PL" sz="2000" i="1" dirty="0" smtClean="0">
                <a:latin typeface="+mj-lt"/>
                <a:cs typeface="Arial" charset="0"/>
              </a:rPr>
              <a:t> </a:t>
            </a:r>
            <a:r>
              <a:rPr lang="ru-RU" altLang="pl-PL" sz="2000" i="1" dirty="0" smtClean="0">
                <a:latin typeface="+mj-lt"/>
                <a:cs typeface="Arial" charset="0"/>
              </a:rPr>
              <a:t>(</a:t>
            </a:r>
            <a:r>
              <a:rPr lang="pl-PL" altLang="pl-PL" sz="2000" i="1" dirty="0" smtClean="0">
                <a:latin typeface="+mj-lt"/>
                <a:cs typeface="Arial" charset="0"/>
              </a:rPr>
              <a:t>TRIZ- Ekspert W. </a:t>
            </a:r>
            <a:r>
              <a:rPr lang="pl-PL" altLang="pl-PL" sz="2000" i="1" dirty="0" err="1" smtClean="0">
                <a:latin typeface="+mj-lt"/>
                <a:cs typeface="Arial" charset="0"/>
              </a:rPr>
              <a:t>Ilinskij</a:t>
            </a:r>
            <a:r>
              <a:rPr lang="pl-PL" altLang="pl-PL" sz="2000" i="1" dirty="0" smtClean="0">
                <a:latin typeface="+mj-lt"/>
                <a:cs typeface="Arial" charset="0"/>
              </a:rPr>
              <a:t>)</a:t>
            </a:r>
            <a:endParaRPr lang="ru-RU" altLang="pl-PL" sz="2000" i="1" dirty="0" smtClean="0">
              <a:latin typeface="+mj-lt"/>
              <a:cs typeface="Arial" charset="0"/>
            </a:endParaRPr>
          </a:p>
          <a:p>
            <a:pPr indent="450850"/>
            <a:r>
              <a:rPr lang="pl-PL" altLang="pl-PL" sz="3200" dirty="0" smtClean="0">
                <a:latin typeface="+mj-lt"/>
                <a:cs typeface="Arial" charset="0"/>
              </a:rPr>
              <a:t>Dzieci trzeba uczyć myślenia </a:t>
            </a:r>
            <a:r>
              <a:rPr lang="pl-PL" altLang="pl-PL" sz="3200" dirty="0" smtClean="0">
                <a:solidFill>
                  <a:srgbClr val="FF0000"/>
                </a:solidFill>
                <a:latin typeface="+mj-lt"/>
                <a:cs typeface="Arial" charset="0"/>
              </a:rPr>
              <a:t>systemowego</a:t>
            </a:r>
            <a:r>
              <a:rPr lang="pl-PL" altLang="pl-PL" sz="3200" dirty="0" smtClean="0">
                <a:latin typeface="+mj-lt"/>
                <a:cs typeface="Arial" charset="0"/>
              </a:rPr>
              <a:t>.</a:t>
            </a:r>
            <a:endParaRPr lang="ru-RU" altLang="pl-PL" sz="3200" dirty="0" smtClean="0">
              <a:latin typeface="+mj-lt"/>
              <a:cs typeface="Arial" charset="0"/>
            </a:endParaRPr>
          </a:p>
          <a:p>
            <a:pPr indent="450850" algn="ctr"/>
            <a:endParaRPr lang="ru-RU" altLang="pl-PL" sz="32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8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"/>
            <a:ext cx="1368152" cy="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321870"/>
            <a:ext cx="7128792" cy="478360"/>
            <a:chOff x="778084" y="5931962"/>
            <a:chExt cx="722261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58364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860749" cy="593382"/>
              <a:chOff x="4139952" y="5931962"/>
              <a:chExt cx="3860749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846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358874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1611822"/>
            <a:ext cx="6913388" cy="2674434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4" name="Prostokąt 13"/>
          <p:cNvSpPr/>
          <p:nvPr/>
        </p:nvSpPr>
        <p:spPr>
          <a:xfrm>
            <a:off x="142844" y="4500570"/>
            <a:ext cx="885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r"/>
            <a:r>
              <a:rPr lang="pl-PL" altLang="pl-PL" sz="2400" dirty="0" smtClean="0">
                <a:latin typeface="Arial" charset="0"/>
                <a:cs typeface="Arial" charset="0"/>
              </a:rPr>
              <a:t>„</a:t>
            </a:r>
            <a:r>
              <a:rPr lang="pl-PL" altLang="pl-PL" sz="2400" i="1" dirty="0" smtClean="0">
                <a:latin typeface="+mj-lt"/>
                <a:cs typeface="Arial" charset="0"/>
              </a:rPr>
              <a:t>Widzieć łatwo - trudno przewidzieć”</a:t>
            </a:r>
          </a:p>
          <a:p>
            <a:pPr indent="450850" algn="r"/>
            <a:r>
              <a:rPr lang="pl-PL" altLang="pl-PL" dirty="0" smtClean="0">
                <a:latin typeface="+mj-lt"/>
                <a:cs typeface="Arial" charset="0"/>
              </a:rPr>
              <a:t>         Beniamin Franklin</a:t>
            </a:r>
            <a:r>
              <a:rPr lang="pl-PL" altLang="pl-PL" dirty="0" smtClean="0">
                <a:latin typeface="Arial" charset="0"/>
                <a:cs typeface="Arial" charset="0"/>
              </a:rPr>
              <a:t>	  </a:t>
            </a:r>
            <a:endParaRPr lang="ru-RU" altLang="pl-PL" dirty="0" smtClean="0">
              <a:latin typeface="Arial" charset="0"/>
              <a:cs typeface="Arial" charset="0"/>
            </a:endParaRPr>
          </a:p>
          <a:p>
            <a:pPr indent="450850" algn="ctr"/>
            <a:r>
              <a:rPr lang="pl-PL" altLang="pl-PL" sz="2800" dirty="0" smtClean="0">
                <a:latin typeface="Arial" charset="0"/>
                <a:cs typeface="Arial" charset="0"/>
              </a:rPr>
              <a:t>Dzieci należy uczyć prognozować i przewidywać</a:t>
            </a:r>
            <a:r>
              <a:rPr lang="ru-RU" altLang="pl-PL" sz="2800" dirty="0" smtClean="0">
                <a:latin typeface="Arial" charset="0"/>
                <a:cs typeface="Arial" charset="0"/>
              </a:rPr>
              <a:t>.</a:t>
            </a:r>
            <a:endParaRPr lang="ru-RU" altLang="pl-PL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80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165304"/>
            <a:ext cx="7200801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142844" y="1428737"/>
            <a:ext cx="8572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pl-PL" altLang="pl-PL" sz="3200" dirty="0" smtClean="0">
                <a:latin typeface="+mj-lt"/>
                <a:cs typeface="Arial" charset="0"/>
              </a:rPr>
              <a:t>Widzieć systemy - to konieczność</a:t>
            </a:r>
            <a:r>
              <a:rPr lang="ru-RU" altLang="pl-PL" sz="3200" dirty="0" smtClean="0">
                <a:latin typeface="+mj-lt"/>
                <a:cs typeface="Arial" charset="0"/>
              </a:rPr>
              <a:t>.  </a:t>
            </a:r>
          </a:p>
          <a:p>
            <a:pPr indent="450850" algn="ctr"/>
            <a:r>
              <a:rPr lang="pl-PL" altLang="pl-PL" sz="3200" dirty="0" smtClean="0">
                <a:latin typeface="+mj-lt"/>
                <a:cs typeface="Arial" charset="0"/>
              </a:rPr>
              <a:t>Przewidywać ich zmiany – to konieczność</a:t>
            </a:r>
            <a:r>
              <a:rPr lang="ru-RU" altLang="pl-PL" sz="3200" dirty="0" smtClean="0">
                <a:latin typeface="+mj-lt"/>
                <a:cs typeface="Arial" charset="0"/>
              </a:rPr>
              <a:t>. </a:t>
            </a:r>
          </a:p>
          <a:p>
            <a:pPr indent="450850" algn="ctr"/>
            <a:r>
              <a:rPr lang="pl-PL" altLang="pl-PL" sz="3200" dirty="0" smtClean="0">
                <a:latin typeface="+mj-lt"/>
                <a:cs typeface="Arial" charset="0"/>
              </a:rPr>
              <a:t>Ale to nie wystarczy.</a:t>
            </a:r>
          </a:p>
          <a:p>
            <a:pPr indent="450850" algn="ctr"/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0" y="30003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r>
              <a:rPr lang="pl-PL" altLang="pl-PL" sz="3200" dirty="0" smtClean="0">
                <a:latin typeface="+mj-lt"/>
                <a:cs typeface="Arial" charset="0"/>
              </a:rPr>
              <a:t>Trzeba umieć zmieniać systemy!</a:t>
            </a:r>
            <a:endParaRPr lang="ru-RU" altLang="pl-PL" sz="3200" dirty="0" smtClean="0">
              <a:latin typeface="+mj-lt"/>
              <a:cs typeface="Arial" charset="0"/>
            </a:endParaRPr>
          </a:p>
          <a:p>
            <a:pPr indent="450850" algn="ctr"/>
            <a:r>
              <a:rPr lang="pl-PL" altLang="pl-PL" sz="3200" dirty="0" smtClean="0">
                <a:latin typeface="+mj-lt"/>
                <a:cs typeface="Arial" charset="0"/>
              </a:rPr>
              <a:t>Nauka o zmianie systemów – </a:t>
            </a:r>
            <a:r>
              <a:rPr lang="pl-PL" altLang="pl-PL" sz="3200" b="1" dirty="0" smtClean="0">
                <a:latin typeface="+mj-lt"/>
                <a:cs typeface="Arial" charset="0"/>
              </a:rPr>
              <a:t>TRIZ - PEDAGOGIKA</a:t>
            </a:r>
          </a:p>
          <a:p>
            <a:pPr indent="450850" algn="ctr"/>
            <a:endParaRPr lang="pl-PL" sz="3200" dirty="0"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179512" y="4005064"/>
            <a:ext cx="8715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800" dirty="0" smtClean="0">
                <a:latin typeface="+mj-lt"/>
                <a:cs typeface="Arial" charset="0"/>
              </a:rPr>
              <a:t>Na podstawie specjalnie wyselekcjonowanego banku zasad, metod i narzędzi skutecznego myślenia, konkretnych ćwiczeń rozwijających myślenie tworzymy kurs </a:t>
            </a:r>
            <a:r>
              <a:rPr lang="pl-PL" altLang="pl-PL" sz="2800" b="1" dirty="0" smtClean="0">
                <a:solidFill>
                  <a:srgbClr val="FF0000"/>
                </a:solidFill>
                <a:latin typeface="+mj-lt"/>
                <a:cs typeface="Arial" charset="0"/>
              </a:rPr>
              <a:t>UMS </a:t>
            </a:r>
            <a:r>
              <a:rPr lang="pl-PL" altLang="pl-PL" sz="2800" dirty="0" smtClean="0">
                <a:latin typeface="+mj-lt"/>
                <a:cs typeface="Arial" charset="0"/>
              </a:rPr>
              <a:t>czyli</a:t>
            </a:r>
            <a:r>
              <a:rPr lang="ru-RU" altLang="pl-PL" sz="2800" dirty="0" smtClean="0">
                <a:latin typeface="+mj-lt"/>
                <a:cs typeface="Arial" charset="0"/>
              </a:rPr>
              <a:t> </a:t>
            </a:r>
            <a:endParaRPr lang="en-US" altLang="pl-PL" sz="2800" dirty="0" smtClean="0">
              <a:latin typeface="+mj-lt"/>
              <a:cs typeface="Arial" charset="0"/>
            </a:endParaRPr>
          </a:p>
          <a:p>
            <a:pPr algn="ctr"/>
            <a:r>
              <a:rPr lang="pl-PL" altLang="pl-PL" sz="2800" b="1" dirty="0" smtClean="0">
                <a:solidFill>
                  <a:srgbClr val="FF0000"/>
                </a:solidFill>
                <a:latin typeface="+mj-lt"/>
                <a:cs typeface="Arial" charset="0"/>
              </a:rPr>
              <a:t>Uczyć Myśleć Skutecznie</a:t>
            </a:r>
            <a:r>
              <a:rPr lang="pl-PL" altLang="pl-PL" sz="2800" b="1" dirty="0" smtClean="0">
                <a:solidFill>
                  <a:srgbClr val="FF0000"/>
                </a:solidFill>
                <a:latin typeface="+mj-lt"/>
              </a:rPr>
              <a:t>!</a:t>
            </a:r>
            <a:endParaRPr lang="ru-RU" altLang="pl-PL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7200801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Prostokąt 18"/>
          <p:cNvSpPr/>
          <p:nvPr/>
        </p:nvSpPr>
        <p:spPr>
          <a:xfrm>
            <a:off x="214282" y="157161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pl-PL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214282" y="1571613"/>
            <a:ext cx="878687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dirty="0" smtClean="0">
                <a:latin typeface="Arial" charset="0"/>
                <a:cs typeface="Arial" charset="0"/>
              </a:rPr>
              <a:t>„</a:t>
            </a:r>
            <a:r>
              <a:rPr lang="pl-PL" altLang="pl-PL" sz="2400" i="1" dirty="0" smtClean="0">
                <a:latin typeface="+mj-lt"/>
                <a:cs typeface="Arial" charset="0"/>
              </a:rPr>
              <a:t>Istotne problemy, stojące przed nami nie mogą być rozwiązywane na tym poziomie myślenia, na którym je sformułowano</a:t>
            </a:r>
            <a:r>
              <a:rPr lang="pl-PL" altLang="pl-PL" dirty="0" smtClean="0">
                <a:latin typeface="Arial" charset="0"/>
                <a:cs typeface="Arial" charset="0"/>
              </a:rPr>
              <a:t>”</a:t>
            </a:r>
            <a:r>
              <a:rPr lang="ru-RU" altLang="pl-PL" dirty="0" smtClean="0">
                <a:latin typeface="Arial" charset="0"/>
                <a:cs typeface="Arial" charset="0"/>
              </a:rPr>
              <a:t>.</a:t>
            </a:r>
            <a:r>
              <a:rPr lang="pl-PL" altLang="pl-PL" dirty="0" smtClean="0">
                <a:latin typeface="Arial" charset="0"/>
                <a:cs typeface="Arial" charset="0"/>
              </a:rPr>
              <a:t>      </a:t>
            </a:r>
            <a:r>
              <a:rPr lang="ru-RU" altLang="pl-PL" dirty="0" smtClean="0">
                <a:latin typeface="Arial" charset="0"/>
                <a:cs typeface="Arial" charset="0"/>
              </a:rPr>
              <a:t>(</a:t>
            </a:r>
            <a:r>
              <a:rPr lang="pl-PL" altLang="pl-PL" dirty="0" smtClean="0">
                <a:latin typeface="Arial" charset="0"/>
                <a:cs typeface="Arial" charset="0"/>
              </a:rPr>
              <a:t>Einstein)</a:t>
            </a:r>
          </a:p>
          <a:p>
            <a:pPr algn="r"/>
            <a:endParaRPr lang="ru-RU" altLang="pl-PL" dirty="0" smtClean="0">
              <a:latin typeface="Arial" charset="0"/>
              <a:cs typeface="Arial" charset="0"/>
            </a:endParaRPr>
          </a:p>
          <a:p>
            <a:pPr algn="ctr"/>
            <a:r>
              <a:rPr lang="pl-PL" altLang="pl-PL" sz="2400" dirty="0" smtClean="0">
                <a:latin typeface="Arial" charset="0"/>
                <a:cs typeface="Arial" charset="0"/>
              </a:rPr>
              <a:t>Cel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TRIZ – Pedagogiki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i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UMS</a:t>
            </a:r>
            <a:r>
              <a:rPr lang="pl-PL" altLang="pl-PL" sz="2400" b="1" dirty="0" smtClean="0">
                <a:latin typeface="Arial" charset="0"/>
                <a:cs typeface="Arial" charset="0"/>
              </a:rPr>
              <a:t>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– to uczyć rozwiązywać problemy od</a:t>
            </a:r>
            <a:r>
              <a:rPr lang="pl-PL" altLang="pl-PL" sz="2400" b="1" dirty="0" smtClean="0">
                <a:latin typeface="Arial" charset="0"/>
                <a:cs typeface="Arial" charset="0"/>
              </a:rPr>
              <a:t> </a:t>
            </a:r>
            <a:r>
              <a:rPr lang="ru-RU" altLang="pl-PL" sz="2400" dirty="0" smtClean="0">
                <a:latin typeface="Arial" charset="0"/>
                <a:cs typeface="Arial" charset="0"/>
              </a:rPr>
              <a:t>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poziomu codziennego życia do poziomu globalnego.</a:t>
            </a:r>
            <a:r>
              <a:rPr lang="ru-RU" altLang="pl-PL" sz="2400" dirty="0" smtClean="0">
                <a:latin typeface="Arial" charset="0"/>
                <a:cs typeface="Arial" charset="0"/>
              </a:rPr>
              <a:t> </a:t>
            </a:r>
            <a:endParaRPr lang="ru-RU" altLang="pl-PL" sz="2400" dirty="0">
              <a:latin typeface="Arial" charset="0"/>
              <a:cs typeface="Arial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142844" y="3500438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altLang="pl-PL" sz="2400" i="1" dirty="0" smtClean="0">
                <a:latin typeface="+mj-lt"/>
                <a:cs typeface="Arial" charset="0"/>
              </a:rPr>
              <a:t>„Dobrze wykształcony specjalista wie jak odpowiadać na pytania;</a:t>
            </a:r>
            <a:r>
              <a:rPr lang="ru-RU" altLang="pl-PL" sz="2400" i="1" dirty="0" smtClean="0">
                <a:latin typeface="+mj-lt"/>
                <a:cs typeface="Arial" charset="0"/>
              </a:rPr>
              <a:t> </a:t>
            </a:r>
            <a:endParaRPr lang="en-US" altLang="pl-PL" sz="2400" i="1" dirty="0" smtClean="0">
              <a:latin typeface="+mj-lt"/>
              <a:cs typeface="Arial" charset="0"/>
            </a:endParaRPr>
          </a:p>
          <a:p>
            <a:pPr algn="just"/>
            <a:r>
              <a:rPr lang="pl-PL" altLang="pl-PL" sz="2400" i="1" dirty="0" smtClean="0">
                <a:latin typeface="+mj-lt"/>
                <a:cs typeface="Arial" charset="0"/>
              </a:rPr>
              <a:t>dobrze wykształcony człowiek wie</a:t>
            </a:r>
            <a:r>
              <a:rPr lang="ru-RU" altLang="pl-PL" sz="2400" i="1" dirty="0" smtClean="0">
                <a:latin typeface="+mj-lt"/>
                <a:cs typeface="Arial" charset="0"/>
              </a:rPr>
              <a:t>, </a:t>
            </a:r>
            <a:r>
              <a:rPr lang="pl-PL" altLang="pl-PL" sz="2400" i="1" dirty="0" smtClean="0">
                <a:latin typeface="+mj-lt"/>
                <a:cs typeface="Arial" charset="0"/>
              </a:rPr>
              <a:t>jakie pytania należy postawić</a:t>
            </a:r>
            <a:r>
              <a:rPr lang="ru-RU" altLang="pl-PL" sz="2400" i="1" dirty="0" smtClean="0">
                <a:latin typeface="+mj-lt"/>
                <a:cs typeface="Arial" charset="0"/>
              </a:rPr>
              <a:t>.</a:t>
            </a:r>
            <a:r>
              <a:rPr lang="pl-PL" altLang="pl-PL" sz="2400" i="1" dirty="0" smtClean="0">
                <a:latin typeface="+mj-lt"/>
                <a:cs typeface="Arial" charset="0"/>
              </a:rPr>
              <a:t>”</a:t>
            </a:r>
            <a:endParaRPr lang="ru-RU" altLang="pl-PL" sz="2400" i="1" dirty="0" smtClean="0">
              <a:latin typeface="+mj-lt"/>
              <a:cs typeface="Arial" charset="0"/>
            </a:endParaRPr>
          </a:p>
          <a:p>
            <a:pPr algn="just"/>
            <a:r>
              <a:rPr lang="ru-RU" altLang="pl-PL" sz="2400" i="1" dirty="0" smtClean="0">
                <a:latin typeface="+mj-lt"/>
                <a:cs typeface="Arial" charset="0"/>
              </a:rPr>
              <a:t>(М. И </a:t>
            </a:r>
            <a:r>
              <a:rPr lang="pl-PL" altLang="pl-PL" sz="2400" i="1" dirty="0" smtClean="0">
                <a:latin typeface="+mj-lt"/>
                <a:cs typeface="Arial" charset="0"/>
              </a:rPr>
              <a:t>E</a:t>
            </a:r>
            <a:r>
              <a:rPr lang="ru-RU" altLang="pl-PL" sz="2400" i="1" dirty="0" smtClean="0">
                <a:latin typeface="+mj-lt"/>
                <a:cs typeface="Arial" charset="0"/>
              </a:rPr>
              <a:t>. </a:t>
            </a:r>
            <a:r>
              <a:rPr lang="pl-PL" altLang="pl-PL" sz="2400" i="1" dirty="0" smtClean="0">
                <a:latin typeface="+mj-lt"/>
                <a:cs typeface="Arial" charset="0"/>
              </a:rPr>
              <a:t>De </a:t>
            </a:r>
            <a:r>
              <a:rPr lang="ru-RU" altLang="pl-PL" sz="2400" i="1" dirty="0" smtClean="0">
                <a:latin typeface="+mj-lt"/>
                <a:cs typeface="Arial" charset="0"/>
              </a:rPr>
              <a:t> </a:t>
            </a:r>
            <a:r>
              <a:rPr lang="pl-PL" altLang="pl-PL" sz="2400" i="1" dirty="0" err="1" smtClean="0">
                <a:latin typeface="+mj-lt"/>
                <a:cs typeface="Arial" charset="0"/>
              </a:rPr>
              <a:t>Liu</a:t>
            </a:r>
            <a:r>
              <a:rPr lang="ru-RU" altLang="pl-PL" sz="2400" i="1" dirty="0" smtClean="0">
                <a:latin typeface="+mj-lt"/>
                <a:cs typeface="Arial" charset="0"/>
              </a:rPr>
              <a:t>)</a:t>
            </a:r>
            <a:endParaRPr lang="en-US" altLang="pl-PL" sz="2400" i="1" dirty="0" smtClean="0">
              <a:latin typeface="+mj-lt"/>
              <a:cs typeface="Arial" charset="0"/>
            </a:endParaRPr>
          </a:p>
          <a:p>
            <a:pPr algn="ctr"/>
            <a:endParaRPr lang="ru-RU" altLang="pl-PL" sz="800" dirty="0" smtClean="0">
              <a:latin typeface="Arial" charset="0"/>
              <a:cs typeface="Arial" charset="0"/>
            </a:endParaRPr>
          </a:p>
          <a:p>
            <a:pPr algn="just"/>
            <a:r>
              <a:rPr lang="pl-PL" altLang="pl-PL" sz="2400" dirty="0" smtClean="0">
                <a:latin typeface="Arial" charset="0"/>
                <a:cs typeface="Arial" charset="0"/>
              </a:rPr>
              <a:t>W kursie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TRIZ – Pedagogiki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i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UMS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celowe jest uczyć dzieci</a:t>
            </a:r>
            <a:r>
              <a:rPr lang="ru-RU" altLang="pl-PL" sz="2400" dirty="0" smtClean="0">
                <a:latin typeface="Arial" charset="0"/>
                <a:cs typeface="Arial" charset="0"/>
              </a:rPr>
              <a:t>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zadawać, formułować „silne” (mocne, istotne, ważkie) pytania</a:t>
            </a:r>
            <a:r>
              <a:rPr lang="ru-RU" altLang="pl-PL" sz="2400" dirty="0" smtClean="0">
                <a:latin typeface="Arial" charset="0"/>
                <a:cs typeface="Arial" charset="0"/>
              </a:rPr>
              <a:t>.</a:t>
            </a:r>
            <a:endParaRPr lang="ru-RU" altLang="pl-PL" sz="24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7200801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0" y="30003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endParaRPr lang="pl-PL" sz="3200" dirty="0"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157161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pl-PL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1582341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pl-PL" altLang="pl-PL" dirty="0" smtClean="0">
                <a:latin typeface="Arial" charset="0"/>
                <a:cs typeface="Arial" charset="0"/>
              </a:rPr>
              <a:t>„Kamieniem probierczym wysokiej klasy intelektu</a:t>
            </a:r>
            <a:r>
              <a:rPr lang="ru-RU" altLang="pl-PL" dirty="0" smtClean="0">
                <a:latin typeface="Arial" charset="0"/>
                <a:cs typeface="Arial" charset="0"/>
              </a:rPr>
              <a:t> </a:t>
            </a:r>
            <a:r>
              <a:rPr lang="pl-PL" altLang="pl-PL" dirty="0" smtClean="0">
                <a:latin typeface="Arial" charset="0"/>
                <a:cs typeface="Arial" charset="0"/>
              </a:rPr>
              <a:t>jest zdolność</a:t>
            </a:r>
            <a:r>
              <a:rPr lang="ru-RU" altLang="pl-PL" dirty="0" smtClean="0">
                <a:latin typeface="Arial" charset="0"/>
                <a:cs typeface="Arial" charset="0"/>
              </a:rPr>
              <a:t> </a:t>
            </a:r>
            <a:r>
              <a:rPr lang="pl-PL" altLang="pl-PL" dirty="0" smtClean="0">
                <a:latin typeface="Arial" charset="0"/>
                <a:cs typeface="Arial" charset="0"/>
              </a:rPr>
              <a:t>pogodzenia w umyśle dwóch</a:t>
            </a:r>
            <a:r>
              <a:rPr lang="ru-RU" altLang="pl-PL" dirty="0" smtClean="0">
                <a:latin typeface="Arial" charset="0"/>
                <a:cs typeface="Arial" charset="0"/>
              </a:rPr>
              <a:t> </a:t>
            </a:r>
            <a:r>
              <a:rPr lang="pl-PL" altLang="pl-PL" dirty="0" smtClean="0">
                <a:latin typeface="Arial" charset="0"/>
                <a:cs typeface="Arial" charset="0"/>
              </a:rPr>
              <a:t>przeciwstawnych idei jednocześnie</a:t>
            </a:r>
            <a:r>
              <a:rPr lang="ru-RU" altLang="pl-PL" dirty="0" smtClean="0">
                <a:latin typeface="Arial" charset="0"/>
                <a:cs typeface="Arial" charset="0"/>
              </a:rPr>
              <a:t> </a:t>
            </a:r>
            <a:r>
              <a:rPr lang="pl-PL" altLang="pl-PL" dirty="0" smtClean="0">
                <a:latin typeface="Arial" charset="0"/>
                <a:cs typeface="Arial" charset="0"/>
              </a:rPr>
              <a:t>i zachowanie mimo to zdolności do działania”</a:t>
            </a:r>
            <a:r>
              <a:rPr lang="ru-RU" altLang="pl-PL" dirty="0" smtClean="0">
                <a:latin typeface="Arial" charset="0"/>
                <a:cs typeface="Arial" charset="0"/>
              </a:rPr>
              <a:t>. </a:t>
            </a:r>
            <a:r>
              <a:rPr lang="pl-PL" altLang="pl-PL" dirty="0" smtClean="0">
                <a:latin typeface="Arial" charset="0"/>
                <a:cs typeface="Arial" charset="0"/>
              </a:rPr>
              <a:t>	</a:t>
            </a:r>
            <a:r>
              <a:rPr lang="ru-RU" altLang="pl-PL" dirty="0" smtClean="0">
                <a:latin typeface="Arial" charset="0"/>
                <a:cs typeface="Arial" charset="0"/>
              </a:rPr>
              <a:t>(</a:t>
            </a:r>
            <a:r>
              <a:rPr lang="pl-PL" altLang="pl-PL" dirty="0" smtClean="0">
                <a:latin typeface="Arial" charset="0"/>
                <a:cs typeface="Arial" charset="0"/>
              </a:rPr>
              <a:t>F</a:t>
            </a:r>
            <a:r>
              <a:rPr lang="ru-RU" altLang="pl-PL" dirty="0" smtClean="0">
                <a:latin typeface="Arial" charset="0"/>
                <a:cs typeface="Arial" charset="0"/>
              </a:rPr>
              <a:t>. </a:t>
            </a:r>
            <a:r>
              <a:rPr lang="pl-PL" altLang="pl-PL" dirty="0" smtClean="0">
                <a:latin typeface="Arial" charset="0"/>
                <a:cs typeface="Arial" charset="0"/>
              </a:rPr>
              <a:t>Scott  Fitzgerald</a:t>
            </a:r>
            <a:r>
              <a:rPr lang="ru-RU" altLang="pl-PL" dirty="0" smtClean="0">
                <a:latin typeface="Arial" charset="0"/>
                <a:cs typeface="Arial" charset="0"/>
              </a:rPr>
              <a:t> )</a:t>
            </a:r>
          </a:p>
          <a:p>
            <a:pPr indent="450850" algn="ctr"/>
            <a:endParaRPr lang="ru-RU" altLang="pl-PL" dirty="0" smtClean="0">
              <a:latin typeface="Arial" charset="0"/>
              <a:cs typeface="Arial" charset="0"/>
            </a:endParaRPr>
          </a:p>
          <a:p>
            <a:pPr indent="450850" algn="ctr"/>
            <a:r>
              <a:rPr lang="pl-PL" altLang="pl-PL" sz="2400" dirty="0" smtClean="0">
                <a:latin typeface="Arial" charset="0"/>
                <a:cs typeface="Arial" charset="0"/>
              </a:rPr>
              <a:t>W kursie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TRIZ – Pedagogiki</a:t>
            </a:r>
            <a:r>
              <a:rPr lang="pl-PL" altLang="pl-PL" sz="2400" dirty="0" smtClean="0">
                <a:latin typeface="Arial" charset="0"/>
                <a:cs typeface="Arial" charset="0"/>
              </a:rPr>
              <a:t> i </a:t>
            </a:r>
            <a:r>
              <a:rPr lang="pl-PL" altLang="pl-PL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UMS</a:t>
            </a:r>
            <a:r>
              <a:rPr lang="pl-PL" altLang="pl-PL" sz="2400" b="1" dirty="0" smtClean="0">
                <a:latin typeface="Arial" charset="0"/>
                <a:cs typeface="Arial" charset="0"/>
              </a:rPr>
              <a:t>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dzieci</a:t>
            </a:r>
            <a:r>
              <a:rPr lang="ru-RU" altLang="pl-PL" sz="2400" dirty="0" smtClean="0">
                <a:latin typeface="Arial" charset="0"/>
                <a:cs typeface="Arial" charset="0"/>
              </a:rPr>
              <a:t> </a:t>
            </a:r>
            <a:r>
              <a:rPr lang="pl-PL" altLang="pl-PL" sz="2400" dirty="0" smtClean="0">
                <a:latin typeface="Arial" charset="0"/>
                <a:cs typeface="Arial" charset="0"/>
              </a:rPr>
              <a:t>uczą się pracować ze sprzecznościami</a:t>
            </a:r>
            <a:r>
              <a:rPr lang="ru-RU" altLang="pl-PL" sz="2400" dirty="0" smtClean="0">
                <a:latin typeface="Arial" charset="0"/>
                <a:cs typeface="Arial" charset="0"/>
              </a:rPr>
              <a:t>.</a:t>
            </a:r>
            <a:endParaRPr lang="ru-RU" altLang="pl-PL" sz="2400" dirty="0">
              <a:latin typeface="Arial" charset="0"/>
              <a:cs typeface="Arial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42844" y="3643314"/>
            <a:ext cx="90011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l-PL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EDUKACJA DLA NOWEJ ERY w oparciu o TRIZ – PEDAGOGIKĘ </a:t>
            </a:r>
          </a:p>
          <a:p>
            <a:pPr>
              <a:buFont typeface="Wingdings" pitchFamily="2" charset="2"/>
              <a:buNone/>
            </a:pPr>
            <a:r>
              <a:rPr lang="pl-PL" sz="4000" dirty="0" smtClean="0">
                <a:latin typeface="+mj-lt"/>
                <a:cs typeface="Times New Roman" pitchFamily="18" charset="0"/>
              </a:rPr>
              <a:t>- Uczyć myśleć skutecznie……</a:t>
            </a:r>
          </a:p>
          <a:p>
            <a:pPr>
              <a:buFont typeface="Wingdings" pitchFamily="2" charset="2"/>
              <a:buNone/>
            </a:pPr>
            <a:r>
              <a:rPr lang="pl-PL" sz="4000" dirty="0" smtClean="0">
                <a:latin typeface="+mj-lt"/>
                <a:cs typeface="Times New Roman" pitchFamily="18" charset="0"/>
              </a:rPr>
              <a:t>- Uczyć myśleć efektywnie……</a:t>
            </a:r>
          </a:p>
          <a:p>
            <a:pPr>
              <a:buFont typeface="Wingdings" pitchFamily="2" charset="2"/>
              <a:buNone/>
            </a:pPr>
            <a:r>
              <a:rPr lang="pl-PL" sz="4000" dirty="0" smtClean="0">
                <a:latin typeface="+mj-lt"/>
                <a:cs typeface="Times New Roman" pitchFamily="18" charset="0"/>
              </a:rPr>
              <a:t>- Uczyć myśleć odważnie…</a:t>
            </a:r>
            <a:endParaRPr lang="pl-PL" sz="4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7200801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0" y="30003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endParaRPr lang="pl-PL" sz="3200" dirty="0"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14282" y="157161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pl-PL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14282" y="1357298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/>
            <a:r>
              <a:rPr lang="pl-PL" altLang="pl-PL" sz="2400" dirty="0" smtClean="0">
                <a:latin typeface="+mj-lt"/>
                <a:cs typeface="Arial" charset="0"/>
              </a:rPr>
              <a:t>Uczą się także</a:t>
            </a:r>
            <a:r>
              <a:rPr lang="ru-RU" altLang="pl-PL" sz="2400" dirty="0" smtClean="0">
                <a:latin typeface="+mj-lt"/>
                <a:cs typeface="Arial" charset="0"/>
              </a:rPr>
              <a:t>:</a:t>
            </a: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słuchać i słyszeć, co mówią inni;</a:t>
            </a:r>
            <a:endParaRPr lang="ru-RU" altLang="pl-PL" sz="2400" dirty="0" smtClean="0">
              <a:latin typeface="+mj-lt"/>
              <a:cs typeface="Arial" charset="0"/>
            </a:endParaRP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szybko uczyć się i „przeuczać” </a:t>
            </a:r>
            <a:r>
              <a:rPr lang="pl-PL" altLang="pl-PL" sz="2000" dirty="0" smtClean="0">
                <a:latin typeface="+mj-lt"/>
                <a:cs typeface="Arial" charset="0"/>
              </a:rPr>
              <a:t>(tłum. z j. rosyjskiego)</a:t>
            </a:r>
            <a:r>
              <a:rPr lang="ru-RU" altLang="pl-PL" sz="2400" dirty="0" smtClean="0">
                <a:latin typeface="+mj-lt"/>
                <a:cs typeface="Arial" charset="0"/>
              </a:rPr>
              <a:t>;</a:t>
            </a: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efektywnie pracować z informacją </a:t>
            </a:r>
            <a:r>
              <a:rPr lang="ru-RU" altLang="pl-PL" sz="2400" dirty="0" smtClean="0">
                <a:latin typeface="+mj-lt"/>
                <a:cs typeface="Arial" charset="0"/>
              </a:rPr>
              <a:t>(</a:t>
            </a:r>
            <a:r>
              <a:rPr lang="pl-PL" altLang="pl-PL" sz="2400" dirty="0" smtClean="0">
                <a:latin typeface="+mj-lt"/>
                <a:cs typeface="Arial" charset="0"/>
              </a:rPr>
              <a:t>przyswajać, obrabiać,</a:t>
            </a:r>
            <a:r>
              <a:rPr lang="ru-RU" altLang="pl-PL" sz="2400" dirty="0" smtClean="0">
                <a:latin typeface="+mj-lt"/>
                <a:cs typeface="Arial" charset="0"/>
              </a:rPr>
              <a:t> </a:t>
            </a:r>
            <a:r>
              <a:rPr lang="pl-PL" altLang="pl-PL" sz="2400" dirty="0" smtClean="0">
                <a:latin typeface="+mj-lt"/>
                <a:cs typeface="Arial" charset="0"/>
              </a:rPr>
              <a:t>     	utrwalać,</a:t>
            </a:r>
            <a:r>
              <a:rPr lang="ru-RU" altLang="pl-PL" sz="2400" dirty="0" smtClean="0">
                <a:latin typeface="+mj-lt"/>
                <a:cs typeface="Arial" charset="0"/>
              </a:rPr>
              <a:t> </a:t>
            </a:r>
            <a:r>
              <a:rPr lang="pl-PL" altLang="pl-PL" sz="2400" dirty="0" smtClean="0">
                <a:latin typeface="+mj-lt"/>
                <a:cs typeface="Arial" charset="0"/>
              </a:rPr>
              <a:t>przekazywać</a:t>
            </a:r>
            <a:r>
              <a:rPr lang="ru-RU" altLang="pl-PL" sz="2400" dirty="0" smtClean="0">
                <a:latin typeface="+mj-lt"/>
                <a:cs typeface="Arial" charset="0"/>
              </a:rPr>
              <a:t>…);</a:t>
            </a: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wyróżniać najważniejsze</a:t>
            </a:r>
            <a:r>
              <a:rPr lang="ru-RU" altLang="pl-PL" sz="2400" dirty="0" smtClean="0">
                <a:latin typeface="+mj-lt"/>
                <a:cs typeface="Arial" charset="0"/>
              </a:rPr>
              <a:t>, </a:t>
            </a:r>
            <a:r>
              <a:rPr lang="pl-PL" altLang="pl-PL" sz="2400" dirty="0" smtClean="0">
                <a:latin typeface="+mj-lt"/>
                <a:cs typeface="Arial" charset="0"/>
              </a:rPr>
              <a:t>rozróżniać jakościową i drugorzędną 	informację</a:t>
            </a:r>
            <a:r>
              <a:rPr lang="ru-RU" altLang="pl-PL" sz="2400" dirty="0" smtClean="0">
                <a:latin typeface="+mj-lt"/>
                <a:cs typeface="Arial" charset="0"/>
              </a:rPr>
              <a:t>; </a:t>
            </a: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widzieć nieoczywiste przyczyny i niebanalne następstwa</a:t>
            </a:r>
            <a:r>
              <a:rPr lang="ru-RU" altLang="pl-PL" sz="2400" dirty="0" smtClean="0">
                <a:latin typeface="+mj-lt"/>
                <a:cs typeface="Arial" charset="0"/>
              </a:rPr>
              <a:t>;</a:t>
            </a:r>
            <a:endParaRPr lang="pl-PL" altLang="pl-PL" sz="2400" dirty="0" smtClean="0">
              <a:latin typeface="+mj-lt"/>
              <a:cs typeface="Arial" charset="0"/>
            </a:endParaRP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rozwiązywać niestandardowe zadania (otwarte);</a:t>
            </a:r>
            <a:endParaRPr lang="ru-RU" altLang="pl-PL" sz="2400" dirty="0" smtClean="0">
              <a:latin typeface="+mj-lt"/>
              <a:cs typeface="Arial" charset="0"/>
            </a:endParaRP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znajdować kilka rozwiązań jednego zadania;</a:t>
            </a: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planować swoją pracę i swoje życie, rozważać ryzyko;</a:t>
            </a:r>
            <a:endParaRPr lang="ru-RU" altLang="pl-PL" sz="2400" dirty="0" smtClean="0">
              <a:latin typeface="+mj-lt"/>
              <a:cs typeface="Arial" charset="0"/>
            </a:endParaRPr>
          </a:p>
          <a:p>
            <a:pPr indent="450850">
              <a:buFont typeface="Wingdings" pitchFamily="2" charset="2"/>
              <a:buChar char="Ø"/>
            </a:pPr>
            <a:r>
              <a:rPr lang="pl-PL" altLang="pl-PL" sz="2400" dirty="0" smtClean="0">
                <a:latin typeface="+mj-lt"/>
                <a:cs typeface="Arial" charset="0"/>
              </a:rPr>
              <a:t>wytrwale znosić porażki, niepowodzenia i cierpienia.</a:t>
            </a:r>
            <a:endParaRPr lang="ru-RU" altLang="pl-PL" sz="24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7200801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Prostokąt 18"/>
          <p:cNvSpPr/>
          <p:nvPr/>
        </p:nvSpPr>
        <p:spPr>
          <a:xfrm>
            <a:off x="214282" y="157161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pl-PL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142844" y="1928802"/>
            <a:ext cx="90011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2400" dirty="0" smtClean="0">
                <a:solidFill>
                  <a:srgbClr val="FF0000"/>
                </a:solidFill>
                <a:latin typeface="+mj-lt"/>
              </a:rPr>
              <a:t>Po co TRIZ – Pedagogika polskim dzieciom?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1. Rozwój kreatywności.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2. Samodzielne, śmiałe myślenie </a:t>
            </a:r>
            <a:r>
              <a:rPr lang="pl-PL" sz="2400" dirty="0" err="1" smtClean="0">
                <a:latin typeface="+mj-lt"/>
              </a:rPr>
              <a:t>dywergencyjne</a:t>
            </a:r>
            <a:r>
              <a:rPr lang="pl-PL" sz="2400" dirty="0" smtClean="0">
                <a:latin typeface="+mj-lt"/>
              </a:rPr>
              <a:t> (płynność słowna, skojarzeniowa, </a:t>
            </a:r>
            <a:r>
              <a:rPr lang="pl-PL" sz="2400" dirty="0" err="1" smtClean="0">
                <a:latin typeface="+mj-lt"/>
              </a:rPr>
              <a:t>ideacyjna</a:t>
            </a:r>
            <a:r>
              <a:rPr lang="pl-PL" sz="2400" dirty="0" smtClean="0">
                <a:latin typeface="+mj-lt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3. Umiejętność holistycznego i „systemowego” postrzegania świata i rzeczywistości.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4. Umiejętność rozwiązywania niestandardowych (otwartych) zadań i problemów.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latin typeface="+mj-lt"/>
              </a:rPr>
              <a:t>5. Zdolność dowolnego skupiania uwagi.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1"/>
            <a:ext cx="1384468" cy="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1115615" y="6021288"/>
            <a:ext cx="6912769" cy="634917"/>
            <a:chOff x="778084" y="5931962"/>
            <a:chExt cx="7295573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72955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33705" cy="593390"/>
              <a:chOff x="4139952" y="5931962"/>
              <a:chExt cx="3933705" cy="593390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41417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7"/>
                <a:ext cx="504785" cy="5760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0" y="30003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/>
            <a:endParaRPr lang="pl-PL" sz="3200" dirty="0">
              <a:latin typeface="+mj-lt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72816"/>
            <a:ext cx="2571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2000232" y="1571612"/>
            <a:ext cx="7143768" cy="128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Irena Stańczak</a:t>
            </a:r>
            <a:r>
              <a:rPr kumimoji="0" lang="pl-PL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9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Teoria Rozwiązywania Innowacyjnych Zadań </a:t>
            </a:r>
            <a:b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 pracy z uczniem klas I – III szkoły podstawowej </a:t>
            </a:r>
            <a:b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(w świetle badań eksperymentalnych)</a:t>
            </a:r>
            <a: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Wydanie I</a:t>
            </a:r>
            <a:r>
              <a:rPr kumimoji="0" lang="pl-PL" sz="9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Kraków 2013</a:t>
            </a:r>
            <a:r>
              <a:rPr kumimoji="0" lang="pl-PL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857488" y="2928934"/>
            <a:ext cx="60722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200" dirty="0" smtClean="0">
                <a:latin typeface="+mj-lt"/>
              </a:rPr>
              <a:t>Książka dostarcza zweryfikowanych empirycznie (badania eksperymentalne) informacji o poziomie dyspozycji do myślenia twórczego najmłodszych uczniów i możliwościach stymulowania ich potencjału twórczego przez zastosowanie narzędzi metodycznych Teorii Rozwiązywania Innowacyjnych Zadań (TRIZ – Pedagogiki) w procesie dydaktyczno -wychowawczym już na etapie wczesnej edukacji. </a:t>
            </a:r>
            <a:endParaRPr lang="pl-PL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7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7919" b="29063"/>
          <a:stretch/>
        </p:blipFill>
        <p:spPr bwMode="auto">
          <a:xfrm>
            <a:off x="683567" y="0"/>
            <a:ext cx="2421329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650" y="572931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1628800"/>
            <a:ext cx="8496944" cy="41570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pPr algn="just"/>
            <a:r>
              <a:rPr lang="pl-PL" altLang="pl-PL" sz="4000" dirty="0" smtClean="0">
                <a:solidFill>
                  <a:schemeClr val="tx1"/>
                </a:solidFill>
                <a:latin typeface="+mj-lt"/>
                <a:cs typeface="Arial" charset="0"/>
              </a:rPr>
              <a:t>„</a:t>
            </a:r>
            <a:r>
              <a:rPr lang="pl-PL" altLang="pl-PL" sz="4000" i="1" dirty="0" smtClean="0">
                <a:solidFill>
                  <a:schemeClr val="tx1"/>
                </a:solidFill>
                <a:latin typeface="+mj-lt"/>
                <a:cs typeface="Arial" charset="0"/>
              </a:rPr>
              <a:t>Wielkości narodu nie mierzy się jego liczebnością</a:t>
            </a:r>
            <a:r>
              <a:rPr lang="ru-RU" altLang="pl-PL" sz="4000" i="1" dirty="0" smtClean="0">
                <a:solidFill>
                  <a:schemeClr val="tx1"/>
                </a:solidFill>
                <a:latin typeface="+mj-lt"/>
                <a:cs typeface="Arial" charset="0"/>
              </a:rPr>
              <a:t>, </a:t>
            </a:r>
            <a:r>
              <a:rPr lang="pl-PL" altLang="pl-PL" sz="4000" i="1" dirty="0" smtClean="0">
                <a:solidFill>
                  <a:schemeClr val="tx1"/>
                </a:solidFill>
                <a:latin typeface="+mj-lt"/>
                <a:cs typeface="Arial" charset="0"/>
              </a:rPr>
              <a:t>tak, jak wielkości człowieka nie mierzy się jego wzrostem; jedyną miarą jest jego rozwój  umysłowy</a:t>
            </a:r>
            <a:r>
              <a:rPr lang="ru-RU" altLang="pl-PL" sz="4000" i="1" dirty="0" smtClean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pl-PL" altLang="pl-PL" sz="4000" i="1" dirty="0" smtClean="0">
                <a:solidFill>
                  <a:schemeClr val="tx1"/>
                </a:solidFill>
                <a:latin typeface="+mj-lt"/>
                <a:cs typeface="Arial" charset="0"/>
              </a:rPr>
              <a:t>i jego  poziom moralny</a:t>
            </a:r>
            <a:r>
              <a:rPr lang="pl-PL" altLang="pl-PL" sz="4000" dirty="0" smtClean="0">
                <a:solidFill>
                  <a:schemeClr val="tx1"/>
                </a:solidFill>
                <a:latin typeface="+mj-lt"/>
                <a:cs typeface="Arial" charset="0"/>
              </a:rPr>
              <a:t>”</a:t>
            </a:r>
            <a:r>
              <a:rPr lang="ru-RU" altLang="pl-PL" sz="4000" dirty="0" smtClean="0">
                <a:solidFill>
                  <a:schemeClr val="tx1"/>
                </a:solidFill>
                <a:latin typeface="+mj-lt"/>
                <a:cs typeface="Arial" charset="0"/>
              </a:rPr>
              <a:t>. </a:t>
            </a:r>
          </a:p>
          <a:p>
            <a:pPr algn="just"/>
            <a:r>
              <a:rPr lang="pl-PL" altLang="pl-PL" sz="3600" dirty="0" smtClean="0">
                <a:solidFill>
                  <a:schemeClr val="tx1"/>
                </a:solidFill>
                <a:latin typeface="+mj-lt"/>
                <a:cs typeface="Arial" charset="0"/>
              </a:rPr>
              <a:t>						        W. Hugo</a:t>
            </a:r>
            <a:endParaRPr lang="ru-RU" altLang="pl-PL" sz="36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endParaRPr lang="pl-PL" sz="3600" b="1" i="1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70" y="49104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1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3929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3600" b="1" dirty="0" smtClean="0">
                <a:solidFill>
                  <a:schemeClr val="tx1"/>
                </a:solidFill>
                <a:cs typeface="Calibri" pitchFamily="34" charset="0"/>
              </a:rPr>
              <a:t>DZIĘKUJĘ ZA UWAGĘ !</a:t>
            </a:r>
          </a:p>
          <a:p>
            <a:endParaRPr lang="pl-PL" sz="800" b="1" dirty="0" smtClean="0">
              <a:solidFill>
                <a:schemeClr val="tx1"/>
              </a:solidFill>
              <a:cs typeface="Calibri" pitchFamily="34" charset="0"/>
            </a:endParaRPr>
          </a:p>
          <a:p>
            <a:endParaRPr lang="pl-PL" sz="800" b="1" dirty="0" smtClean="0">
              <a:solidFill>
                <a:schemeClr val="tx1"/>
              </a:solidFill>
              <a:cs typeface="Calibri" pitchFamily="34" charset="0"/>
            </a:endParaRPr>
          </a:p>
          <a:p>
            <a:r>
              <a:rPr lang="pl-PL" sz="2800" dirty="0" err="1" smtClean="0">
                <a:solidFill>
                  <a:srgbClr val="0000FF"/>
                </a:solidFill>
                <a:cs typeface="Times New Roman" pitchFamily="18" charset="0"/>
                <a:hlinkClick r:id="rId8"/>
              </a:rPr>
              <a:t>irena.stanczak@interia.pl</a:t>
            </a:r>
            <a:endParaRPr lang="pl-PL" sz="2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endParaRPr lang="pl-PL" sz="28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pl-PL" sz="2000" dirty="0" smtClean="0">
                <a:solidFill>
                  <a:srgbClr val="0000FF"/>
                </a:solidFill>
                <a:cs typeface="Times New Roman" pitchFamily="18" charset="0"/>
              </a:rPr>
              <a:t>Podziękowania za wykorzystanie materiały szkoleniowe dla </a:t>
            </a:r>
          </a:p>
          <a:p>
            <a:r>
              <a:rPr lang="pl-PL" sz="2000" dirty="0" err="1" smtClean="0">
                <a:solidFill>
                  <a:srgbClr val="0000FF"/>
                </a:solidFill>
                <a:cs typeface="Times New Roman" pitchFamily="18" charset="0"/>
              </a:rPr>
              <a:t>dr</a:t>
            </a:r>
            <a:r>
              <a:rPr lang="pl-PL" sz="2000" dirty="0" smtClean="0">
                <a:solidFill>
                  <a:srgbClr val="0000FF"/>
                </a:solidFill>
                <a:cs typeface="Times New Roman" pitchFamily="18" charset="0"/>
              </a:rPr>
              <a:t>. Anatola Gina - Master TRIZ – Rosja </a:t>
            </a:r>
          </a:p>
          <a:p>
            <a:r>
              <a:rPr lang="pl-PL" sz="2000" dirty="0" smtClean="0">
                <a:solidFill>
                  <a:srgbClr val="0000FF"/>
                </a:solidFill>
                <a:cs typeface="Times New Roman" pitchFamily="18" charset="0"/>
              </a:rPr>
              <a:t>oraz  </a:t>
            </a:r>
            <a:r>
              <a:rPr lang="pl-PL" sz="2000" dirty="0" err="1" smtClean="0">
                <a:solidFill>
                  <a:srgbClr val="0000FF"/>
                </a:solidFill>
                <a:cs typeface="Times New Roman" pitchFamily="18" charset="0"/>
              </a:rPr>
              <a:t>mgr</a:t>
            </a:r>
            <a:r>
              <a:rPr lang="pl-PL" sz="2000" dirty="0" smtClean="0">
                <a:solidFill>
                  <a:srgbClr val="0000FF"/>
                </a:solidFill>
                <a:cs typeface="Times New Roman" pitchFamily="18" charset="0"/>
              </a:rPr>
              <a:t>. inż. Jana Boratyńskiego – </a:t>
            </a:r>
            <a:r>
              <a:rPr lang="pl-PL" sz="2000" smtClean="0">
                <a:solidFill>
                  <a:srgbClr val="0000FF"/>
                </a:solidFill>
                <a:cs typeface="Times New Roman" pitchFamily="18" charset="0"/>
              </a:rPr>
              <a:t>Dyrektora Regionalnego TRIZ- </a:t>
            </a:r>
            <a:r>
              <a:rPr lang="pl-PL" sz="2000" dirty="0" smtClean="0">
                <a:solidFill>
                  <a:srgbClr val="0000FF"/>
                </a:solidFill>
                <a:cs typeface="Times New Roman" pitchFamily="18" charset="0"/>
              </a:rPr>
              <a:t>Polska </a:t>
            </a:r>
          </a:p>
          <a:p>
            <a:endParaRPr lang="pl-PL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7919" b="29063"/>
          <a:stretch/>
        </p:blipFill>
        <p:spPr bwMode="auto">
          <a:xfrm>
            <a:off x="683567" y="0"/>
            <a:ext cx="2421329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650" y="572931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70" y="49104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1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142844" y="4357694"/>
            <a:ext cx="8643998" cy="1281106"/>
          </a:xfrm>
        </p:spPr>
        <p:txBody>
          <a:bodyPr>
            <a:normAutofit fontScale="85000" lnSpcReduction="20000"/>
          </a:bodyPr>
          <a:lstStyle/>
          <a:p>
            <a:r>
              <a:rPr lang="pl-PL" altLang="pl-PL" dirty="0" smtClean="0">
                <a:solidFill>
                  <a:srgbClr val="0000FF"/>
                </a:solidFill>
                <a:latin typeface="+mj-lt"/>
                <a:cs typeface="Arial" charset="0"/>
              </a:rPr>
              <a:t>Na podstawie zgromadzonego banku pedagogicznych doświadczeń stworzono podstawy </a:t>
            </a:r>
            <a:r>
              <a:rPr lang="pl-PL" altLang="pl-PL" dirty="0" smtClean="0">
                <a:solidFill>
                  <a:srgbClr val="FF0000"/>
                </a:solidFill>
                <a:latin typeface="+mj-lt"/>
                <a:cs typeface="Arial" charset="0"/>
              </a:rPr>
              <a:t>TRIZ – Pedagogiki</a:t>
            </a:r>
            <a:endParaRPr lang="pl-PL" altLang="pl-PL" dirty="0" smtClean="0">
              <a:solidFill>
                <a:srgbClr val="0000FF"/>
              </a:solidFill>
              <a:latin typeface="+mj-lt"/>
              <a:cs typeface="Arial" charset="0"/>
            </a:endParaRPr>
          </a:p>
          <a:p>
            <a:r>
              <a:rPr lang="ru-RU" altLang="pl-PL" dirty="0" smtClean="0">
                <a:solidFill>
                  <a:srgbClr val="FF0000"/>
                </a:solidFill>
                <a:latin typeface="+mj-lt"/>
                <a:cs typeface="Arial" charset="0"/>
              </a:rPr>
              <a:t>«</a:t>
            </a:r>
            <a:r>
              <a:rPr lang="pl-PL" altLang="pl-PL" b="1" dirty="0" smtClean="0">
                <a:solidFill>
                  <a:srgbClr val="FF0000"/>
                </a:solidFill>
                <a:latin typeface="+mj-lt"/>
                <a:cs typeface="Arial" charset="0"/>
              </a:rPr>
              <a:t>Pedagogiczna technika</a:t>
            </a:r>
            <a:r>
              <a:rPr lang="ru-RU" altLang="pl-PL" dirty="0" smtClean="0">
                <a:solidFill>
                  <a:srgbClr val="FF0000"/>
                </a:solidFill>
                <a:latin typeface="+mj-lt"/>
                <a:cs typeface="Arial" charset="0"/>
              </a:rPr>
              <a:t>». </a:t>
            </a:r>
          </a:p>
          <a:p>
            <a:endParaRPr lang="pl-PL" dirty="0"/>
          </a:p>
        </p:txBody>
      </p:sp>
      <p:pic>
        <p:nvPicPr>
          <p:cNvPr id="13" name="Picture 12" descr="Пед_Техника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72816"/>
            <a:ext cx="1677937" cy="2500331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4" name="Picture 13" descr="Пед_Техника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772816"/>
            <a:ext cx="1428760" cy="252095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5" name="Picture 9" descr="Пед_Техника_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1772816"/>
            <a:ext cx="1357322" cy="250033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6" name="Picture 11" descr="ПТ-Луганск-рус_low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1772816"/>
            <a:ext cx="1500198" cy="2500329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</p:spPr>
      </p:pic>
      <p:pic>
        <p:nvPicPr>
          <p:cNvPr id="17" name="Picture 8" descr="Пед_Техника_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1772816"/>
            <a:ext cx="1357322" cy="2500329"/>
          </a:xfrm>
          <a:prstGeom prst="rect">
            <a:avLst/>
          </a:prstGeom>
          <a:noFill/>
          <a:ln w="25400">
            <a:solidFill>
              <a:srgbClr val="004A48"/>
            </a:solidFill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6296" y="1628800"/>
            <a:ext cx="157163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1959055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-1"/>
            <a:ext cx="1384468" cy="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1115616" y="6165304"/>
            <a:ext cx="6840760" cy="478360"/>
            <a:chOff x="683568" y="5931962"/>
            <a:chExt cx="716322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67862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3" y="5931962"/>
              <a:ext cx="3706842" cy="593382"/>
              <a:chOff x="4139953" y="5931962"/>
              <a:chExt cx="370684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114555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3" y="5949280"/>
                <a:ext cx="389138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8" descr="ENE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628800"/>
            <a:ext cx="2022553" cy="215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1857356" y="1500174"/>
            <a:ext cx="72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latin typeface="+mj-lt"/>
                <a:cs typeface="Arial" charset="0"/>
              </a:rPr>
              <a:t>Edukacja </a:t>
            </a:r>
          </a:p>
          <a:p>
            <a:pPr algn="ctr"/>
            <a:r>
              <a:rPr lang="pl-PL" altLang="pl-PL" sz="2400" b="1" dirty="0" smtClean="0">
                <a:latin typeface="+mj-lt"/>
                <a:cs typeface="Arial" charset="0"/>
              </a:rPr>
              <a:t>Kształcenie – Nauczanie - Wychowanie dla Nowej Ery</a:t>
            </a:r>
            <a:endParaRPr lang="pl-PL" sz="2400" b="1" dirty="0">
              <a:latin typeface="+mj-lt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2571745"/>
            <a:ext cx="6103953" cy="2500330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19" name="Prostokąt 18"/>
          <p:cNvSpPr/>
          <p:nvPr/>
        </p:nvSpPr>
        <p:spPr>
          <a:xfrm>
            <a:off x="285720" y="514351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dirty="0" smtClean="0">
                <a:latin typeface="+mj-lt"/>
                <a:cs typeface="Arial" charset="0"/>
              </a:rPr>
              <a:t>Edukacja - Kształcenie – Nauczanie – Wychowanie narzędziami sterowania przyszłością!</a:t>
            </a:r>
            <a:endParaRPr lang="ru-RU" altLang="pl-PL" sz="24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1959055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6840760" cy="478360"/>
            <a:chOff x="683568" y="5931962"/>
            <a:chExt cx="716322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67862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3" y="5931962"/>
              <a:ext cx="3706842" cy="593382"/>
              <a:chOff x="4139953" y="5931962"/>
              <a:chExt cx="370684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114555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3" y="5949280"/>
                <a:ext cx="389138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8" descr="ENElogo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428868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rostokąt 13"/>
          <p:cNvSpPr/>
          <p:nvPr/>
        </p:nvSpPr>
        <p:spPr>
          <a:xfrm>
            <a:off x="1857356" y="1500174"/>
            <a:ext cx="7286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 smtClean="0">
                <a:latin typeface="+mj-lt"/>
                <a:cs typeface="Arial" charset="0"/>
              </a:rPr>
              <a:t>Edukacja </a:t>
            </a:r>
          </a:p>
          <a:p>
            <a:pPr algn="ctr"/>
            <a:r>
              <a:rPr lang="pl-PL" altLang="pl-PL" sz="2400" b="1" dirty="0" smtClean="0">
                <a:latin typeface="+mj-lt"/>
                <a:cs typeface="Arial" charset="0"/>
              </a:rPr>
              <a:t>Kształcenie – Nauczanie - Wychowanie dla Nowej Ery</a:t>
            </a:r>
            <a:endParaRPr lang="pl-PL" sz="2400" b="1" dirty="0">
              <a:latin typeface="+mj-lt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285720" y="514351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3200" dirty="0" smtClean="0"/>
              <a:t>    Jakie są  nasze decyzje</a:t>
            </a:r>
            <a:r>
              <a:rPr lang="ru-RU" altLang="pl-PL" sz="3200" dirty="0" smtClean="0"/>
              <a:t> – </a:t>
            </a:r>
            <a:r>
              <a:rPr lang="pl-PL" altLang="pl-PL" sz="3200" dirty="0" smtClean="0"/>
              <a:t>taki jest nasz świat</a:t>
            </a:r>
            <a:r>
              <a:rPr lang="ru-RU" altLang="pl-PL" sz="3200" dirty="0" smtClean="0"/>
              <a:t>. </a:t>
            </a:r>
          </a:p>
          <a:p>
            <a:pPr algn="ctr"/>
            <a:endParaRPr lang="ru-RU" altLang="pl-PL" sz="2400" dirty="0">
              <a:latin typeface="+mj-lt"/>
              <a:cs typeface="Arial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2357430"/>
            <a:ext cx="2928958" cy="2786082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2357431"/>
            <a:ext cx="2786054" cy="2786081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1959055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"/>
            <a:ext cx="1456476" cy="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971600" y="6165304"/>
            <a:ext cx="6840760" cy="478360"/>
            <a:chOff x="683568" y="5931962"/>
            <a:chExt cx="716322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678620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3" y="5931962"/>
              <a:ext cx="3706842" cy="593382"/>
              <a:chOff x="4139953" y="5931962"/>
              <a:chExt cx="370684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114555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3" y="5949280"/>
                <a:ext cx="389138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1628800"/>
            <a:ext cx="4643470" cy="2714644"/>
          </a:xfrm>
          <a:prstGeom prst="rect">
            <a:avLst/>
          </a:prstGeom>
          <a:noFill/>
          <a:ln w="19050">
            <a:solidFill>
              <a:srgbClr val="008080"/>
            </a:solidFill>
            <a:miter lim="800000"/>
            <a:headEnd/>
            <a:tailEnd/>
          </a:ln>
          <a:effectLst/>
        </p:spPr>
      </p:pic>
      <p:sp>
        <p:nvSpPr>
          <p:cNvPr id="21" name="Prostokąt 20"/>
          <p:cNvSpPr/>
          <p:nvPr/>
        </p:nvSpPr>
        <p:spPr>
          <a:xfrm>
            <a:off x="285720" y="4071942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2400" dirty="0" smtClean="0">
                <a:latin typeface="Arial" charset="0"/>
                <a:cs typeface="Arial" charset="0"/>
              </a:rPr>
              <a:t>Każdy z nas</a:t>
            </a:r>
            <a:r>
              <a:rPr lang="ru-RU" altLang="pl-PL" sz="2400" dirty="0" smtClean="0">
                <a:latin typeface="Arial" charset="0"/>
                <a:cs typeface="Arial" charset="0"/>
              </a:rPr>
              <a:t>:</a:t>
            </a:r>
          </a:p>
          <a:p>
            <a:r>
              <a:rPr lang="pl-PL" altLang="pl-PL" sz="2400" dirty="0" smtClean="0">
                <a:latin typeface="Arial" charset="0"/>
                <a:cs typeface="Arial" charset="0"/>
              </a:rPr>
              <a:t>Pracuje, buduje, czyta, niepokoi się,</a:t>
            </a:r>
          </a:p>
          <a:p>
            <a:r>
              <a:rPr lang="pl-PL" altLang="pl-PL" sz="2400" dirty="0" smtClean="0">
                <a:latin typeface="Arial" charset="0"/>
                <a:cs typeface="Arial" charset="0"/>
              </a:rPr>
              <a:t>wychowuje, myśli…</a:t>
            </a:r>
            <a:endParaRPr lang="ru-RU" altLang="pl-PL" sz="2400" dirty="0" smtClean="0">
              <a:latin typeface="Arial" charset="0"/>
              <a:cs typeface="Arial" charset="0"/>
            </a:endParaRPr>
          </a:p>
          <a:p>
            <a:r>
              <a:rPr lang="pl-PL" altLang="pl-PL" sz="2400" dirty="0" smtClean="0">
                <a:latin typeface="Arial" charset="0"/>
                <a:cs typeface="Arial" charset="0"/>
              </a:rPr>
              <a:t>Tylko, po co to wszystko…</a:t>
            </a:r>
          </a:p>
          <a:p>
            <a:r>
              <a:rPr lang="pl-PL" altLang="pl-PL" sz="2400" dirty="0" smtClean="0">
                <a:latin typeface="Arial" charset="0"/>
                <a:cs typeface="Arial" charset="0"/>
              </a:rPr>
              <a:t>Jeśli świat nie będzie stawał się lepszy?</a:t>
            </a:r>
            <a:endParaRPr lang="ru-RU" altLang="pl-PL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31063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1187624" y="6021288"/>
            <a:ext cx="6840760" cy="478360"/>
            <a:chOff x="832105" y="5931962"/>
            <a:chExt cx="7111356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2105" y="5949280"/>
              <a:ext cx="64355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200641" y="5931962"/>
              <a:ext cx="3742820" cy="593382"/>
              <a:chOff x="4200641" y="5931962"/>
              <a:chExt cx="3742820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1122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00641" y="5949280"/>
                <a:ext cx="388030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214282" y="1571612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l-PL" sz="2400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pl-PL" sz="2400" dirty="0" smtClean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400" dirty="0" smtClean="0">
                <a:solidFill>
                  <a:schemeClr val="folHlink"/>
                </a:solidFill>
              </a:rPr>
              <a:t> </a:t>
            </a:r>
            <a:endParaRPr lang="pl-PL" sz="2400" dirty="0">
              <a:solidFill>
                <a:schemeClr val="folHlink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28596" y="1772816"/>
            <a:ext cx="84296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altLang="pl-PL" sz="3600" dirty="0" smtClean="0">
                <a:latin typeface="+mj-lt"/>
                <a:cs typeface="Arial" panose="020B0604020202020204" pitchFamily="34" charset="0"/>
              </a:rPr>
              <a:t>Istnieją zasadniczo </a:t>
            </a:r>
          </a:p>
          <a:p>
            <a:pPr algn="ctr">
              <a:defRPr/>
            </a:pPr>
            <a:r>
              <a:rPr lang="pl-PL" altLang="pl-PL" sz="3600" b="1" dirty="0" smtClean="0">
                <a:latin typeface="+mj-lt"/>
                <a:cs typeface="Arial" panose="020B0604020202020204" pitchFamily="34" charset="0"/>
              </a:rPr>
              <a:t>dwa globalne problemy,</a:t>
            </a:r>
            <a:endParaRPr lang="ru-RU" altLang="pl-PL" sz="3600" b="1" dirty="0" smtClean="0">
              <a:latin typeface="+mj-lt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l-PL" altLang="pl-PL" sz="3600" dirty="0" smtClean="0">
                <a:latin typeface="+mj-lt"/>
                <a:cs typeface="Arial" panose="020B0604020202020204" pitchFamily="34" charset="0"/>
              </a:rPr>
              <a:t>których rozwiązanie nie pośrednio</a:t>
            </a:r>
            <a:r>
              <a:rPr lang="ru-RU" altLang="pl-PL" sz="36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pl-PL" altLang="pl-PL" sz="3600" dirty="0" smtClean="0">
                <a:latin typeface="+mj-lt"/>
                <a:cs typeface="Arial" panose="020B0604020202020204" pitchFamily="34" charset="0"/>
              </a:rPr>
              <a:t>ale wprost poprawi życie ludzi na Ziemi:</a:t>
            </a:r>
          </a:p>
          <a:p>
            <a:pPr algn="ctr">
              <a:defRPr/>
            </a:pPr>
            <a:endParaRPr lang="ru-RU" altLang="pl-PL" sz="800" dirty="0" smtClean="0">
              <a:latin typeface="+mj-lt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pl-PL" altLang="pl-PL" sz="4000" dirty="0" smtClean="0">
                <a:latin typeface="+mj-lt"/>
                <a:cs typeface="Arial" panose="020B0604020202020204" pitchFamily="34" charset="0"/>
              </a:rPr>
              <a:t> Zwiększenie długości życia człowieka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pl-PL" altLang="pl-PL" sz="4000" dirty="0" smtClean="0">
                <a:latin typeface="+mj-lt"/>
                <a:cs typeface="Arial" panose="020B0604020202020204" pitchFamily="34" charset="0"/>
              </a:rPr>
              <a:t> Poprawienie jakości wykształcenia</a:t>
            </a:r>
          </a:p>
        </p:txBody>
      </p:sp>
    </p:spTree>
    <p:extLst>
      <p:ext uri="{BB962C8B-B14F-4D97-AF65-F5344CB8AC3E}">
        <p14:creationId xmlns:p14="http://schemas.microsoft.com/office/powerpoint/2010/main" xmlns="" val="8323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31063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1"/>
          <p:cNvGrpSpPr/>
          <p:nvPr/>
        </p:nvGrpSpPr>
        <p:grpSpPr>
          <a:xfrm>
            <a:off x="1115616" y="6165304"/>
            <a:ext cx="6840760" cy="478360"/>
            <a:chOff x="832105" y="5931962"/>
            <a:chExt cx="7111356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2105" y="5949280"/>
              <a:ext cx="64355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200641" y="5931962"/>
              <a:ext cx="3742820" cy="593382"/>
              <a:chOff x="4200641" y="5931962"/>
              <a:chExt cx="3742820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1122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00641" y="5949280"/>
                <a:ext cx="388030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214282" y="1571612"/>
            <a:ext cx="87868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800" b="1" dirty="0" smtClean="0">
                <a:solidFill>
                  <a:srgbClr val="0000FF"/>
                </a:solidFill>
              </a:rPr>
              <a:t>Sprzeczności współczesnej edukacji</a:t>
            </a:r>
          </a:p>
          <a:p>
            <a:pPr>
              <a:spcBef>
                <a:spcPct val="50000"/>
              </a:spcBef>
            </a:pPr>
            <a:r>
              <a:rPr lang="pl-PL" sz="2400" b="1" dirty="0" smtClean="0">
                <a:solidFill>
                  <a:schemeClr val="hlink"/>
                </a:solidFill>
              </a:rPr>
              <a:t>Sprzeczność 1</a:t>
            </a:r>
          </a:p>
          <a:p>
            <a:pPr algn="just">
              <a:spcBef>
                <a:spcPct val="50000"/>
              </a:spcBef>
            </a:pPr>
            <a:r>
              <a:rPr lang="pl-PL" sz="2400" dirty="0" smtClean="0"/>
              <a:t>Uczymy dzieci żyć w świecie, którego sami nie znamy. </a:t>
            </a:r>
            <a:r>
              <a:rPr lang="pl-PL" sz="2000" b="1" dirty="0" smtClean="0"/>
              <a:t>Im dokładniej</a:t>
            </a:r>
            <a:r>
              <a:rPr lang="pl-PL" sz="2000" dirty="0" smtClean="0"/>
              <a:t> przygotujemy dzieci do życia i pracy w znanych </a:t>
            </a:r>
            <a:r>
              <a:rPr lang="pl-PL" sz="2000" b="1" dirty="0" smtClean="0"/>
              <a:t>NAM</a:t>
            </a:r>
            <a:r>
              <a:rPr lang="pl-PL" sz="2000" dirty="0" smtClean="0"/>
              <a:t> warunkach, </a:t>
            </a:r>
            <a:r>
              <a:rPr lang="pl-PL" sz="2000" b="1" dirty="0" smtClean="0"/>
              <a:t>tym trudniej</a:t>
            </a:r>
            <a:r>
              <a:rPr lang="pl-PL" sz="2000" dirty="0" smtClean="0"/>
              <a:t> będzie im przystosować się do życia i pracy w </a:t>
            </a:r>
            <a:r>
              <a:rPr lang="pl-PL" sz="2000" b="1" dirty="0" smtClean="0"/>
              <a:t>ICH </a:t>
            </a:r>
            <a:r>
              <a:rPr lang="pl-PL" sz="2000" dirty="0" smtClean="0"/>
              <a:t>warunkach, za 20 – 25  lat!</a:t>
            </a:r>
          </a:p>
          <a:p>
            <a:pPr algn="just"/>
            <a:endParaRPr lang="pl-PL" sz="2400" b="1" dirty="0" smtClean="0">
              <a:solidFill>
                <a:schemeClr val="hlink"/>
              </a:solidFill>
            </a:endParaRPr>
          </a:p>
          <a:p>
            <a:pPr algn="just"/>
            <a:r>
              <a:rPr lang="pl-PL" sz="2400" b="1" dirty="0" smtClean="0">
                <a:solidFill>
                  <a:schemeClr val="hlink"/>
                </a:solidFill>
              </a:rPr>
              <a:t>Sprzeczność 2</a:t>
            </a:r>
          </a:p>
          <a:p>
            <a:pPr algn="just"/>
            <a:r>
              <a:rPr lang="pl-PL" sz="2000" dirty="0" smtClean="0"/>
              <a:t>Wykształcenie powinno być </a:t>
            </a:r>
            <a:r>
              <a:rPr lang="pl-PL" sz="2000" b="1" dirty="0" smtClean="0"/>
              <a:t>wąsko specjalizowane</a:t>
            </a:r>
            <a:r>
              <a:rPr lang="pl-PL" sz="2000" dirty="0" smtClean="0"/>
              <a:t>, bo przecież „nie da się objąć nieobjętego”. Ale „wąski” specjalista ma trudności z przyuczeniem się do nowych zadań i w ogóle trudno mu znaleźć wspólny język ze specjalistami z  innych  dziedzin.</a:t>
            </a:r>
          </a:p>
          <a:p>
            <a:pPr>
              <a:spcBef>
                <a:spcPct val="50000"/>
              </a:spcBef>
            </a:pPr>
            <a:r>
              <a:rPr lang="pl-PL" sz="240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pl-PL" sz="2400" dirty="0" smtClean="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r>
              <a:rPr lang="pl-PL" sz="2400" dirty="0" smtClean="0">
                <a:solidFill>
                  <a:schemeClr val="folHlink"/>
                </a:solidFill>
              </a:rPr>
              <a:t> </a:t>
            </a:r>
            <a:endParaRPr lang="pl-PL" sz="24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3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1043608" y="6093296"/>
            <a:ext cx="6912768" cy="478360"/>
            <a:chOff x="851974" y="5931962"/>
            <a:chExt cx="7093420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1974" y="5949280"/>
              <a:ext cx="623683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77015" y="5931962"/>
              <a:ext cx="3768379" cy="593382"/>
              <a:chOff x="4177015" y="5931962"/>
              <a:chExt cx="3768379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13154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77015" y="5949280"/>
                <a:ext cx="369449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rostokąt 10"/>
          <p:cNvSpPr/>
          <p:nvPr/>
        </p:nvSpPr>
        <p:spPr>
          <a:xfrm>
            <a:off x="357158" y="1643050"/>
            <a:ext cx="84296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Sprzeczność 3</a:t>
            </a:r>
          </a:p>
          <a:p>
            <a:endParaRPr lang="pl-PL" sz="800" b="1" dirty="0" smtClean="0"/>
          </a:p>
          <a:p>
            <a:pPr algn="just"/>
            <a:r>
              <a:rPr lang="pl-PL" sz="2000" dirty="0" smtClean="0"/>
              <a:t>Kształcenie powinno być systematyczne, z podziałem na przedmioty nauczania, tak jak dzieli się nauka, na różne specjalności. Jednocześnie przeszkadza to </a:t>
            </a:r>
            <a:br>
              <a:rPr lang="pl-PL" sz="2000" dirty="0" smtClean="0"/>
            </a:br>
            <a:r>
              <a:rPr lang="pl-PL" sz="2000" dirty="0" smtClean="0"/>
              <a:t>w holistycznym ujmowaniu i rozumieniu „całościowego” świata.</a:t>
            </a:r>
          </a:p>
          <a:p>
            <a:endParaRPr lang="pl-PL" sz="2000" dirty="0"/>
          </a:p>
        </p:txBody>
      </p:sp>
      <p:sp>
        <p:nvSpPr>
          <p:cNvPr id="18" name="Prostokąt 17"/>
          <p:cNvSpPr/>
          <p:nvPr/>
        </p:nvSpPr>
        <p:spPr>
          <a:xfrm>
            <a:off x="395536" y="3212976"/>
            <a:ext cx="8500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Sprzeczność 4</a:t>
            </a:r>
          </a:p>
          <a:p>
            <a:endParaRPr lang="ru-RU" sz="800" b="1" dirty="0" smtClean="0"/>
          </a:p>
          <a:p>
            <a:pPr algn="just"/>
            <a:r>
              <a:rPr lang="pl-PL" sz="2000" dirty="0" smtClean="0"/>
              <a:t>Im wyższe wymagania stawia program kształcenia, tym większy staje się rozziew pomiędzy najlepszymi i najsłabszymi uczniami.</a:t>
            </a:r>
            <a:endParaRPr lang="pl-PL" sz="2000" dirty="0"/>
          </a:p>
        </p:txBody>
      </p:sp>
      <p:sp>
        <p:nvSpPr>
          <p:cNvPr id="19" name="Prostokąt 18"/>
          <p:cNvSpPr/>
          <p:nvPr/>
        </p:nvSpPr>
        <p:spPr>
          <a:xfrm>
            <a:off x="395536" y="458112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0000FF"/>
                </a:solidFill>
              </a:rPr>
              <a:t>Sprzeczność 5</a:t>
            </a:r>
          </a:p>
          <a:p>
            <a:endParaRPr lang="ru-RU" sz="800" dirty="0" smtClean="0"/>
          </a:p>
          <a:p>
            <a:pPr algn="just"/>
            <a:r>
              <a:rPr lang="pl-PL" sz="2000" dirty="0" smtClean="0"/>
              <a:t>Wykształcenie musi być drogie, żeby mogło być wysokojakościowe </a:t>
            </a:r>
            <a:br>
              <a:rPr lang="pl-PL" sz="2000" dirty="0" smtClean="0"/>
            </a:br>
            <a:r>
              <a:rPr lang="pl-PL" sz="2000" dirty="0" smtClean="0"/>
              <a:t>i jednocześnie powinno być tanie, ogólnie dostępne.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37461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</TotalTime>
  <Words>838</Words>
  <Application>Microsoft Office PowerPoint</Application>
  <PresentationFormat>Pokaz na ekranie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moleda</dc:creator>
  <cp:lastModifiedBy>ewakus</cp:lastModifiedBy>
  <cp:revision>115</cp:revision>
  <dcterms:created xsi:type="dcterms:W3CDTF">2011-02-05T20:25:17Z</dcterms:created>
  <dcterms:modified xsi:type="dcterms:W3CDTF">2014-01-13T06:49:46Z</dcterms:modified>
</cp:coreProperties>
</file>