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handoutMasterIdLst>
    <p:handoutMasterId r:id="rId31"/>
  </p:handoutMasterIdLst>
  <p:sldIdLst>
    <p:sldId id="256" r:id="rId2"/>
    <p:sldId id="308" r:id="rId3"/>
    <p:sldId id="303" r:id="rId4"/>
    <p:sldId id="304" r:id="rId5"/>
    <p:sldId id="302" r:id="rId6"/>
    <p:sldId id="283" r:id="rId7"/>
    <p:sldId id="297" r:id="rId8"/>
    <p:sldId id="284" r:id="rId9"/>
    <p:sldId id="305" r:id="rId10"/>
    <p:sldId id="307" r:id="rId11"/>
    <p:sldId id="306" r:id="rId12"/>
    <p:sldId id="300" r:id="rId13"/>
    <p:sldId id="298" r:id="rId14"/>
    <p:sldId id="299" r:id="rId15"/>
    <p:sldId id="296" r:id="rId16"/>
    <p:sldId id="309" r:id="rId17"/>
    <p:sldId id="295" r:id="rId18"/>
    <p:sldId id="310" r:id="rId19"/>
    <p:sldId id="294" r:id="rId20"/>
    <p:sldId id="301" r:id="rId21"/>
    <p:sldId id="311" r:id="rId22"/>
    <p:sldId id="321" r:id="rId23"/>
    <p:sldId id="322" r:id="rId24"/>
    <p:sldId id="323" r:id="rId25"/>
    <p:sldId id="324" r:id="rId26"/>
    <p:sldId id="315" r:id="rId27"/>
    <p:sldId id="316" r:id="rId28"/>
    <p:sldId id="290" r:id="rId2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943C9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2473" autoAdjust="0"/>
  </p:normalViewPr>
  <p:slideViewPr>
    <p:cSldViewPr>
      <p:cViewPr>
        <p:scale>
          <a:sx n="92" d="100"/>
          <a:sy n="92" d="100"/>
        </p:scale>
        <p:origin x="-402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4053E-0126-4426-842F-476B0E22DE72}" type="datetimeFigureOut">
              <a:rPr lang="pl-PL" smtClean="0"/>
              <a:pPr/>
              <a:t>2014-01-13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99109-5051-48AA-B10E-BD342104FB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23584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9BED5-62D5-4DA2-985F-4D4CB47A6C6B}" type="datetimeFigureOut">
              <a:rPr lang="pl-PL" smtClean="0"/>
              <a:pPr/>
              <a:t>2014-01-13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B3062-122A-44EE-9523-0C015DB7B1C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76704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B3062-122A-44EE-9523-0C015DB7B1C9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08758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81E3-731B-4883-87E5-5A3607C1F205}" type="datetimeFigureOut">
              <a:rPr lang="pl-PL" smtClean="0"/>
              <a:pPr/>
              <a:t>2014-01-13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6ABD-B205-4754-90DA-0AD82B5D52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81E3-731B-4883-87E5-5A3607C1F205}" type="datetimeFigureOut">
              <a:rPr lang="pl-PL" smtClean="0"/>
              <a:pPr/>
              <a:t>2014-01-13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6ABD-B205-4754-90DA-0AD82B5D52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81E3-731B-4883-87E5-5A3607C1F205}" type="datetimeFigureOut">
              <a:rPr lang="pl-PL" smtClean="0"/>
              <a:pPr/>
              <a:t>2014-01-13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6ABD-B205-4754-90DA-0AD82B5D52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81E3-731B-4883-87E5-5A3607C1F205}" type="datetimeFigureOut">
              <a:rPr lang="pl-PL" smtClean="0"/>
              <a:pPr/>
              <a:t>2014-01-13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6ABD-B205-4754-90DA-0AD82B5D52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81E3-731B-4883-87E5-5A3607C1F205}" type="datetimeFigureOut">
              <a:rPr lang="pl-PL" smtClean="0"/>
              <a:pPr/>
              <a:t>2014-01-13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6ABD-B205-4754-90DA-0AD82B5D52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81E3-731B-4883-87E5-5A3607C1F205}" type="datetimeFigureOut">
              <a:rPr lang="pl-PL" smtClean="0"/>
              <a:pPr/>
              <a:t>2014-01-13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6ABD-B205-4754-90DA-0AD82B5D52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81E3-731B-4883-87E5-5A3607C1F205}" type="datetimeFigureOut">
              <a:rPr lang="pl-PL" smtClean="0"/>
              <a:pPr/>
              <a:t>2014-01-13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6ABD-B205-4754-90DA-0AD82B5D52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81E3-731B-4883-87E5-5A3607C1F205}" type="datetimeFigureOut">
              <a:rPr lang="pl-PL" smtClean="0"/>
              <a:pPr/>
              <a:t>2014-01-13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6ABD-B205-4754-90DA-0AD82B5D52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81E3-731B-4883-87E5-5A3607C1F205}" type="datetimeFigureOut">
              <a:rPr lang="pl-PL" smtClean="0"/>
              <a:pPr/>
              <a:t>2014-01-13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6ABD-B205-4754-90DA-0AD82B5D52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81E3-731B-4883-87E5-5A3607C1F205}" type="datetimeFigureOut">
              <a:rPr lang="pl-PL" smtClean="0"/>
              <a:pPr/>
              <a:t>2014-01-13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6ABD-B205-4754-90DA-0AD82B5D52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81E3-731B-4883-87E5-5A3607C1F205}" type="datetimeFigureOut">
              <a:rPr lang="pl-PL" smtClean="0"/>
              <a:pPr/>
              <a:t>2014-01-13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6ABD-B205-4754-90DA-0AD82B5D52D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681E3-731B-4883-87E5-5A3607C1F205}" type="datetimeFigureOut">
              <a:rPr lang="pl-PL" smtClean="0"/>
              <a:pPr/>
              <a:t>2014-01-13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06ABD-B205-4754-90DA-0AD82B5D52D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10" Type="http://schemas.openxmlformats.org/officeDocument/2006/relationships/image" Target="../media/image11.jpeg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4.emf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4.png"/><Relationship Id="rId5" Type="http://schemas.openxmlformats.org/officeDocument/2006/relationships/image" Target="../media/image2.jpeg"/><Relationship Id="rId10" Type="http://schemas.openxmlformats.org/officeDocument/2006/relationships/image" Target="../media/image13.jpe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10" Type="http://schemas.openxmlformats.org/officeDocument/2006/relationships/image" Target="../media/image19.jpe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26.jpeg"/><Relationship Id="rId5" Type="http://schemas.openxmlformats.org/officeDocument/2006/relationships/image" Target="../media/image3.png"/><Relationship Id="rId10" Type="http://schemas.openxmlformats.org/officeDocument/2006/relationships/image" Target="../media/image25.png"/><Relationship Id="rId4" Type="http://schemas.openxmlformats.org/officeDocument/2006/relationships/image" Target="../media/image2.jpeg"/><Relationship Id="rId9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kademiatriz.it.kielce.pl/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mailto:syska@it.kielce.pl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hyperlink" Target="mailto:moleda@it.kielce.p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1560" y="1916832"/>
            <a:ext cx="8064896" cy="3600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pl-PL" sz="800" b="1" dirty="0" smtClean="0">
              <a:solidFill>
                <a:schemeClr val="tx1"/>
              </a:solidFill>
              <a:latin typeface="Book Antiqua" pitchFamily="18" charset="0"/>
            </a:endParaRPr>
          </a:p>
          <a:p>
            <a:r>
              <a:rPr lang="pl-PL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Podsumowanie realizacji projektu pn.</a:t>
            </a:r>
          </a:p>
          <a:p>
            <a:endParaRPr lang="pl-PL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pl-PL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pl-PL" sz="2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pl-PL" sz="2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KIELCE, 16 GRUDNIA 2013 r.</a:t>
            </a:r>
          </a:p>
          <a:p>
            <a:endParaRPr lang="pl-PL" sz="1600" b="1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pl-PL" sz="1600" b="1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pl-PL" sz="16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Łukasz Syska, ŚCITT – Koordynator Projektu  </a:t>
            </a:r>
          </a:p>
          <a:p>
            <a:r>
              <a:rPr lang="pl-PL" sz="16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Wioletta Molęda, ŚCITT – Kierownik Projektu</a:t>
            </a:r>
            <a:endParaRPr lang="pl-PL" sz="1600" b="1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Obraz 3" descr="KAPITAL_LUDZ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2421329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836712"/>
            <a:ext cx="9144000" cy="936104"/>
          </a:xfrm>
          <a:ln>
            <a:solidFill>
              <a:schemeClr val="tx1"/>
            </a:solidFill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/>
              <a:t/>
            </a:r>
            <a:br>
              <a:rPr lang="pl-PL" sz="1800" b="1" dirty="0"/>
            </a:br>
            <a:r>
              <a:rPr lang="pl-PL" sz="1800" b="1" dirty="0" smtClean="0">
                <a:solidFill>
                  <a:srgbClr val="800000"/>
                </a:solidFill>
              </a:rPr>
              <a:t>„</a:t>
            </a:r>
            <a:r>
              <a:rPr lang="pl-PL" sz="1200" b="1" dirty="0" smtClean="0">
                <a:solidFill>
                  <a:srgbClr val="800000"/>
                </a:solidFill>
              </a:rPr>
              <a:t>Akademia TRIZ dla biznesu”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>Projekt współfinansowany ze środków Unii Europejskiej w ramach Europejskiego Funduszu Społecznego </a:t>
            </a:r>
            <a:br>
              <a:rPr lang="pl-PL" sz="1200" dirty="0" smtClean="0"/>
            </a:br>
            <a:r>
              <a:rPr lang="pl-PL" sz="1200" dirty="0" err="1" smtClean="0"/>
              <a:t>Poddziałanie</a:t>
            </a:r>
            <a:r>
              <a:rPr lang="pl-PL" sz="1200" dirty="0" smtClean="0"/>
              <a:t> 2.2.1 "Poprawa jakości usług świadczonych przez instytucje wspierające rozwój przedsiębiorczości i innowacyjności" </a:t>
            </a:r>
            <a:br>
              <a:rPr lang="pl-PL" sz="1200" dirty="0" smtClean="0"/>
            </a:br>
            <a:r>
              <a:rPr lang="pl-PL" sz="1200" dirty="0" smtClean="0"/>
              <a:t>Programu Operacyjnego Kapitał Ludzki</a:t>
            </a:r>
            <a:br>
              <a:rPr lang="pl-PL" sz="1200" dirty="0" smtClean="0"/>
            </a:br>
            <a:endParaRPr lang="pl-PL" dirty="0"/>
          </a:p>
        </p:txBody>
      </p:sp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1376301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88640"/>
            <a:ext cx="1456476" cy="55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upa 12"/>
          <p:cNvGrpSpPr/>
          <p:nvPr/>
        </p:nvGrpSpPr>
        <p:grpSpPr>
          <a:xfrm>
            <a:off x="683568" y="5931962"/>
            <a:ext cx="7409606" cy="665390"/>
            <a:chOff x="683568" y="5931962"/>
            <a:chExt cx="7409606" cy="665390"/>
          </a:xfrm>
        </p:grpSpPr>
        <p:pic>
          <p:nvPicPr>
            <p:cNvPr id="7" name="Obraz 6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25602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1" name="Obraz 10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4" name="Obraz 13" descr="http://akademiatriz.it.kielce.pl/upload/aktualnosci/21052013/triz-grafika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808" y="2708920"/>
            <a:ext cx="352839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KAPITAL_LUDZ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2421329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836712"/>
            <a:ext cx="9144000" cy="936104"/>
          </a:xfrm>
          <a:ln>
            <a:solidFill>
              <a:schemeClr val="tx1"/>
            </a:solidFill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/>
              <a:t/>
            </a:r>
            <a:br>
              <a:rPr lang="pl-PL" sz="1800" b="1" dirty="0"/>
            </a:br>
            <a:r>
              <a:rPr lang="pl-PL" sz="1800" b="1" dirty="0" smtClean="0">
                <a:solidFill>
                  <a:srgbClr val="800000"/>
                </a:solidFill>
              </a:rPr>
              <a:t>„</a:t>
            </a:r>
            <a:r>
              <a:rPr lang="pl-PL" sz="1200" b="1" dirty="0" smtClean="0">
                <a:solidFill>
                  <a:srgbClr val="800000"/>
                </a:solidFill>
              </a:rPr>
              <a:t>Akademia TRIZ dla biznesu”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>Projekt współfinansowany ze środków Unii Europejskiej w ramach Europejskiego Funduszu Społecznego </a:t>
            </a:r>
            <a:br>
              <a:rPr lang="pl-PL" sz="1200" dirty="0" smtClean="0"/>
            </a:br>
            <a:r>
              <a:rPr lang="pl-PL" sz="1200" dirty="0" err="1" smtClean="0"/>
              <a:t>Poddziałanie</a:t>
            </a:r>
            <a:r>
              <a:rPr lang="pl-PL" sz="1200" dirty="0" smtClean="0"/>
              <a:t> 2.2.1 "Poprawa jakości usług świadczonych przez instytucje wspierające rozwój przedsiębiorczości i innowacyjności" </a:t>
            </a:r>
            <a:br>
              <a:rPr lang="pl-PL" sz="1200" dirty="0" smtClean="0"/>
            </a:br>
            <a:r>
              <a:rPr lang="pl-PL" sz="1200" dirty="0" smtClean="0"/>
              <a:t>Programu Operacyjnego Kapitał Ludzki</a:t>
            </a:r>
            <a:br>
              <a:rPr lang="pl-PL" sz="1200" dirty="0" smtClean="0"/>
            </a:br>
            <a:endParaRPr lang="pl-PL" dirty="0"/>
          </a:p>
        </p:txBody>
      </p:sp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1376301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88640"/>
            <a:ext cx="1456476" cy="55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323528" y="1988840"/>
            <a:ext cx="8568952" cy="5062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Zadania obligatoryjne w projekcie</a:t>
            </a:r>
          </a:p>
        </p:txBody>
      </p:sp>
      <p:grpSp>
        <p:nvGrpSpPr>
          <p:cNvPr id="3" name="Grupa 14"/>
          <p:cNvGrpSpPr/>
          <p:nvPr/>
        </p:nvGrpSpPr>
        <p:grpSpPr>
          <a:xfrm>
            <a:off x="827584" y="5877272"/>
            <a:ext cx="7409606" cy="665390"/>
            <a:chOff x="683568" y="5931962"/>
            <a:chExt cx="7409606" cy="665390"/>
          </a:xfrm>
        </p:grpSpPr>
        <p:pic>
          <p:nvPicPr>
            <p:cNvPr id="16" name="Obraz 15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18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9" name="Obraz 18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8" name="Schemat blokowy: lub 7"/>
          <p:cNvSpPr/>
          <p:nvPr/>
        </p:nvSpPr>
        <p:spPr>
          <a:xfrm>
            <a:off x="427704" y="2636911"/>
            <a:ext cx="8216583" cy="2986683"/>
          </a:xfrm>
          <a:prstGeom prst="flowChartOr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4845144" y="3345948"/>
            <a:ext cx="2370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indent="-269875">
              <a:buFont typeface="+mj-lt"/>
              <a:buAutoNum type="arabicParenR" startAt="2"/>
            </a:pPr>
            <a:r>
              <a:rPr lang="pl-PL" sz="1600" b="1" i="1" dirty="0" smtClean="0"/>
              <a:t>Promocja projektu</a:t>
            </a:r>
            <a:endParaRPr lang="pl-PL" sz="1600" i="1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1607971" y="3369713"/>
            <a:ext cx="2603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+mj-lt"/>
              <a:buAutoNum type="arabicParenR"/>
            </a:pPr>
            <a:r>
              <a:rPr lang="pl-PL" sz="1600" b="1" i="1" dirty="0" smtClean="0"/>
              <a:t>Zarządzanie projektem</a:t>
            </a:r>
            <a:endParaRPr lang="pl-PL" sz="1600" i="1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1223628" y="4381383"/>
            <a:ext cx="3556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271463">
              <a:buFont typeface="+mj-lt"/>
              <a:buAutoNum type="arabicParenR" startAt="3"/>
            </a:pPr>
            <a:r>
              <a:rPr lang="pl-PL" sz="1600" b="1" i="1" dirty="0" smtClean="0"/>
              <a:t>Upowszechnianie rezultatów projektu</a:t>
            </a:r>
            <a:endParaRPr lang="pl-PL" sz="1600" i="1" dirty="0">
              <a:solidFill>
                <a:schemeClr val="bg1"/>
              </a:solidFill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4845144" y="4388369"/>
            <a:ext cx="2836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>
              <a:buFont typeface="+mj-lt"/>
              <a:buAutoNum type="arabicParenR" startAt="4"/>
            </a:pPr>
            <a:r>
              <a:rPr lang="pl-PL" sz="1600" b="1" i="1" dirty="0" smtClean="0"/>
              <a:t>Audyty realizacji projektu</a:t>
            </a:r>
            <a:endParaRPr lang="pl-PL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202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KAPITAL_LUDZ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2421329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836712"/>
            <a:ext cx="9144000" cy="936104"/>
          </a:xfrm>
          <a:ln>
            <a:solidFill>
              <a:schemeClr val="tx1"/>
            </a:solidFill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/>
              <a:t/>
            </a:r>
            <a:br>
              <a:rPr lang="pl-PL" sz="1800" b="1" dirty="0"/>
            </a:br>
            <a:r>
              <a:rPr lang="pl-PL" sz="1800" b="1" dirty="0" smtClean="0">
                <a:solidFill>
                  <a:srgbClr val="800000"/>
                </a:solidFill>
              </a:rPr>
              <a:t>„</a:t>
            </a:r>
            <a:r>
              <a:rPr lang="pl-PL" sz="1200" b="1" dirty="0" smtClean="0">
                <a:solidFill>
                  <a:srgbClr val="800000"/>
                </a:solidFill>
              </a:rPr>
              <a:t>Akademia TRIZ dla biznesu”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>Projekt współfinansowany ze środków Unii Europejskiej w ramach Europejskiego Funduszu Społecznego </a:t>
            </a:r>
            <a:br>
              <a:rPr lang="pl-PL" sz="1200" dirty="0" smtClean="0"/>
            </a:br>
            <a:r>
              <a:rPr lang="pl-PL" sz="1200" dirty="0" err="1" smtClean="0"/>
              <a:t>Poddziałanie</a:t>
            </a:r>
            <a:r>
              <a:rPr lang="pl-PL" sz="1200" dirty="0" smtClean="0"/>
              <a:t> 2.2.1 "Poprawa jakości usług świadczonych przez instytucje wspierające rozwój przedsiębiorczości i innowacyjności" </a:t>
            </a:r>
            <a:br>
              <a:rPr lang="pl-PL" sz="1200" dirty="0" smtClean="0"/>
            </a:br>
            <a:r>
              <a:rPr lang="pl-PL" sz="1200" dirty="0" smtClean="0"/>
              <a:t>Programu Operacyjnego Kapitał Ludzki</a:t>
            </a:r>
            <a:br>
              <a:rPr lang="pl-PL" sz="1200" dirty="0" smtClean="0"/>
            </a:br>
            <a:endParaRPr lang="pl-PL" dirty="0"/>
          </a:p>
        </p:txBody>
      </p:sp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1376301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88640"/>
            <a:ext cx="1456476" cy="55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251520" y="1988840"/>
            <a:ext cx="8568952" cy="5062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ODPOWIEDZIALNOŚĆ W RAMACH PARTNERSTWA</a:t>
            </a:r>
          </a:p>
        </p:txBody>
      </p:sp>
      <p:grpSp>
        <p:nvGrpSpPr>
          <p:cNvPr id="3" name="Grupa 14"/>
          <p:cNvGrpSpPr/>
          <p:nvPr/>
        </p:nvGrpSpPr>
        <p:grpSpPr>
          <a:xfrm>
            <a:off x="827584" y="5877272"/>
            <a:ext cx="7409606" cy="665390"/>
            <a:chOff x="683568" y="5931962"/>
            <a:chExt cx="7409606" cy="665390"/>
          </a:xfrm>
        </p:grpSpPr>
        <p:pic>
          <p:nvPicPr>
            <p:cNvPr id="16" name="Obraz 15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18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9" name="Obraz 18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19386835"/>
              </p:ext>
            </p:extLst>
          </p:nvPr>
        </p:nvGraphicFramePr>
        <p:xfrm>
          <a:off x="323529" y="2675708"/>
          <a:ext cx="8496942" cy="2560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32314"/>
                <a:gridCol w="2832314"/>
                <a:gridCol w="2832314"/>
              </a:tblGrid>
              <a:tr h="2481484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Lider – ŚCITT: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400" b="0" i="1" dirty="0" smtClean="0">
                          <a:solidFill>
                            <a:schemeClr val="tx1"/>
                          </a:solidFill>
                        </a:rPr>
                        <a:t>Podniesienie kwalifikacji konsultantów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400" b="0" i="1" dirty="0" smtClean="0">
                          <a:solidFill>
                            <a:schemeClr val="tx1"/>
                          </a:solidFill>
                        </a:rPr>
                        <a:t>Opracowanie modelu usługi </a:t>
                      </a:r>
                      <a:br>
                        <a:rPr lang="pl-PL" sz="1400" b="0" i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pl-PL" sz="1400" b="0" i="1" dirty="0" smtClean="0">
                          <a:solidFill>
                            <a:schemeClr val="tx1"/>
                          </a:solidFill>
                        </a:rPr>
                        <a:t>w oparciu o TRIZ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400" b="0" i="1" dirty="0" smtClean="0">
                          <a:solidFill>
                            <a:schemeClr val="tx1"/>
                          </a:solidFill>
                        </a:rPr>
                        <a:t>Szkolenia dla świętokrzyskich</a:t>
                      </a:r>
                      <a:r>
                        <a:rPr lang="pl-PL" sz="1400" b="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l-PL" sz="1400" b="0" i="1" dirty="0" smtClean="0">
                          <a:solidFill>
                            <a:schemeClr val="tx1"/>
                          </a:solidFill>
                        </a:rPr>
                        <a:t>przedsiębiorców w ramach TRIZ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400" b="0" i="1" dirty="0" smtClean="0">
                          <a:solidFill>
                            <a:schemeClr val="tx1"/>
                          </a:solidFill>
                        </a:rPr>
                        <a:t>Usługi doradcze TRIZ </a:t>
                      </a:r>
                      <a:br>
                        <a:rPr lang="pl-PL" sz="1400" b="0" i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pl-PL" sz="1400" b="0" i="1" dirty="0" smtClean="0">
                          <a:solidFill>
                            <a:schemeClr val="tx1"/>
                          </a:solidFill>
                        </a:rPr>
                        <a:t>dla przedsiębiorców </a:t>
                      </a:r>
                      <a:br>
                        <a:rPr lang="pl-PL" sz="1400" b="0" i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pl-PL" sz="1400" b="0" i="1" dirty="0" smtClean="0">
                          <a:solidFill>
                            <a:schemeClr val="tx1"/>
                          </a:solidFill>
                        </a:rPr>
                        <a:t>z woj. świętokrzyskiego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Parter -  UMWŚ: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4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Promocja projektu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400" b="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Upowszechnianie rezultatów projektu</a:t>
                      </a:r>
                      <a:endParaRPr lang="pl-PL" sz="1400" b="0" i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Partner</a:t>
                      </a:r>
                      <a:r>
                        <a:rPr lang="pl-PL" baseline="0" dirty="0" smtClean="0">
                          <a:solidFill>
                            <a:schemeClr val="tx1"/>
                          </a:solidFill>
                        </a:rPr>
                        <a:t> – CTT PK: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400" b="0" i="1" dirty="0" smtClean="0">
                          <a:solidFill>
                            <a:schemeClr val="tx1"/>
                          </a:solidFill>
                        </a:rPr>
                        <a:t>Podniesienie kwalifikacji konsultantów </a:t>
                      </a:r>
                      <a:br>
                        <a:rPr lang="pl-PL" sz="1400" b="0" i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pl-PL" sz="1400" b="0" i="1" dirty="0" smtClean="0">
                          <a:solidFill>
                            <a:schemeClr val="tx1"/>
                          </a:solidFill>
                        </a:rPr>
                        <a:t>(szkolenia e-learning)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400" b="0" i="1" dirty="0" smtClean="0">
                          <a:solidFill>
                            <a:schemeClr val="tx1"/>
                          </a:solidFill>
                        </a:rPr>
                        <a:t>Szkolenia dla małopolskich przedsiębiorców w ramach TRIZ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400" b="0" i="1" dirty="0" smtClean="0">
                          <a:solidFill>
                            <a:schemeClr val="tx1"/>
                          </a:solidFill>
                        </a:rPr>
                        <a:t>Usługi doradcze TRIZ </a:t>
                      </a:r>
                      <a:br>
                        <a:rPr lang="pl-PL" sz="1400" b="0" i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pl-PL" sz="1400" b="0" i="1" dirty="0" smtClean="0">
                          <a:solidFill>
                            <a:schemeClr val="tx1"/>
                          </a:solidFill>
                        </a:rPr>
                        <a:t>dla przedsiębiorców </a:t>
                      </a:r>
                      <a:br>
                        <a:rPr lang="pl-PL" sz="1400" b="0" i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pl-PL" sz="1400" b="0" i="1" dirty="0" smtClean="0">
                          <a:solidFill>
                            <a:schemeClr val="tx1"/>
                          </a:solidFill>
                        </a:rPr>
                        <a:t>z woj. małopolskiego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pl-PL" sz="1400" b="0" i="1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576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KAPITAL_LUDZ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2421329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836712"/>
            <a:ext cx="9144000" cy="936104"/>
          </a:xfrm>
          <a:ln>
            <a:solidFill>
              <a:schemeClr val="tx1"/>
            </a:solidFill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/>
              <a:t/>
            </a:r>
            <a:br>
              <a:rPr lang="pl-PL" sz="1800" b="1" dirty="0"/>
            </a:br>
            <a:r>
              <a:rPr lang="pl-PL" sz="1800" b="1" dirty="0" smtClean="0">
                <a:solidFill>
                  <a:srgbClr val="800000"/>
                </a:solidFill>
              </a:rPr>
              <a:t>„</a:t>
            </a:r>
            <a:r>
              <a:rPr lang="pl-PL" sz="1200" b="1" dirty="0" smtClean="0">
                <a:solidFill>
                  <a:srgbClr val="800000"/>
                </a:solidFill>
              </a:rPr>
              <a:t>Akademia TRIZ dla biznesu”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>Projekt współfinansowany ze środków Unii Europejskiej w ramach Europejskiego Funduszu Społecznego </a:t>
            </a:r>
            <a:br>
              <a:rPr lang="pl-PL" sz="1200" dirty="0" smtClean="0"/>
            </a:br>
            <a:r>
              <a:rPr lang="pl-PL" sz="1200" dirty="0" err="1" smtClean="0"/>
              <a:t>Poddziałanie</a:t>
            </a:r>
            <a:r>
              <a:rPr lang="pl-PL" sz="1200" dirty="0" smtClean="0"/>
              <a:t> 2.2.1 "Poprawa jakości usług świadczonych przez instytucje wspierające rozwój przedsiębiorczości i innowacyjności" </a:t>
            </a:r>
            <a:br>
              <a:rPr lang="pl-PL" sz="1200" dirty="0" smtClean="0"/>
            </a:br>
            <a:r>
              <a:rPr lang="pl-PL" sz="1200" dirty="0" smtClean="0"/>
              <a:t>Programu Operacyjnego Kapitał Ludzki</a:t>
            </a:r>
            <a:br>
              <a:rPr lang="pl-PL" sz="1200" dirty="0" smtClean="0"/>
            </a:br>
            <a:endParaRPr lang="pl-PL" dirty="0"/>
          </a:p>
        </p:txBody>
      </p:sp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1376301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88640"/>
            <a:ext cx="1456476" cy="55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251520" y="2276872"/>
            <a:ext cx="8568952" cy="23083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343025" indent="-1343025" algn="ctr"/>
            <a:endParaRPr lang="pl-PL" sz="2000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  <a:p>
            <a:pPr marL="1343025" indent="-1343025" algn="ctr"/>
            <a:r>
              <a:rPr lang="pl-PL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 jak wyglądała realizacja projektu?</a:t>
            </a:r>
            <a:endParaRPr lang="pl-PL" sz="16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1343025" indent="-1343025" algn="ctr"/>
            <a:endParaRPr lang="pl-PL" sz="28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1343025" indent="-1343025" algn="ctr"/>
            <a:r>
              <a:rPr lang="pl-PL" sz="28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 daje nam projekt „Akademia TRIZ dla biznesu?</a:t>
            </a:r>
          </a:p>
          <a:p>
            <a:pPr marL="1343025" indent="-1343025" algn="just"/>
            <a:endParaRPr lang="pl-PL" sz="2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1343025" indent="-1343025" algn="just"/>
            <a:endParaRPr lang="pl-PL" sz="2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upa 14"/>
          <p:cNvGrpSpPr/>
          <p:nvPr/>
        </p:nvGrpSpPr>
        <p:grpSpPr>
          <a:xfrm>
            <a:off x="899592" y="5805264"/>
            <a:ext cx="7409606" cy="665390"/>
            <a:chOff x="683568" y="5931962"/>
            <a:chExt cx="7409606" cy="665390"/>
          </a:xfrm>
        </p:grpSpPr>
        <p:pic>
          <p:nvPicPr>
            <p:cNvPr id="16" name="Obraz 15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18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9" name="Obraz 18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KAPITAL_LUDZ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2421329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836712"/>
            <a:ext cx="9144000" cy="936104"/>
          </a:xfrm>
          <a:ln>
            <a:solidFill>
              <a:schemeClr val="tx1"/>
            </a:solidFill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/>
              <a:t/>
            </a:r>
            <a:br>
              <a:rPr lang="pl-PL" sz="1800" b="1" dirty="0"/>
            </a:br>
            <a:r>
              <a:rPr lang="pl-PL" sz="1800" b="1" dirty="0" smtClean="0">
                <a:solidFill>
                  <a:srgbClr val="800000"/>
                </a:solidFill>
              </a:rPr>
              <a:t>„</a:t>
            </a:r>
            <a:r>
              <a:rPr lang="pl-PL" sz="1200" b="1" dirty="0" smtClean="0">
                <a:solidFill>
                  <a:srgbClr val="800000"/>
                </a:solidFill>
              </a:rPr>
              <a:t>Akademia TRIZ dla biznesu”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>Projekt współfinansowany ze środków Unii Europejskiej w ramach Europejskiego Funduszu Społecznego </a:t>
            </a:r>
            <a:br>
              <a:rPr lang="pl-PL" sz="1200" dirty="0" smtClean="0"/>
            </a:br>
            <a:r>
              <a:rPr lang="pl-PL" sz="1200" dirty="0" err="1" smtClean="0"/>
              <a:t>Poddziałanie</a:t>
            </a:r>
            <a:r>
              <a:rPr lang="pl-PL" sz="1200" dirty="0" smtClean="0"/>
              <a:t> 2.2.1 "Poprawa jakości usług świadczonych przez instytucje wspierające rozwój przedsiębiorczości i innowacyjności" </a:t>
            </a:r>
            <a:br>
              <a:rPr lang="pl-PL" sz="1200" dirty="0" smtClean="0"/>
            </a:br>
            <a:r>
              <a:rPr lang="pl-PL" sz="1200" dirty="0" smtClean="0"/>
              <a:t>Programu Operacyjnego Kapitał Ludzki</a:t>
            </a:r>
            <a:br>
              <a:rPr lang="pl-PL" sz="1200" dirty="0" smtClean="0"/>
            </a:br>
            <a:endParaRPr lang="pl-PL" dirty="0"/>
          </a:p>
        </p:txBody>
      </p:sp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1376301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88640"/>
            <a:ext cx="1456476" cy="55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323528" y="1988840"/>
            <a:ext cx="8568952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343025" indent="-1343025" algn="just"/>
            <a:r>
              <a:rPr lang="pl-PL" sz="20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Zad. 1: Przygotowanie konsultantów do świadczenia usług w ramach projektu</a:t>
            </a:r>
            <a:endParaRPr lang="pl-PL" sz="2000" b="1" i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upa 14"/>
          <p:cNvGrpSpPr/>
          <p:nvPr/>
        </p:nvGrpSpPr>
        <p:grpSpPr>
          <a:xfrm>
            <a:off x="899592" y="5805264"/>
            <a:ext cx="7409606" cy="665390"/>
            <a:chOff x="683568" y="5931962"/>
            <a:chExt cx="7409606" cy="665390"/>
          </a:xfrm>
        </p:grpSpPr>
        <p:pic>
          <p:nvPicPr>
            <p:cNvPr id="16" name="Obraz 15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18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9" name="Obraz 18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4" name="Prostokąt 13"/>
          <p:cNvSpPr/>
          <p:nvPr/>
        </p:nvSpPr>
        <p:spPr>
          <a:xfrm>
            <a:off x="323528" y="2534264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>
              <a:buFont typeface="Arial" pitchFamily="34" charset="0"/>
              <a:buChar char="•"/>
            </a:pPr>
            <a:r>
              <a:rPr lang="pl-PL" dirty="0" smtClean="0"/>
              <a:t>Przeszkolenie 25 osób na </a:t>
            </a:r>
            <a:r>
              <a:rPr lang="pl-PL" b="1" dirty="0" smtClean="0"/>
              <a:t>I STOPIEŃ TRIZ </a:t>
            </a:r>
            <a:r>
              <a:rPr lang="pl-PL" dirty="0" smtClean="0"/>
              <a:t>(szkolenie obejmujące 24 godziny zajęć)</a:t>
            </a:r>
          </a:p>
          <a:p>
            <a:pPr marL="269875" algn="just"/>
            <a:r>
              <a:rPr lang="pl-PL" b="1" dirty="0" smtClean="0">
                <a:solidFill>
                  <a:srgbClr val="FF0000"/>
                </a:solidFill>
              </a:rPr>
              <a:t>+</a:t>
            </a:r>
            <a:r>
              <a:rPr lang="pl-PL" sz="1600" dirty="0" smtClean="0">
                <a:solidFill>
                  <a:srgbClr val="FF0000"/>
                </a:solidFill>
              </a:rPr>
              <a:t> </a:t>
            </a:r>
            <a:r>
              <a:rPr lang="pl-PL" sz="1600" b="1" i="1" dirty="0" smtClean="0">
                <a:solidFill>
                  <a:srgbClr val="FF0000"/>
                </a:solidFill>
              </a:rPr>
              <a:t>Udział w szkoleniu 41 osób – dodatkowa edycja szkoleń 24 godz. w Krakowie)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272" y="3902417"/>
            <a:ext cx="3361844" cy="18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M:\PROJEKTY SCITT\AKADEMIA TRIZ DLA BIZNESU\SZKOLENIE TRIZ\szkolenie TRIZ I stopień\ZDJECIA_szkolenie triz\CEDZYNA_2ZJAZD_22.23.03.2013\DSC0105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15816" y="3176031"/>
            <a:ext cx="2859971" cy="1604374"/>
          </a:xfrm>
          <a:prstGeom prst="rect">
            <a:avLst/>
          </a:prstGeom>
          <a:noFill/>
        </p:spPr>
      </p:pic>
      <p:pic>
        <p:nvPicPr>
          <p:cNvPr id="1029" name="Picture 5" descr="M:\PROJEKTY SCITT\AKADEMIA TRIZ DLA BIZNESU\SZKOLENIE TRIZ\szkolenie TRIZ I stopień\ZDJECIA_szkolenie triz\CEDZYNA_2ZJAZD_22.23.03.2013\DSC0106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88705" y="3717032"/>
            <a:ext cx="3160018" cy="1772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moleda\Desktop\AKADEMIA TRIZ DLA BIZNESU\SZKOLENIE TRIZ\szkolenie TRIZ II sopień\19-21.04.2013\zdjecia\na strone\DSC012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149080"/>
            <a:ext cx="2405231" cy="134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 descr="KAPITAL_LUDZKI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0"/>
            <a:ext cx="2421329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836712"/>
            <a:ext cx="9144000" cy="936104"/>
          </a:xfrm>
          <a:ln>
            <a:solidFill>
              <a:schemeClr val="tx1"/>
            </a:solidFill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/>
              <a:t/>
            </a:r>
            <a:br>
              <a:rPr lang="pl-PL" sz="1800" b="1" dirty="0"/>
            </a:br>
            <a:r>
              <a:rPr lang="pl-PL" sz="1800" b="1" dirty="0" smtClean="0">
                <a:solidFill>
                  <a:srgbClr val="800000"/>
                </a:solidFill>
              </a:rPr>
              <a:t>„</a:t>
            </a:r>
            <a:r>
              <a:rPr lang="pl-PL" sz="1200" b="1" dirty="0" smtClean="0">
                <a:solidFill>
                  <a:srgbClr val="800000"/>
                </a:solidFill>
              </a:rPr>
              <a:t>Akademia TRIZ dla biznesu”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>Projekt współfinansowany ze środków Unii Europejskiej w ramach Europejskiego Funduszu Społecznego </a:t>
            </a:r>
            <a:br>
              <a:rPr lang="pl-PL" sz="1200" dirty="0" smtClean="0"/>
            </a:br>
            <a:r>
              <a:rPr lang="pl-PL" sz="1200" dirty="0" err="1" smtClean="0"/>
              <a:t>Poddziałanie</a:t>
            </a:r>
            <a:r>
              <a:rPr lang="pl-PL" sz="1200" dirty="0" smtClean="0"/>
              <a:t> 2.2.1 "Poprawa jakości usług świadczonych przez instytucje wspierające rozwój przedsiębiorczości i innowacyjności" </a:t>
            </a:r>
            <a:br>
              <a:rPr lang="pl-PL" sz="1200" dirty="0" smtClean="0"/>
            </a:br>
            <a:r>
              <a:rPr lang="pl-PL" sz="1200" dirty="0" smtClean="0"/>
              <a:t>Programu Operacyjnego Kapitał Ludzki</a:t>
            </a:r>
            <a:br>
              <a:rPr lang="pl-PL" sz="1200" dirty="0" smtClean="0"/>
            </a:br>
            <a:endParaRPr lang="pl-PL" dirty="0"/>
          </a:p>
        </p:txBody>
      </p:sp>
      <p:pic>
        <p:nvPicPr>
          <p:cNvPr id="5" name="Obraz 4" descr="PARP-logo_mal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260648"/>
            <a:ext cx="1376301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188640"/>
            <a:ext cx="1456476" cy="55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323528" y="1988840"/>
            <a:ext cx="8568952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343025" indent="-1343025" algn="just"/>
            <a:r>
              <a:rPr lang="pl-PL" sz="20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Zad. 1: Przygotowanie konsultantów do świadczenia usług w ramach projektu</a:t>
            </a:r>
            <a:endParaRPr lang="pl-PL" sz="2000" b="1" i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upa 14"/>
          <p:cNvGrpSpPr/>
          <p:nvPr/>
        </p:nvGrpSpPr>
        <p:grpSpPr>
          <a:xfrm>
            <a:off x="899592" y="5805264"/>
            <a:ext cx="7409606" cy="665390"/>
            <a:chOff x="683568" y="5931962"/>
            <a:chExt cx="7409606" cy="665390"/>
          </a:xfrm>
        </p:grpSpPr>
        <p:pic>
          <p:nvPicPr>
            <p:cNvPr id="16" name="Obraz 15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18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9" name="Obraz 18"/>
              <p:cNvPicPr/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4" name="Prostokąt 13"/>
          <p:cNvSpPr/>
          <p:nvPr/>
        </p:nvSpPr>
        <p:spPr>
          <a:xfrm>
            <a:off x="339182" y="2492896"/>
            <a:ext cx="85689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>
              <a:buFont typeface="Arial" pitchFamily="34" charset="0"/>
              <a:buChar char="•"/>
            </a:pPr>
            <a:r>
              <a:rPr lang="pl-PL" dirty="0" smtClean="0"/>
              <a:t>Przeszkolenie 15 osób na </a:t>
            </a:r>
            <a:r>
              <a:rPr lang="pl-PL" b="1" dirty="0" smtClean="0"/>
              <a:t>II STOPIEŃ TRIZ </a:t>
            </a:r>
            <a:r>
              <a:rPr lang="pl-PL" dirty="0" smtClean="0"/>
              <a:t>(szkolenie obejmujące 54 godziny zajęć)</a:t>
            </a:r>
          </a:p>
          <a:p>
            <a:pPr marL="269875" algn="just"/>
            <a:r>
              <a:rPr lang="pl-PL" sz="1600" b="1" dirty="0" smtClean="0">
                <a:solidFill>
                  <a:srgbClr val="FF0000"/>
                </a:solidFill>
              </a:rPr>
              <a:t>+ </a:t>
            </a:r>
            <a:r>
              <a:rPr lang="pl-PL" sz="1600" b="1" i="1" dirty="0" smtClean="0">
                <a:solidFill>
                  <a:srgbClr val="FF0000"/>
                </a:solidFill>
              </a:rPr>
              <a:t>Udział w szkoleniu wzięło 22 osoby</a:t>
            </a:r>
          </a:p>
        </p:txBody>
      </p:sp>
      <p:pic>
        <p:nvPicPr>
          <p:cNvPr id="2053" name="Picture 5" descr="M:\PROJEKTY SCITT\AKADEMIA TRIZ DLA BIZNESU\SZKOLENIE TRIZ\szkolenie TRIZ II sopień\19-21.04.2013\zdjecia\na strone\DSC0130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68866" y="2800672"/>
            <a:ext cx="2880320" cy="1615789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8518" y="4285654"/>
            <a:ext cx="2580508" cy="144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M:\PROJEKTY SCITT\AKADEMIA TRIZ DLA BIZNESU\SZKOLENIE TRIZ\szkolenie TRIZ II sopień\19-21.04.2013\zdjecia\DSC01277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20634" y="3108449"/>
            <a:ext cx="2903294" cy="1517180"/>
          </a:xfrm>
          <a:prstGeom prst="rect">
            <a:avLst/>
          </a:prstGeom>
          <a:noFill/>
        </p:spPr>
      </p:pic>
      <p:pic>
        <p:nvPicPr>
          <p:cNvPr id="2054" name="Picture 6" descr="M:\PROJEKTY SCITT\AKADEMIA TRIZ DLA BIZNESU\SZKOLENIE TRIZ\szkolenie TRIZ II sopień\19-21.04.2013\zdjecia\na strone\DSC01284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520" y="4270264"/>
            <a:ext cx="2607942" cy="1462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KAPITAL_LUDZ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2421329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836712"/>
            <a:ext cx="9144000" cy="936104"/>
          </a:xfrm>
          <a:ln>
            <a:solidFill>
              <a:schemeClr val="tx1"/>
            </a:solidFill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/>
              <a:t/>
            </a:r>
            <a:br>
              <a:rPr lang="pl-PL" sz="1800" b="1" dirty="0"/>
            </a:br>
            <a:r>
              <a:rPr lang="pl-PL" sz="1800" b="1" dirty="0" smtClean="0">
                <a:solidFill>
                  <a:srgbClr val="800000"/>
                </a:solidFill>
              </a:rPr>
              <a:t>„</a:t>
            </a:r>
            <a:r>
              <a:rPr lang="pl-PL" sz="1200" b="1" dirty="0" smtClean="0">
                <a:solidFill>
                  <a:srgbClr val="800000"/>
                </a:solidFill>
              </a:rPr>
              <a:t>Akademia TRIZ dla biznesu”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>Projekt współfinansowany ze środków Unii Europejskiej w ramach Europejskiego Funduszu Społecznego </a:t>
            </a:r>
            <a:br>
              <a:rPr lang="pl-PL" sz="1200" dirty="0" smtClean="0"/>
            </a:br>
            <a:r>
              <a:rPr lang="pl-PL" sz="1200" dirty="0" err="1" smtClean="0"/>
              <a:t>Poddziałanie</a:t>
            </a:r>
            <a:r>
              <a:rPr lang="pl-PL" sz="1200" dirty="0" smtClean="0"/>
              <a:t> 2.2.1 "Poprawa jakości usług świadczonych przez instytucje wspierające rozwój przedsiębiorczości i innowacyjności" </a:t>
            </a:r>
            <a:br>
              <a:rPr lang="pl-PL" sz="1200" dirty="0" smtClean="0"/>
            </a:br>
            <a:r>
              <a:rPr lang="pl-PL" sz="1200" dirty="0" smtClean="0"/>
              <a:t>Programu Operacyjnego Kapitał Ludzki</a:t>
            </a:r>
            <a:br>
              <a:rPr lang="pl-PL" sz="1200" dirty="0" smtClean="0"/>
            </a:br>
            <a:endParaRPr lang="pl-PL" dirty="0"/>
          </a:p>
        </p:txBody>
      </p:sp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1376301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88640"/>
            <a:ext cx="1456476" cy="55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323528" y="1844824"/>
            <a:ext cx="856895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081088" indent="-1081088" algn="just">
              <a:tabLst>
                <a:tab pos="539750" algn="l"/>
                <a:tab pos="987425" algn="l"/>
              </a:tabLst>
            </a:pPr>
            <a:r>
              <a:rPr lang="pl-PL" sz="20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Zad. 2: Opracowanie nowej usługi modelowego rozwiązania problemu </a:t>
            </a:r>
            <a:br>
              <a:rPr lang="pl-PL" sz="20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0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w przedsiębiorstwie metodą TRIZ</a:t>
            </a:r>
            <a:endParaRPr lang="pl-PL" sz="2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upa 14"/>
          <p:cNvGrpSpPr/>
          <p:nvPr/>
        </p:nvGrpSpPr>
        <p:grpSpPr>
          <a:xfrm>
            <a:off x="899592" y="5805264"/>
            <a:ext cx="7409606" cy="665390"/>
            <a:chOff x="683568" y="5931962"/>
            <a:chExt cx="7409606" cy="665390"/>
          </a:xfrm>
        </p:grpSpPr>
        <p:pic>
          <p:nvPicPr>
            <p:cNvPr id="16" name="Obraz 15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18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9" name="Obraz 18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3" name="Prostokąt 12"/>
          <p:cNvSpPr/>
          <p:nvPr/>
        </p:nvSpPr>
        <p:spPr>
          <a:xfrm>
            <a:off x="339182" y="2789359"/>
            <a:ext cx="85689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>
              <a:buFont typeface="Arial" pitchFamily="34" charset="0"/>
              <a:buChar char="•"/>
            </a:pPr>
            <a:r>
              <a:rPr lang="pl-PL" dirty="0" smtClean="0"/>
              <a:t>Spotkania konsultacyjne (3 spotkania 2-dniowe konsultantów i eksperta TRIZ)</a:t>
            </a:r>
          </a:p>
          <a:p>
            <a:pPr marL="269875" algn="just"/>
            <a:r>
              <a:rPr lang="pl-PL" sz="1600" b="1" i="1" dirty="0"/>
              <a:t>w</a:t>
            </a:r>
            <a:r>
              <a:rPr lang="pl-PL" sz="1600" b="1" i="1" dirty="0" smtClean="0"/>
              <a:t>ypracowanie modelu usługi doradczej dla przedsiębiorstw w oparciu o TRIZ</a:t>
            </a:r>
          </a:p>
        </p:txBody>
      </p:sp>
      <p:pic>
        <p:nvPicPr>
          <p:cNvPr id="3075" name="Obraz 6" descr="F:\Szkolenie TRIZ II_30-31_08_2013\100_65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70184"/>
            <a:ext cx="2864636" cy="206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802" y="3944205"/>
            <a:ext cx="3420859" cy="192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Obraz 7" descr="F:\Szkolenie TRIZ II_30-31_08_2013\100_648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8442" y="3404912"/>
            <a:ext cx="2673678" cy="204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KAPITAL_LUDZ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2421329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836712"/>
            <a:ext cx="9144000" cy="936104"/>
          </a:xfrm>
          <a:ln>
            <a:solidFill>
              <a:schemeClr val="tx1"/>
            </a:solidFill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/>
              <a:t/>
            </a:r>
            <a:br>
              <a:rPr lang="pl-PL" sz="1800" b="1" dirty="0"/>
            </a:br>
            <a:r>
              <a:rPr lang="pl-PL" sz="1800" b="1" dirty="0" smtClean="0">
                <a:solidFill>
                  <a:srgbClr val="800000"/>
                </a:solidFill>
              </a:rPr>
              <a:t>„</a:t>
            </a:r>
            <a:r>
              <a:rPr lang="pl-PL" sz="1200" b="1" dirty="0" smtClean="0">
                <a:solidFill>
                  <a:srgbClr val="800000"/>
                </a:solidFill>
              </a:rPr>
              <a:t>Akademia TRIZ dla biznesu”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>Projekt współfinansowany ze środków Unii Europejskiej w ramach Europejskiego Funduszu Społecznego </a:t>
            </a:r>
            <a:br>
              <a:rPr lang="pl-PL" sz="1200" dirty="0" smtClean="0"/>
            </a:br>
            <a:r>
              <a:rPr lang="pl-PL" sz="1200" dirty="0" err="1" smtClean="0"/>
              <a:t>Poddziałanie</a:t>
            </a:r>
            <a:r>
              <a:rPr lang="pl-PL" sz="1200" dirty="0" smtClean="0"/>
              <a:t> 2.2.1 "Poprawa jakości usług świadczonych przez instytucje wspierające rozwój przedsiębiorczości i innowacyjności" </a:t>
            </a:r>
            <a:br>
              <a:rPr lang="pl-PL" sz="1200" dirty="0" smtClean="0"/>
            </a:br>
            <a:r>
              <a:rPr lang="pl-PL" sz="1200" dirty="0" smtClean="0"/>
              <a:t>Programu Operacyjnego Kapitał Ludzki</a:t>
            </a:r>
            <a:br>
              <a:rPr lang="pl-PL" sz="1200" dirty="0" smtClean="0"/>
            </a:br>
            <a:endParaRPr lang="pl-PL" dirty="0"/>
          </a:p>
        </p:txBody>
      </p:sp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1376301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88640"/>
            <a:ext cx="1456476" cy="55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327602" y="1988840"/>
            <a:ext cx="856895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081088" indent="-1081088" algn="just">
              <a:tabLst>
                <a:tab pos="539750" algn="l"/>
                <a:tab pos="987425" algn="l"/>
              </a:tabLst>
            </a:pPr>
            <a:r>
              <a:rPr lang="pl-PL" sz="20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Zad. 2: Opracowanie nowej usługi modelowego rozwiązania problemu </a:t>
            </a:r>
            <a:br>
              <a:rPr lang="pl-PL" sz="20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0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w przedsiębiorstwie metodą TRIZ</a:t>
            </a:r>
            <a:endParaRPr lang="pl-PL" sz="2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upa 14"/>
          <p:cNvGrpSpPr/>
          <p:nvPr/>
        </p:nvGrpSpPr>
        <p:grpSpPr>
          <a:xfrm>
            <a:off x="899592" y="5805264"/>
            <a:ext cx="7409606" cy="665390"/>
            <a:chOff x="683568" y="5931962"/>
            <a:chExt cx="7409606" cy="665390"/>
          </a:xfrm>
        </p:grpSpPr>
        <p:pic>
          <p:nvPicPr>
            <p:cNvPr id="16" name="Obraz 15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18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9" name="Obraz 18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4" name="Prostokąt 13"/>
          <p:cNvSpPr/>
          <p:nvPr/>
        </p:nvSpPr>
        <p:spPr>
          <a:xfrm>
            <a:off x="293618" y="3068960"/>
            <a:ext cx="8568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365125" algn="just">
              <a:buFont typeface="Wingdings" pitchFamily="2" charset="2"/>
              <a:buChar char="ü"/>
            </a:pPr>
            <a:r>
              <a:rPr lang="pl-PL" dirty="0" smtClean="0"/>
              <a:t>Zadanie obejmowało także trzy niezależne </a:t>
            </a:r>
            <a:r>
              <a:rPr lang="pl-PL" b="1" dirty="0" smtClean="0"/>
              <a:t>wizyty studyjne </a:t>
            </a:r>
            <a:r>
              <a:rPr lang="pl-PL" dirty="0" smtClean="0"/>
              <a:t>w firmach, gdzie </a:t>
            </a:r>
            <a:br>
              <a:rPr lang="pl-PL" dirty="0" smtClean="0"/>
            </a:br>
            <a:r>
              <a:rPr lang="pl-PL" dirty="0" smtClean="0"/>
              <a:t>na „żywych przykładach” testowano opracowywaną usługę. Do uczestnictwa </a:t>
            </a:r>
            <a:br>
              <a:rPr lang="pl-PL" dirty="0" smtClean="0"/>
            </a:br>
            <a:r>
              <a:rPr lang="pl-PL" dirty="0" smtClean="0"/>
              <a:t>w wizytach zaproszeni  zostali również eksperci branżowi, których wiedza była niezbędna przy formułowaniu zagadnień do rozwiązania przy wykorzystaniu metodyki TRIZ.</a:t>
            </a:r>
          </a:p>
          <a:p>
            <a:pPr marL="1273175" indent="-285750" algn="just">
              <a:buFont typeface="Wingdings" panose="05000000000000000000" pitchFamily="2" charset="2"/>
              <a:buChar char="Ø"/>
            </a:pPr>
            <a:r>
              <a:rPr lang="pl-PL" i="1" dirty="0" smtClean="0"/>
              <a:t>Jedna wizyta – woj. Świętokrzyskie (Lider/ŚCITT)</a:t>
            </a:r>
          </a:p>
          <a:p>
            <a:pPr marL="1273175" indent="-285750" algn="just">
              <a:buFont typeface="Wingdings" panose="05000000000000000000" pitchFamily="2" charset="2"/>
              <a:buChar char="Ø"/>
            </a:pPr>
            <a:r>
              <a:rPr lang="pl-PL" i="1" dirty="0" smtClean="0"/>
              <a:t>Dwie wizyty – woj. Małopolskie (Partner/CTT PK)</a:t>
            </a:r>
          </a:p>
        </p:txBody>
      </p:sp>
    </p:spTree>
    <p:extLst>
      <p:ext uri="{BB962C8B-B14F-4D97-AF65-F5344CB8AC3E}">
        <p14:creationId xmlns:p14="http://schemas.microsoft.com/office/powerpoint/2010/main" xmlns="" val="229633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KAPITAL_LUDZ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2421329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836712"/>
            <a:ext cx="9144000" cy="936104"/>
          </a:xfrm>
          <a:ln>
            <a:solidFill>
              <a:schemeClr val="tx1"/>
            </a:solidFill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/>
              <a:t/>
            </a:r>
            <a:br>
              <a:rPr lang="pl-PL" sz="1800" b="1" dirty="0"/>
            </a:br>
            <a:r>
              <a:rPr lang="pl-PL" sz="1800" b="1" dirty="0" smtClean="0">
                <a:solidFill>
                  <a:srgbClr val="800000"/>
                </a:solidFill>
              </a:rPr>
              <a:t>„</a:t>
            </a:r>
            <a:r>
              <a:rPr lang="pl-PL" sz="1200" b="1" dirty="0" smtClean="0">
                <a:solidFill>
                  <a:srgbClr val="800000"/>
                </a:solidFill>
              </a:rPr>
              <a:t>Akademia TRIZ dla biznesu”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>Projekt współfinansowany ze środków Unii Europejskiej w ramach Europejskiego Funduszu Społecznego </a:t>
            </a:r>
            <a:br>
              <a:rPr lang="pl-PL" sz="1200" dirty="0" smtClean="0"/>
            </a:br>
            <a:r>
              <a:rPr lang="pl-PL" sz="1200" dirty="0" err="1" smtClean="0"/>
              <a:t>Poddziałanie</a:t>
            </a:r>
            <a:r>
              <a:rPr lang="pl-PL" sz="1200" dirty="0" smtClean="0"/>
              <a:t> 2.2.1 "Poprawa jakości usług świadczonych przez instytucje wspierające rozwój przedsiębiorczości i innowacyjności" </a:t>
            </a:r>
            <a:br>
              <a:rPr lang="pl-PL" sz="1200" dirty="0" smtClean="0"/>
            </a:br>
            <a:r>
              <a:rPr lang="pl-PL" sz="1200" dirty="0" smtClean="0"/>
              <a:t>Programu Operacyjnego Kapitał Ludzki</a:t>
            </a:r>
            <a:br>
              <a:rPr lang="pl-PL" sz="1200" dirty="0" smtClean="0"/>
            </a:br>
            <a:endParaRPr lang="pl-PL" dirty="0"/>
          </a:p>
        </p:txBody>
      </p:sp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1376301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88640"/>
            <a:ext cx="1456476" cy="55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337561" y="1932128"/>
            <a:ext cx="856895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50950" indent="-1250950" algn="just"/>
            <a:r>
              <a:rPr lang="pl-PL" sz="20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Zadanie 3: Akademia Innowacyjnego Rozwiązywania Problemów metodą TRIZ </a:t>
            </a:r>
            <a:br>
              <a:rPr lang="pl-PL" sz="20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0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w przedsiębiorstwach</a:t>
            </a:r>
            <a:endParaRPr lang="pl-PL" sz="2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upa 14"/>
          <p:cNvGrpSpPr/>
          <p:nvPr/>
        </p:nvGrpSpPr>
        <p:grpSpPr>
          <a:xfrm>
            <a:off x="899592" y="5805264"/>
            <a:ext cx="7409606" cy="665390"/>
            <a:chOff x="683568" y="5931962"/>
            <a:chExt cx="7409606" cy="665390"/>
          </a:xfrm>
        </p:grpSpPr>
        <p:pic>
          <p:nvPicPr>
            <p:cNvPr id="16" name="Obraz 15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18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9" name="Obraz 18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4" name="Prostokąt 13"/>
          <p:cNvSpPr/>
          <p:nvPr/>
        </p:nvSpPr>
        <p:spPr>
          <a:xfrm>
            <a:off x="360674" y="2924944"/>
            <a:ext cx="856895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3888" algn="just"/>
            <a:r>
              <a:rPr lang="pl-PL" dirty="0" smtClean="0"/>
              <a:t>Warsztaty z elementami </a:t>
            </a:r>
            <a:r>
              <a:rPr lang="pl-PL" dirty="0" err="1" smtClean="0"/>
              <a:t>coachingu</a:t>
            </a:r>
            <a:r>
              <a:rPr lang="pl-PL" dirty="0" smtClean="0"/>
              <a:t> dla przedsiębiorców – 10 szkoleń dla 80 przedsiębiorców w woj. świętokrzyskim i małopolskim</a:t>
            </a:r>
            <a:r>
              <a:rPr lang="pl-PL" dirty="0"/>
              <a:t> </a:t>
            </a:r>
            <a:r>
              <a:rPr lang="pl-PL" i="1" dirty="0" smtClean="0"/>
              <a:t>(grupy szkoleniowe 5-osobowe sprofilowane, np. przemysłowa, usługowa, edukacyjna) (ŚCITT, CTT PK)</a:t>
            </a:r>
          </a:p>
          <a:p>
            <a:pPr marL="266700" indent="-266700" algn="just">
              <a:buFont typeface="Wingdings" pitchFamily="2" charset="2"/>
              <a:buChar char="Ø"/>
            </a:pPr>
            <a:endParaRPr lang="pl-PL" dirty="0" smtClean="0"/>
          </a:p>
          <a:p>
            <a:pPr marL="266700" indent="-266700" algn="just">
              <a:buFont typeface="Wingdings" pitchFamily="2" charset="2"/>
              <a:buChar char="Ø"/>
            </a:pPr>
            <a:endParaRPr lang="pl-PL" sz="1000" dirty="0" smtClean="0"/>
          </a:p>
          <a:p>
            <a:pPr marL="623888" algn="just"/>
            <a:r>
              <a:rPr lang="pl-PL" dirty="0" smtClean="0"/>
              <a:t>Szkolenia e-learning w blokach tematycznych: prawo autorskie, ochrona baz danych, ochrona znaków towarowych, ochrona wzorów przemysłowych, obrót prawami autorskimi, zwalczanie nieuczciwej konkurencji </a:t>
            </a:r>
            <a:r>
              <a:rPr lang="pl-PL" i="1" dirty="0" smtClean="0"/>
              <a:t>(CTT PK)</a:t>
            </a:r>
          </a:p>
        </p:txBody>
      </p:sp>
      <p:sp>
        <p:nvSpPr>
          <p:cNvPr id="8" name="Strzałka w prawo 7"/>
          <p:cNvSpPr/>
          <p:nvPr/>
        </p:nvSpPr>
        <p:spPr>
          <a:xfrm>
            <a:off x="348292" y="2974253"/>
            <a:ext cx="55130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trzałka w prawo 14"/>
          <p:cNvSpPr/>
          <p:nvPr/>
        </p:nvSpPr>
        <p:spPr>
          <a:xfrm>
            <a:off x="407918" y="4149080"/>
            <a:ext cx="55130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KAPITAL_LUDZ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2421329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836712"/>
            <a:ext cx="9144000" cy="936104"/>
          </a:xfrm>
          <a:ln>
            <a:solidFill>
              <a:schemeClr val="tx1"/>
            </a:solidFill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/>
              <a:t/>
            </a:r>
            <a:br>
              <a:rPr lang="pl-PL" sz="1800" b="1" dirty="0"/>
            </a:br>
            <a:r>
              <a:rPr lang="pl-PL" sz="1800" b="1" dirty="0" smtClean="0">
                <a:solidFill>
                  <a:srgbClr val="800000"/>
                </a:solidFill>
              </a:rPr>
              <a:t>„</a:t>
            </a:r>
            <a:r>
              <a:rPr lang="pl-PL" sz="1200" b="1" dirty="0" smtClean="0">
                <a:solidFill>
                  <a:srgbClr val="800000"/>
                </a:solidFill>
              </a:rPr>
              <a:t>Akademia TRIZ dla biznesu”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>Projekt współfinansowany ze środków Unii Europejskiej w ramach Europejskiego Funduszu Społecznego </a:t>
            </a:r>
            <a:br>
              <a:rPr lang="pl-PL" sz="1200" dirty="0" smtClean="0"/>
            </a:br>
            <a:r>
              <a:rPr lang="pl-PL" sz="1200" dirty="0" err="1" smtClean="0"/>
              <a:t>Poddziałanie</a:t>
            </a:r>
            <a:r>
              <a:rPr lang="pl-PL" sz="1200" dirty="0" smtClean="0"/>
              <a:t> 2.2.1 "Poprawa jakości usług świadczonych przez instytucje wspierające rozwój przedsiębiorczości i innowacyjności" </a:t>
            </a:r>
            <a:br>
              <a:rPr lang="pl-PL" sz="1200" dirty="0" smtClean="0"/>
            </a:br>
            <a:r>
              <a:rPr lang="pl-PL" sz="1200" dirty="0" smtClean="0"/>
              <a:t>Programu Operacyjnego Kapitał Ludzki</a:t>
            </a:r>
            <a:br>
              <a:rPr lang="pl-PL" sz="1200" dirty="0" smtClean="0"/>
            </a:br>
            <a:endParaRPr lang="pl-PL" dirty="0"/>
          </a:p>
        </p:txBody>
      </p:sp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1376301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88640"/>
            <a:ext cx="1456476" cy="55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323528" y="1916832"/>
            <a:ext cx="856895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50950" indent="-1250950" algn="just"/>
            <a:r>
              <a:rPr lang="pl-PL" sz="20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Zadanie 3: Akademia Innowacyjnego rozwiązywania problemów metodą TRIZ </a:t>
            </a:r>
            <a:br>
              <a:rPr lang="pl-PL" sz="20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0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w przedsiębiorstwach</a:t>
            </a:r>
            <a:endParaRPr lang="pl-PL" sz="2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upa 14"/>
          <p:cNvGrpSpPr/>
          <p:nvPr/>
        </p:nvGrpSpPr>
        <p:grpSpPr>
          <a:xfrm>
            <a:off x="899592" y="5805264"/>
            <a:ext cx="7409606" cy="665390"/>
            <a:chOff x="683568" y="5931962"/>
            <a:chExt cx="7409606" cy="665390"/>
          </a:xfrm>
        </p:grpSpPr>
        <p:pic>
          <p:nvPicPr>
            <p:cNvPr id="16" name="Obraz 15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18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9" name="Obraz 18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5122" name="Obraz 8" descr="F:\triz 23.10.2013\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2780928"/>
            <a:ext cx="2637353" cy="177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Obraz 9" descr="F:\triz 5.11.2013\100_073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84196"/>
            <a:ext cx="2795775" cy="210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5802" y="2763788"/>
            <a:ext cx="3115171" cy="1752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6603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KAPITAL_LUDZ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2421329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836712"/>
            <a:ext cx="9144000" cy="936104"/>
          </a:xfrm>
          <a:ln>
            <a:solidFill>
              <a:schemeClr val="tx1"/>
            </a:solidFill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/>
              <a:t/>
            </a:r>
            <a:br>
              <a:rPr lang="pl-PL" sz="1800" b="1" dirty="0"/>
            </a:br>
            <a:r>
              <a:rPr lang="pl-PL" sz="1800" b="1" dirty="0" smtClean="0">
                <a:solidFill>
                  <a:srgbClr val="800000"/>
                </a:solidFill>
              </a:rPr>
              <a:t>„</a:t>
            </a:r>
            <a:r>
              <a:rPr lang="pl-PL" sz="1200" b="1" dirty="0" smtClean="0">
                <a:solidFill>
                  <a:srgbClr val="800000"/>
                </a:solidFill>
              </a:rPr>
              <a:t>Akademia TRIZ dla biznesu”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>Projekt współfinansowany ze środków Unii Europejskiej w ramach Europejskiego Funduszu Społecznego </a:t>
            </a:r>
            <a:br>
              <a:rPr lang="pl-PL" sz="1200" dirty="0" smtClean="0"/>
            </a:br>
            <a:r>
              <a:rPr lang="pl-PL" sz="1200" dirty="0" err="1" smtClean="0"/>
              <a:t>Poddziałanie</a:t>
            </a:r>
            <a:r>
              <a:rPr lang="pl-PL" sz="1200" dirty="0" smtClean="0"/>
              <a:t> 2.2.1 "Poprawa jakości usług świadczonych przez instytucje wspierające rozwój przedsiębiorczości i innowacyjności" </a:t>
            </a:r>
            <a:br>
              <a:rPr lang="pl-PL" sz="1200" dirty="0" smtClean="0"/>
            </a:br>
            <a:r>
              <a:rPr lang="pl-PL" sz="1200" dirty="0" smtClean="0"/>
              <a:t>Programu Operacyjnego Kapitał Ludzki</a:t>
            </a:r>
            <a:br>
              <a:rPr lang="pl-PL" sz="1200" dirty="0" smtClean="0"/>
            </a:br>
            <a:endParaRPr lang="pl-PL" dirty="0"/>
          </a:p>
        </p:txBody>
      </p:sp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1376301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88640"/>
            <a:ext cx="1456476" cy="55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323528" y="1988840"/>
            <a:ext cx="8568952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343025" indent="-1343025" algn="just"/>
            <a:r>
              <a:rPr lang="pl-PL" sz="20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Zadanie 4: Usługa rozwiązania problemu przedsiębiorstw metodą TRIZ</a:t>
            </a:r>
            <a:endParaRPr lang="pl-PL" sz="2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upa 14"/>
          <p:cNvGrpSpPr/>
          <p:nvPr/>
        </p:nvGrpSpPr>
        <p:grpSpPr>
          <a:xfrm>
            <a:off x="899592" y="5805264"/>
            <a:ext cx="7409606" cy="665390"/>
            <a:chOff x="683568" y="5931962"/>
            <a:chExt cx="7409606" cy="665390"/>
          </a:xfrm>
        </p:grpSpPr>
        <p:pic>
          <p:nvPicPr>
            <p:cNvPr id="16" name="Obraz 15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18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9" name="Obraz 18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4" name="Prostokąt 13"/>
          <p:cNvSpPr/>
          <p:nvPr/>
        </p:nvSpPr>
        <p:spPr>
          <a:xfrm>
            <a:off x="284490" y="2492895"/>
            <a:ext cx="856895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l-PL" dirty="0" smtClean="0"/>
              <a:t>Usługa w szczególności odnosi się do procesów technologicznych, ale również np. zagadnień organizacyjnych, obsługi klienta, procesów reklamowych itp. </a:t>
            </a:r>
          </a:p>
          <a:p>
            <a:pPr marL="266700" indent="-2667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l-PL" dirty="0" smtClean="0"/>
              <a:t>Usługa realizowana przez zespół specjalistów, wśród których byli konsultanci wyszkoleni w ramach projektu. </a:t>
            </a:r>
          </a:p>
          <a:p>
            <a:pPr marL="266700" indent="-2667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l-PL" dirty="0" smtClean="0"/>
              <a:t>Usługa opiera się zatem o elementy </a:t>
            </a:r>
            <a:r>
              <a:rPr lang="pl-PL" dirty="0" err="1" smtClean="0"/>
              <a:t>coachingu</a:t>
            </a:r>
            <a:r>
              <a:rPr lang="pl-PL" dirty="0" smtClean="0"/>
              <a:t> - polega na obserwacji w trakcie wykonywanej pracy, samoocenie, informacji zwrotnej i planowaniu nowych strategii postępowania.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KAPITAL_LUDZ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2421329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836712"/>
            <a:ext cx="9144000" cy="936104"/>
          </a:xfrm>
          <a:ln>
            <a:solidFill>
              <a:schemeClr val="tx1"/>
            </a:solidFill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/>
              <a:t/>
            </a:r>
            <a:br>
              <a:rPr lang="pl-PL" sz="1800" b="1" dirty="0"/>
            </a:br>
            <a:r>
              <a:rPr lang="pl-PL" sz="1800" b="1" dirty="0" smtClean="0">
                <a:solidFill>
                  <a:srgbClr val="800000"/>
                </a:solidFill>
              </a:rPr>
              <a:t>„</a:t>
            </a:r>
            <a:r>
              <a:rPr lang="pl-PL" sz="1200" b="1" dirty="0" smtClean="0">
                <a:solidFill>
                  <a:srgbClr val="800000"/>
                </a:solidFill>
              </a:rPr>
              <a:t>Akademia TRIZ dla biznesu”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>Projekt współfinansowany ze środków Unii Europejskiej w ramach Europejskiego Funduszu Społecznego </a:t>
            </a:r>
            <a:br>
              <a:rPr lang="pl-PL" sz="1200" dirty="0" smtClean="0"/>
            </a:br>
            <a:r>
              <a:rPr lang="pl-PL" sz="1200" dirty="0" err="1" smtClean="0"/>
              <a:t>Poddziałanie</a:t>
            </a:r>
            <a:r>
              <a:rPr lang="pl-PL" sz="1200" dirty="0" smtClean="0"/>
              <a:t> 2.2.1 "Poprawa jakości usług świadczonych przez instytucje wspierające rozwój przedsiębiorczości i innowacyjności" </a:t>
            </a:r>
            <a:br>
              <a:rPr lang="pl-PL" sz="1200" dirty="0" smtClean="0"/>
            </a:br>
            <a:r>
              <a:rPr lang="pl-PL" sz="1200" dirty="0" smtClean="0"/>
              <a:t>Programu Operacyjnego Kapitał Ludzki</a:t>
            </a:r>
            <a:br>
              <a:rPr lang="pl-PL" sz="1200" dirty="0" smtClean="0"/>
            </a:br>
            <a:endParaRPr lang="pl-PL" dirty="0"/>
          </a:p>
        </p:txBody>
      </p:sp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1376301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88640"/>
            <a:ext cx="1456476" cy="55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323528" y="1988840"/>
            <a:ext cx="8568952" cy="5062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O czym powiemy?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251520" y="2852936"/>
            <a:ext cx="8712968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l-PL" b="1" u="sng" dirty="0" smtClean="0"/>
              <a:t>Część I </a:t>
            </a:r>
            <a:r>
              <a:rPr lang="pl-PL" b="1" dirty="0" smtClean="0"/>
              <a:t>– ogólny zarys projektu: geneza, założenia, podział zadań w ramach partnerstwa </a:t>
            </a:r>
            <a:r>
              <a:rPr lang="pl-PL" b="1" dirty="0"/>
              <a:t/>
            </a:r>
            <a:br>
              <a:rPr lang="pl-PL" b="1" dirty="0"/>
            </a:br>
            <a:r>
              <a:rPr lang="pl-PL" b="1" dirty="0" smtClean="0"/>
              <a:t> (</a:t>
            </a:r>
            <a:r>
              <a:rPr lang="pl-PL" sz="1600" b="1" i="1" dirty="0" smtClean="0"/>
              <a:t>Koordynator projektu – Łukasz Syska</a:t>
            </a:r>
            <a:r>
              <a:rPr lang="pl-PL" b="1" dirty="0" smtClean="0"/>
              <a:t>)</a:t>
            </a:r>
            <a:endParaRPr lang="pl-PL" dirty="0" smtClean="0"/>
          </a:p>
          <a:p>
            <a:pPr marL="266700" indent="-266700" algn="just">
              <a:lnSpc>
                <a:spcPct val="150000"/>
              </a:lnSpc>
              <a:buFont typeface="Wingdings" pitchFamily="2" charset="2"/>
              <a:buChar char="Ø"/>
            </a:pPr>
            <a:endParaRPr lang="pl-PL" sz="600" dirty="0" smtClean="0"/>
          </a:p>
          <a:p>
            <a:pPr marL="266700" indent="-2667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l-PL" b="1" u="sng" dirty="0" smtClean="0"/>
              <a:t>Cześć II </a:t>
            </a:r>
            <a:r>
              <a:rPr lang="pl-PL" b="1" dirty="0" smtClean="0"/>
              <a:t>– praktyczne aspekty realizacji projektu: omówienie zadań pod kątem osiągniętych wskaźników </a:t>
            </a:r>
            <a:r>
              <a:rPr lang="pl-PL" sz="1600" b="1" dirty="0" smtClean="0"/>
              <a:t>(</a:t>
            </a:r>
            <a:r>
              <a:rPr lang="pl-PL" sz="1600" b="1" i="1" dirty="0" smtClean="0"/>
              <a:t>Wioletta Molęda – Kierownik Projektu</a:t>
            </a:r>
            <a:r>
              <a:rPr lang="pl-PL" sz="1600" b="1" dirty="0" smtClean="0"/>
              <a:t>)</a:t>
            </a:r>
          </a:p>
          <a:p>
            <a:pPr marL="266700" indent="-266700" algn="just">
              <a:lnSpc>
                <a:spcPct val="150000"/>
              </a:lnSpc>
              <a:buFont typeface="Wingdings" pitchFamily="2" charset="2"/>
              <a:buChar char="Ø"/>
            </a:pPr>
            <a:endParaRPr lang="pl-PL" sz="600" b="1" i="1" dirty="0" smtClean="0">
              <a:latin typeface="Calibri" pitchFamily="34" charset="0"/>
              <a:cs typeface="Calibri" pitchFamily="34" charset="0"/>
            </a:endParaRPr>
          </a:p>
          <a:p>
            <a:pPr marL="266700" indent="-266700" algn="ctr">
              <a:lnSpc>
                <a:spcPct val="150000"/>
              </a:lnSpc>
            </a:pPr>
            <a:endParaRPr lang="pl-PL" sz="1000" b="1" i="1" dirty="0" smtClean="0"/>
          </a:p>
        </p:txBody>
      </p:sp>
      <p:grpSp>
        <p:nvGrpSpPr>
          <p:cNvPr id="3" name="Grupa 14"/>
          <p:cNvGrpSpPr/>
          <p:nvPr/>
        </p:nvGrpSpPr>
        <p:grpSpPr>
          <a:xfrm>
            <a:off x="827584" y="5877272"/>
            <a:ext cx="7409606" cy="665390"/>
            <a:chOff x="683568" y="5931962"/>
            <a:chExt cx="7409606" cy="665390"/>
          </a:xfrm>
        </p:grpSpPr>
        <p:pic>
          <p:nvPicPr>
            <p:cNvPr id="16" name="Obraz 15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18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9" name="Obraz 18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xmlns="" val="236983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KAPITAL_LUDZ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2421329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836712"/>
            <a:ext cx="9144000" cy="936104"/>
          </a:xfrm>
          <a:ln>
            <a:solidFill>
              <a:schemeClr val="tx1"/>
            </a:solidFill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/>
              <a:t/>
            </a:r>
            <a:br>
              <a:rPr lang="pl-PL" sz="1800" b="1" dirty="0"/>
            </a:br>
            <a:r>
              <a:rPr lang="pl-PL" sz="1800" b="1" dirty="0" smtClean="0">
                <a:solidFill>
                  <a:srgbClr val="800000"/>
                </a:solidFill>
              </a:rPr>
              <a:t>„</a:t>
            </a:r>
            <a:r>
              <a:rPr lang="pl-PL" sz="1200" b="1" dirty="0" smtClean="0">
                <a:solidFill>
                  <a:srgbClr val="800000"/>
                </a:solidFill>
              </a:rPr>
              <a:t>Akademia TRIZ dla biznesu”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>Projekt współfinansowany ze środków Unii Europejskiej w ramach Europejskiego Funduszu Społecznego </a:t>
            </a:r>
            <a:br>
              <a:rPr lang="pl-PL" sz="1200" dirty="0" smtClean="0"/>
            </a:br>
            <a:r>
              <a:rPr lang="pl-PL" sz="1200" dirty="0" err="1" smtClean="0"/>
              <a:t>Poddziałanie</a:t>
            </a:r>
            <a:r>
              <a:rPr lang="pl-PL" sz="1200" dirty="0" smtClean="0"/>
              <a:t> 2.2.1 "Poprawa jakości usług świadczonych przez instytucje wspierające rozwój przedsiębiorczości i innowacyjności" </a:t>
            </a:r>
            <a:br>
              <a:rPr lang="pl-PL" sz="1200" dirty="0" smtClean="0"/>
            </a:br>
            <a:r>
              <a:rPr lang="pl-PL" sz="1200" dirty="0" smtClean="0"/>
              <a:t>Programu Operacyjnego Kapitał Ludzki</a:t>
            </a:r>
            <a:br>
              <a:rPr lang="pl-PL" sz="1200" dirty="0" smtClean="0"/>
            </a:br>
            <a:endParaRPr lang="pl-PL" dirty="0"/>
          </a:p>
        </p:txBody>
      </p:sp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1376301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88640"/>
            <a:ext cx="1456476" cy="55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323528" y="1916832"/>
            <a:ext cx="8568952" cy="553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343025" indent="-1343025" algn="ctr"/>
            <a:endParaRPr lang="pl-PL" sz="500" b="1" dirty="0" smtClean="0">
              <a:solidFill>
                <a:srgbClr val="800000"/>
              </a:solidFill>
              <a:latin typeface="Calibri" pitchFamily="34" charset="0"/>
              <a:cs typeface="Calibri" pitchFamily="34" charset="0"/>
            </a:endParaRPr>
          </a:p>
          <a:p>
            <a:pPr marL="1343025" indent="-1343025" algn="ctr"/>
            <a:r>
              <a:rPr lang="pl-PL" sz="20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Główne wskaźniki realizacji projektu</a:t>
            </a:r>
          </a:p>
          <a:p>
            <a:pPr marL="1343025" indent="-1343025" algn="ctr"/>
            <a:endParaRPr lang="pl-PL" sz="5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upa 14"/>
          <p:cNvGrpSpPr/>
          <p:nvPr/>
        </p:nvGrpSpPr>
        <p:grpSpPr>
          <a:xfrm>
            <a:off x="899592" y="5805264"/>
            <a:ext cx="7409606" cy="665390"/>
            <a:chOff x="683568" y="5931962"/>
            <a:chExt cx="7409606" cy="665390"/>
          </a:xfrm>
        </p:grpSpPr>
        <p:pic>
          <p:nvPicPr>
            <p:cNvPr id="16" name="Obraz 15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18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9" name="Obraz 18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4" name="Prostokąt 13"/>
          <p:cNvSpPr/>
          <p:nvPr/>
        </p:nvSpPr>
        <p:spPr>
          <a:xfrm>
            <a:off x="346448" y="2636912"/>
            <a:ext cx="8568952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"/>
            </a:pPr>
            <a:r>
              <a:rPr lang="pl-PL" b="1" dirty="0" smtClean="0"/>
              <a:t>41 osób</a:t>
            </a:r>
            <a:r>
              <a:rPr lang="pl-PL" dirty="0" smtClean="0"/>
              <a:t> biorących udział w szkoleniach w ramach I stopnia TRIZ</a:t>
            </a:r>
          </a:p>
          <a:p>
            <a:pPr marL="285750" indent="-285750" algn="just">
              <a:buFont typeface="Wingdings" panose="05000000000000000000" pitchFamily="2" charset="2"/>
              <a:buChar char=""/>
            </a:pPr>
            <a:r>
              <a:rPr lang="pl-PL" b="1" dirty="0"/>
              <a:t>22 osób </a:t>
            </a:r>
            <a:r>
              <a:rPr lang="pl-PL" dirty="0"/>
              <a:t>biorących udział w szkoleniach w </a:t>
            </a:r>
            <a:r>
              <a:rPr lang="pl-PL" dirty="0" smtClean="0"/>
              <a:t>ramach II stopnia TRIZ</a:t>
            </a:r>
          </a:p>
          <a:p>
            <a:pPr marL="285750" indent="-285750" algn="just">
              <a:buFont typeface="Wingdings" panose="05000000000000000000" pitchFamily="2" charset="2"/>
              <a:buChar char=""/>
            </a:pPr>
            <a:r>
              <a:rPr lang="pl-PL" b="1" dirty="0" smtClean="0"/>
              <a:t>15 konsultantów </a:t>
            </a:r>
            <a:r>
              <a:rPr lang="pl-PL" dirty="0" smtClean="0"/>
              <a:t>wyłonionych do realizacji działań w projekcie</a:t>
            </a:r>
          </a:p>
          <a:p>
            <a:pPr marL="285750" indent="-285750" algn="just">
              <a:buFont typeface="Wingdings" panose="05000000000000000000" pitchFamily="2" charset="2"/>
              <a:buChar char=""/>
            </a:pPr>
            <a:r>
              <a:rPr lang="pl-PL" b="1" dirty="0" smtClean="0"/>
              <a:t>80 przeszkolonych przedsiębiorstw </a:t>
            </a:r>
            <a:r>
              <a:rPr lang="pl-PL" dirty="0" smtClean="0"/>
              <a:t>z woj. świętokrzyskiego i małopolskiego w ramach TRIZ</a:t>
            </a:r>
          </a:p>
          <a:p>
            <a:pPr marL="285750" indent="-285750" algn="just">
              <a:buFont typeface="Wingdings" panose="05000000000000000000" pitchFamily="2" charset="2"/>
              <a:buChar char=""/>
            </a:pPr>
            <a:r>
              <a:rPr lang="pl-PL" b="1" dirty="0" smtClean="0"/>
              <a:t>1 nowa usługa </a:t>
            </a:r>
            <a:r>
              <a:rPr lang="pl-PL" dirty="0" smtClean="0"/>
              <a:t>– opracowanie modelu usługi dla przedsiębiorstw w oparciu o TRIZ</a:t>
            </a:r>
          </a:p>
          <a:p>
            <a:pPr marL="285750" indent="-285750" algn="just">
              <a:buFont typeface="Wingdings" panose="05000000000000000000" pitchFamily="2" charset="2"/>
              <a:buChar char=""/>
            </a:pPr>
            <a:r>
              <a:rPr lang="pl-PL" b="1" dirty="0" smtClean="0"/>
              <a:t>3 wizyty studyjne w przedsiębiorstwach </a:t>
            </a:r>
            <a:r>
              <a:rPr lang="pl-PL" dirty="0" smtClean="0"/>
              <a:t>– przetestowanie standardu nowej usługi</a:t>
            </a:r>
          </a:p>
          <a:p>
            <a:pPr marL="285750" indent="-285750" algn="just">
              <a:buFont typeface="Wingdings" panose="05000000000000000000" pitchFamily="2" charset="2"/>
              <a:buChar char=""/>
            </a:pPr>
            <a:r>
              <a:rPr lang="pl-PL" b="1" dirty="0" smtClean="0"/>
              <a:t>10 usług doradczych dla przedsiębiorstw </a:t>
            </a:r>
            <a:r>
              <a:rPr lang="pl-PL" dirty="0" smtClean="0"/>
              <a:t>polegających na rozwiązaniu zagadnień związanych z funkcjonowaniem przy wykorzystaniu metody TRIZ</a:t>
            </a:r>
          </a:p>
          <a:p>
            <a:pPr marL="266700" indent="-266700" algn="just">
              <a:buFont typeface="Wingdings" pitchFamily="2" charset="2"/>
              <a:buChar char="Ø"/>
            </a:pPr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KAPITAL_LUDZKI"/>
          <p:cNvPicPr/>
          <p:nvPr/>
        </p:nvPicPr>
        <p:blipFill rotWithShape="1">
          <a:blip r:embed="rId2" cstate="print"/>
          <a:srcRect t="17919" b="29063"/>
          <a:stretch/>
        </p:blipFill>
        <p:spPr bwMode="auto">
          <a:xfrm>
            <a:off x="683567" y="0"/>
            <a:ext cx="2421329" cy="55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14650" y="572931"/>
            <a:ext cx="9144000" cy="792088"/>
          </a:xfrm>
          <a:ln>
            <a:solidFill>
              <a:schemeClr val="tx1"/>
            </a:solidFill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/>
              <a:t/>
            </a:r>
            <a:br>
              <a:rPr lang="pl-PL" sz="1800" b="1" dirty="0"/>
            </a:br>
            <a:r>
              <a:rPr lang="pl-PL" sz="1800" b="1" dirty="0" smtClean="0">
                <a:solidFill>
                  <a:srgbClr val="800000"/>
                </a:solidFill>
              </a:rPr>
              <a:t>„</a:t>
            </a:r>
            <a:r>
              <a:rPr lang="pl-PL" sz="1200" b="1" dirty="0" smtClean="0">
                <a:solidFill>
                  <a:srgbClr val="800000"/>
                </a:solidFill>
              </a:rPr>
              <a:t>Akademia TRIZ dla biznesu”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Projekt współfinansowany ze środków Unii Europejskiej w ramach Europejskiego Funduszu Społecznego </a:t>
            </a:r>
            <a:b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Poddziałanie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2.2.1 "Poprawa jakości usług świadczonych przez instytucje wspierające rozwój przedsiębiorczości i innowacyjności" </a:t>
            </a:r>
            <a:b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Programu Operacyjnego Kapitał Ludzki</a:t>
            </a:r>
            <a:r>
              <a:rPr lang="pl-PL" sz="1200" dirty="0" smtClean="0"/>
              <a:t/>
            </a:r>
            <a:br>
              <a:rPr lang="pl-PL" sz="1200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1560" y="1628800"/>
            <a:ext cx="8064896" cy="388843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pl-PL" sz="800" b="1" dirty="0" smtClean="0">
              <a:solidFill>
                <a:schemeClr val="tx1"/>
              </a:solidFill>
              <a:latin typeface="Book Antiqua" pitchFamily="18" charset="0"/>
            </a:endParaRPr>
          </a:p>
          <a:p>
            <a:endParaRPr lang="pl-PL" sz="100" b="1" dirty="0" smtClean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endParaRPr lang="pl-PL" sz="100" b="1" dirty="0" smtClean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endParaRPr lang="pl-PL" sz="100" b="1" dirty="0" smtClean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endParaRPr lang="pl-PL" sz="100" b="1" dirty="0" smtClean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endParaRPr lang="pl-PL" sz="100" b="1" dirty="0" smtClean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endParaRPr lang="pl-PL" sz="100" b="1" dirty="0" smtClean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endParaRPr lang="pl-PL" sz="100" b="1" dirty="0" smtClean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endParaRPr lang="pl-PL" sz="100" b="1" dirty="0" smtClean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endParaRPr lang="pl-PL" sz="100" b="1" dirty="0" smtClean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endParaRPr lang="pl-PL" sz="100" b="1" dirty="0" smtClean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endParaRPr lang="pl-PL" sz="100" b="1" dirty="0" smtClean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endParaRPr lang="pl-PL" sz="100" b="1" dirty="0" smtClean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endParaRPr lang="pl-PL" sz="100" b="1" dirty="0" smtClean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endParaRPr lang="pl-PL" sz="100" b="1" dirty="0" smtClean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endParaRPr lang="pl-PL" sz="100" b="1" dirty="0" smtClean="0">
              <a:solidFill>
                <a:schemeClr val="tx1"/>
              </a:solidFill>
              <a:latin typeface="+mj-lt"/>
              <a:cs typeface="Calibri" pitchFamily="34" charset="0"/>
            </a:endParaRPr>
          </a:p>
          <a:p>
            <a:r>
              <a:rPr lang="pl-PL" sz="2800" b="1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Realizacja zadań obligatoryjnych</a:t>
            </a:r>
            <a:r>
              <a:rPr lang="pl-PL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l-PL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8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Promocja</a:t>
            </a:r>
          </a:p>
          <a:p>
            <a:r>
              <a:rPr lang="pl-PL" sz="28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Upowszechnianie rezultatów projektu</a:t>
            </a:r>
          </a:p>
          <a:p>
            <a:r>
              <a:rPr lang="pl-PL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Partner –</a:t>
            </a:r>
            <a:br>
              <a:rPr lang="pl-PL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pl-PL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Samorząd Województwa Świętokrzyskiego </a:t>
            </a:r>
            <a:endParaRPr lang="pl-PL" sz="2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8270" y="49104"/>
            <a:ext cx="1376301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0510"/>
            <a:ext cx="1456476" cy="55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upa 12"/>
          <p:cNvGrpSpPr/>
          <p:nvPr/>
        </p:nvGrpSpPr>
        <p:grpSpPr>
          <a:xfrm>
            <a:off x="683568" y="5931962"/>
            <a:ext cx="7409606" cy="665390"/>
            <a:chOff x="683568" y="5931962"/>
            <a:chExt cx="7409606" cy="665390"/>
          </a:xfrm>
        </p:grpSpPr>
        <p:pic>
          <p:nvPicPr>
            <p:cNvPr id="7" name="Obraz 6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25602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1" name="Obraz 10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xmlns="" val="137867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05063"/>
            <a:ext cx="3122936" cy="175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 descr="KAPITAL_LUDZKI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0"/>
            <a:ext cx="2421329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836712"/>
            <a:ext cx="9144000" cy="936104"/>
          </a:xfrm>
          <a:ln>
            <a:solidFill>
              <a:schemeClr val="tx1"/>
            </a:solidFill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/>
              <a:t/>
            </a:r>
            <a:br>
              <a:rPr lang="pl-PL" sz="1800" b="1" dirty="0"/>
            </a:br>
            <a:r>
              <a:rPr lang="pl-PL" sz="1800" b="1" dirty="0" smtClean="0">
                <a:solidFill>
                  <a:srgbClr val="800000"/>
                </a:solidFill>
              </a:rPr>
              <a:t>„</a:t>
            </a:r>
            <a:r>
              <a:rPr lang="pl-PL" sz="1200" b="1" dirty="0" smtClean="0">
                <a:solidFill>
                  <a:srgbClr val="800000"/>
                </a:solidFill>
              </a:rPr>
              <a:t>Akademia TRIZ dla biznesu”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>Projekt współfinansowany ze środków Unii Europejskiej w ramach Europejskiego Funduszu Społecznego </a:t>
            </a:r>
            <a:br>
              <a:rPr lang="pl-PL" sz="1200" dirty="0" smtClean="0"/>
            </a:br>
            <a:r>
              <a:rPr lang="pl-PL" sz="1200" dirty="0" err="1" smtClean="0"/>
              <a:t>Poddziałanie</a:t>
            </a:r>
            <a:r>
              <a:rPr lang="pl-PL" sz="1200" dirty="0" smtClean="0"/>
              <a:t> 2.2.1 "Poprawa jakości usług świadczonych przez instytucje wspierające rozwój przedsiębiorczości i innowacyjności" </a:t>
            </a:r>
            <a:br>
              <a:rPr lang="pl-PL" sz="1200" dirty="0" smtClean="0"/>
            </a:br>
            <a:r>
              <a:rPr lang="pl-PL" sz="1200" dirty="0" smtClean="0"/>
              <a:t>Programu Operacyjnego Kapitał Ludzki</a:t>
            </a:r>
            <a:br>
              <a:rPr lang="pl-PL" sz="1200" dirty="0" smtClean="0"/>
            </a:br>
            <a:endParaRPr lang="pl-PL" dirty="0"/>
          </a:p>
        </p:txBody>
      </p:sp>
      <p:pic>
        <p:nvPicPr>
          <p:cNvPr id="5" name="Obraz 4" descr="PARP-logo_mal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60648"/>
            <a:ext cx="1376301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188640"/>
            <a:ext cx="1456476" cy="55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323528" y="1988840"/>
            <a:ext cx="8568952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343025" indent="-1343025" algn="ctr"/>
            <a:r>
              <a:rPr lang="pl-PL" sz="20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Międzynarodowe seminarium promujące projekt – 03.06.2013</a:t>
            </a:r>
            <a:endParaRPr lang="pl-PL" sz="2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upa 14"/>
          <p:cNvGrpSpPr/>
          <p:nvPr/>
        </p:nvGrpSpPr>
        <p:grpSpPr>
          <a:xfrm>
            <a:off x="899592" y="5805264"/>
            <a:ext cx="7409606" cy="665390"/>
            <a:chOff x="683568" y="5931962"/>
            <a:chExt cx="7409606" cy="665390"/>
          </a:xfrm>
        </p:grpSpPr>
        <p:pic>
          <p:nvPicPr>
            <p:cNvPr id="16" name="Obraz 15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18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9" name="Obraz 18"/>
              <p:cNvPicPr/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6175" y="2957766"/>
            <a:ext cx="3407267" cy="191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068" y="2957766"/>
            <a:ext cx="295232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Obraz 5" descr="F:\SEMINARIUM TRIZ\DSC0217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2947" y="2503763"/>
            <a:ext cx="2552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5706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odtytuł 2"/>
          <p:cNvSpPr>
            <a:spLocks noGrp="1"/>
          </p:cNvSpPr>
          <p:nvPr>
            <p:ph type="subTitle" idx="1"/>
          </p:nvPr>
        </p:nvSpPr>
        <p:spPr>
          <a:xfrm>
            <a:off x="323528" y="1916832"/>
            <a:ext cx="8568952" cy="374441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Tx/>
              <a:buChar char="-"/>
            </a:pPr>
            <a:endParaRPr lang="pl-PL" sz="2000" i="1" dirty="0" smtClean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endParaRPr lang="pl-PL" sz="2000" dirty="0" smtClean="0">
              <a:solidFill>
                <a:schemeClr val="tx1"/>
              </a:solidFill>
            </a:endParaRPr>
          </a:p>
        </p:txBody>
      </p:sp>
      <p:pic>
        <p:nvPicPr>
          <p:cNvPr id="4" name="Obraz 3" descr="KAPITAL_LUDZ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2421329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836712"/>
            <a:ext cx="9144000" cy="936104"/>
          </a:xfrm>
          <a:ln>
            <a:solidFill>
              <a:schemeClr val="tx1"/>
            </a:solidFill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/>
              <a:t/>
            </a:r>
            <a:br>
              <a:rPr lang="pl-PL" sz="1800" b="1" dirty="0"/>
            </a:br>
            <a:r>
              <a:rPr lang="pl-PL" sz="1800" b="1" dirty="0" smtClean="0">
                <a:solidFill>
                  <a:srgbClr val="800000"/>
                </a:solidFill>
              </a:rPr>
              <a:t>„</a:t>
            </a:r>
            <a:r>
              <a:rPr lang="pl-PL" sz="1200" b="1" dirty="0" smtClean="0">
                <a:solidFill>
                  <a:srgbClr val="800000"/>
                </a:solidFill>
              </a:rPr>
              <a:t>Akademia TRIZ dla biznesu”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>Projekt współfinansowany ze środków Unii Europejskiej w ramach Europejskiego Funduszu Społecznego </a:t>
            </a:r>
            <a:br>
              <a:rPr lang="pl-PL" sz="1200" dirty="0" smtClean="0"/>
            </a:br>
            <a:r>
              <a:rPr lang="pl-PL" sz="1200" dirty="0" err="1" smtClean="0"/>
              <a:t>Poddziałanie</a:t>
            </a:r>
            <a:r>
              <a:rPr lang="pl-PL" sz="1200" dirty="0" smtClean="0"/>
              <a:t> 2.2.1 "Poprawa jakości usług świadczonych przez instytucje wspierające rozwój przedsiębiorczości i innowacyjności" </a:t>
            </a:r>
            <a:br>
              <a:rPr lang="pl-PL" sz="1200" dirty="0" smtClean="0"/>
            </a:br>
            <a:r>
              <a:rPr lang="pl-PL" sz="1200" dirty="0" smtClean="0"/>
              <a:t>Programu Operacyjnego Kapitał Ludzki</a:t>
            </a:r>
            <a:br>
              <a:rPr lang="pl-PL" sz="1200" dirty="0" smtClean="0"/>
            </a:br>
            <a:endParaRPr lang="pl-PL" dirty="0"/>
          </a:p>
        </p:txBody>
      </p:sp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1376301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88640"/>
            <a:ext cx="1456476" cy="55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323528" y="1916832"/>
            <a:ext cx="8568952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343025" indent="-1343025" algn="ctr"/>
            <a:r>
              <a:rPr lang="pl-PL" sz="20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Dziennik o zasięgu regionalnym – artykuły sponsorowane, ogłoszenia rekrutacyjne</a:t>
            </a:r>
            <a:endParaRPr lang="pl-PL" sz="2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upa 14"/>
          <p:cNvGrpSpPr/>
          <p:nvPr/>
        </p:nvGrpSpPr>
        <p:grpSpPr>
          <a:xfrm>
            <a:off x="899592" y="5805264"/>
            <a:ext cx="7409606" cy="665390"/>
            <a:chOff x="683568" y="5931962"/>
            <a:chExt cx="7409606" cy="665390"/>
          </a:xfrm>
        </p:grpSpPr>
        <p:pic>
          <p:nvPicPr>
            <p:cNvPr id="16" name="Obraz 15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18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9" name="Obraz 18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7" name="Picture 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614" y="2780928"/>
            <a:ext cx="4176464" cy="28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1753" y="2827841"/>
            <a:ext cx="1934008" cy="2714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9035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odtytuł 2"/>
          <p:cNvSpPr>
            <a:spLocks noGrp="1"/>
          </p:cNvSpPr>
          <p:nvPr>
            <p:ph type="subTitle" idx="1"/>
          </p:nvPr>
        </p:nvSpPr>
        <p:spPr>
          <a:xfrm>
            <a:off x="323528" y="1916832"/>
            <a:ext cx="8568952" cy="374441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Tx/>
              <a:buChar char="-"/>
            </a:pPr>
            <a:endParaRPr lang="pl-PL" sz="2000" i="1" dirty="0" smtClean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endParaRPr lang="pl-PL" sz="2000" dirty="0" smtClean="0">
              <a:solidFill>
                <a:schemeClr val="tx1"/>
              </a:solidFill>
            </a:endParaRPr>
          </a:p>
        </p:txBody>
      </p:sp>
      <p:pic>
        <p:nvPicPr>
          <p:cNvPr id="4" name="Obraz 3" descr="KAPITAL_LUDZ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2421329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836712"/>
            <a:ext cx="9144000" cy="936104"/>
          </a:xfrm>
          <a:ln>
            <a:solidFill>
              <a:schemeClr val="tx1"/>
            </a:solidFill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/>
              <a:t/>
            </a:r>
            <a:br>
              <a:rPr lang="pl-PL" sz="1800" b="1" dirty="0"/>
            </a:br>
            <a:r>
              <a:rPr lang="pl-PL" sz="1800" b="1" dirty="0" smtClean="0">
                <a:solidFill>
                  <a:srgbClr val="800000"/>
                </a:solidFill>
              </a:rPr>
              <a:t>„</a:t>
            </a:r>
            <a:r>
              <a:rPr lang="pl-PL" sz="1200" b="1" dirty="0" smtClean="0">
                <a:solidFill>
                  <a:srgbClr val="800000"/>
                </a:solidFill>
              </a:rPr>
              <a:t>Akademia TRIZ dla biznesu”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>Projekt współfinansowany ze środków Unii Europejskiej w ramach Europejskiego Funduszu Społecznego </a:t>
            </a:r>
            <a:br>
              <a:rPr lang="pl-PL" sz="1200" dirty="0" smtClean="0"/>
            </a:br>
            <a:r>
              <a:rPr lang="pl-PL" sz="1200" dirty="0" err="1" smtClean="0"/>
              <a:t>Poddziałanie</a:t>
            </a:r>
            <a:r>
              <a:rPr lang="pl-PL" sz="1200" dirty="0" smtClean="0"/>
              <a:t> 2.2.1 "Poprawa jakości usług świadczonych przez instytucje wspierające rozwój przedsiębiorczości i innowacyjności" </a:t>
            </a:r>
            <a:br>
              <a:rPr lang="pl-PL" sz="1200" dirty="0" smtClean="0"/>
            </a:br>
            <a:r>
              <a:rPr lang="pl-PL" sz="1200" dirty="0" smtClean="0"/>
              <a:t>Programu Operacyjnego Kapitał Ludzki</a:t>
            </a:r>
            <a:br>
              <a:rPr lang="pl-PL" sz="1200" dirty="0" smtClean="0"/>
            </a:br>
            <a:endParaRPr lang="pl-PL" dirty="0"/>
          </a:p>
        </p:txBody>
      </p:sp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1376301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88640"/>
            <a:ext cx="1456476" cy="55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317120" y="1939024"/>
            <a:ext cx="8568952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343025" indent="-1343025" algn="ctr"/>
            <a:r>
              <a:rPr lang="pl-PL" sz="20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Czasopismo branżowe – wywiady</a:t>
            </a:r>
            <a:endParaRPr lang="pl-PL" sz="2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upa 14"/>
          <p:cNvGrpSpPr/>
          <p:nvPr/>
        </p:nvGrpSpPr>
        <p:grpSpPr>
          <a:xfrm>
            <a:off x="899592" y="5805264"/>
            <a:ext cx="7409606" cy="665390"/>
            <a:chOff x="683568" y="5931962"/>
            <a:chExt cx="7409606" cy="665390"/>
          </a:xfrm>
        </p:grpSpPr>
        <p:pic>
          <p:nvPicPr>
            <p:cNvPr id="16" name="Obraz 15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18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9" name="Obraz 18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553056"/>
            <a:ext cx="1862338" cy="2730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9855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dtytuł 2"/>
          <p:cNvSpPr>
            <a:spLocks noGrp="1"/>
          </p:cNvSpPr>
          <p:nvPr>
            <p:ph type="subTitle" idx="1"/>
          </p:nvPr>
        </p:nvSpPr>
        <p:spPr>
          <a:xfrm>
            <a:off x="323528" y="1916832"/>
            <a:ext cx="8568952" cy="374441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Tx/>
              <a:buChar char="-"/>
            </a:pPr>
            <a:endParaRPr lang="pl-PL" sz="2000" i="1" dirty="0" smtClean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endParaRPr lang="pl-PL" sz="2000" dirty="0" smtClean="0">
              <a:solidFill>
                <a:schemeClr val="tx1"/>
              </a:solidFill>
            </a:endParaRPr>
          </a:p>
        </p:txBody>
      </p:sp>
      <p:pic>
        <p:nvPicPr>
          <p:cNvPr id="4" name="Obraz 3" descr="KAPITAL_LUDZ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2421329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836712"/>
            <a:ext cx="9144000" cy="936104"/>
          </a:xfrm>
          <a:ln>
            <a:solidFill>
              <a:schemeClr val="tx1"/>
            </a:solidFill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/>
              <a:t/>
            </a:r>
            <a:br>
              <a:rPr lang="pl-PL" sz="1800" b="1" dirty="0"/>
            </a:br>
            <a:r>
              <a:rPr lang="pl-PL" sz="1800" b="1" dirty="0" smtClean="0">
                <a:solidFill>
                  <a:srgbClr val="800000"/>
                </a:solidFill>
              </a:rPr>
              <a:t>„</a:t>
            </a:r>
            <a:r>
              <a:rPr lang="pl-PL" sz="1200" b="1" dirty="0" smtClean="0">
                <a:solidFill>
                  <a:srgbClr val="800000"/>
                </a:solidFill>
              </a:rPr>
              <a:t>Akademia TRIZ dla biznesu”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>Projekt współfinansowany ze środków Unii Europejskiej w ramach Europejskiego Funduszu Społecznego </a:t>
            </a:r>
            <a:br>
              <a:rPr lang="pl-PL" sz="1200" dirty="0" smtClean="0"/>
            </a:br>
            <a:r>
              <a:rPr lang="pl-PL" sz="1200" dirty="0" err="1" smtClean="0"/>
              <a:t>Poddziałanie</a:t>
            </a:r>
            <a:r>
              <a:rPr lang="pl-PL" sz="1200" dirty="0" smtClean="0"/>
              <a:t> 2.2.1 "Poprawa jakości usług świadczonych przez instytucje wspierające rozwój przedsiębiorczości i innowacyjności" </a:t>
            </a:r>
            <a:br>
              <a:rPr lang="pl-PL" sz="1200" dirty="0" smtClean="0"/>
            </a:br>
            <a:r>
              <a:rPr lang="pl-PL" sz="1200" dirty="0" smtClean="0"/>
              <a:t>Programu Operacyjnego Kapitał Ludzki</a:t>
            </a:r>
            <a:br>
              <a:rPr lang="pl-PL" sz="1200" dirty="0" smtClean="0"/>
            </a:br>
            <a:endParaRPr lang="pl-PL" dirty="0"/>
          </a:p>
        </p:txBody>
      </p:sp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1376301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88640"/>
            <a:ext cx="1456476" cy="55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327602" y="1916832"/>
            <a:ext cx="8568952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343025" indent="-1343025" algn="ctr"/>
            <a:r>
              <a:rPr lang="pl-PL" sz="2000" b="1" dirty="0" smtClean="0">
                <a:solidFill>
                  <a:srgbClr val="800000"/>
                </a:solidFill>
                <a:latin typeface="Calibri" pitchFamily="34" charset="0"/>
                <a:cs typeface="Calibri" pitchFamily="34" charset="0"/>
              </a:rPr>
              <a:t>Upowszechnianie rezultatów – broszura, katalog, zbiór zadań</a:t>
            </a:r>
            <a:endParaRPr lang="pl-PL" sz="2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upa 14"/>
          <p:cNvGrpSpPr/>
          <p:nvPr/>
        </p:nvGrpSpPr>
        <p:grpSpPr>
          <a:xfrm>
            <a:off x="899592" y="5805264"/>
            <a:ext cx="7409606" cy="665390"/>
            <a:chOff x="683568" y="5931962"/>
            <a:chExt cx="7409606" cy="665390"/>
          </a:xfrm>
        </p:grpSpPr>
        <p:pic>
          <p:nvPicPr>
            <p:cNvPr id="16" name="Obraz 15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18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9" name="Obraz 18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29928"/>
            <a:ext cx="2494373" cy="252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0347" y="2567306"/>
            <a:ext cx="1957917" cy="2846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8169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KAPITAL_LUDZKI"/>
          <p:cNvPicPr/>
          <p:nvPr/>
        </p:nvPicPr>
        <p:blipFill rotWithShape="1">
          <a:blip r:embed="rId2" cstate="print"/>
          <a:srcRect t="18198" b="21855"/>
          <a:stretch/>
        </p:blipFill>
        <p:spPr bwMode="auto">
          <a:xfrm>
            <a:off x="668729" y="20172"/>
            <a:ext cx="2031063" cy="54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16240" y="565054"/>
            <a:ext cx="9144000" cy="792088"/>
          </a:xfrm>
          <a:ln>
            <a:solidFill>
              <a:schemeClr val="tx1"/>
            </a:solidFill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/>
              <a:t/>
            </a:r>
            <a:br>
              <a:rPr lang="pl-PL" sz="1800" b="1" dirty="0"/>
            </a:br>
            <a:r>
              <a:rPr lang="pl-PL" sz="1800" b="1" dirty="0" smtClean="0">
                <a:solidFill>
                  <a:srgbClr val="800000"/>
                </a:solidFill>
              </a:rPr>
              <a:t>„</a:t>
            </a:r>
            <a:r>
              <a:rPr lang="pl-PL" sz="1200" b="1" dirty="0" smtClean="0">
                <a:solidFill>
                  <a:srgbClr val="800000"/>
                </a:solidFill>
              </a:rPr>
              <a:t>Akademia TRIZ dla biznesu”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Projekt współfinansowany ze środków Unii Europejskiej w ramach Europejskiego Funduszu Społecznego </a:t>
            </a:r>
            <a:b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Poddziałanie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2.2.1 "Poprawa jakości usług świadczonych przez instytucje wspierające rozwój przedsiębiorczości i innowacyjności" </a:t>
            </a:r>
            <a:b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Programu Operacyjnego Kapitał Ludzki</a:t>
            </a:r>
            <a:r>
              <a:rPr lang="pl-PL" sz="1200" dirty="0" smtClean="0"/>
              <a:t/>
            </a:r>
            <a:br>
              <a:rPr lang="pl-PL" sz="1200" dirty="0" smtClean="0"/>
            </a:br>
            <a:endParaRPr lang="pl-PL" dirty="0"/>
          </a:p>
        </p:txBody>
      </p:sp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9" y="20172"/>
            <a:ext cx="1296144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-18423"/>
            <a:ext cx="1456476" cy="55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upa 11"/>
          <p:cNvGrpSpPr/>
          <p:nvPr/>
        </p:nvGrpSpPr>
        <p:grpSpPr>
          <a:xfrm>
            <a:off x="971600" y="6021288"/>
            <a:ext cx="7128792" cy="478360"/>
            <a:chOff x="778084" y="5931962"/>
            <a:chExt cx="7222617" cy="665390"/>
          </a:xfrm>
        </p:grpSpPr>
        <p:pic>
          <p:nvPicPr>
            <p:cNvPr id="13" name="Obraz 12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8084" y="5949280"/>
              <a:ext cx="583646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" name="Grupa 11"/>
            <p:cNvGrpSpPr/>
            <p:nvPr/>
          </p:nvGrpSpPr>
          <p:grpSpPr>
            <a:xfrm>
              <a:off x="4207003" y="5931962"/>
              <a:ext cx="3793698" cy="593382"/>
              <a:chOff x="4207003" y="5931962"/>
              <a:chExt cx="3793698" cy="593382"/>
            </a:xfrm>
          </p:grpSpPr>
          <p:pic>
            <p:nvPicPr>
              <p:cNvPr id="16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268461" cy="516811"/>
              </a:xfrm>
              <a:prstGeom prst="rect">
                <a:avLst/>
              </a:prstGeom>
              <a:noFill/>
            </p:spPr>
          </p:pic>
          <p:pic>
            <p:nvPicPr>
              <p:cNvPr id="17" name="Obraz 16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207003" y="5949280"/>
                <a:ext cx="364779" cy="57606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1" name="Podtytuł 2"/>
          <p:cNvSpPr>
            <a:spLocks noGrp="1"/>
          </p:cNvSpPr>
          <p:nvPr>
            <p:ph type="subTitle" idx="1"/>
          </p:nvPr>
        </p:nvSpPr>
        <p:spPr>
          <a:xfrm>
            <a:off x="611560" y="1916832"/>
            <a:ext cx="8064896" cy="3600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77800" algn="l">
              <a:tabLst>
                <a:tab pos="7899400" algn="l"/>
              </a:tabLst>
            </a:pPr>
            <a:endParaRPr lang="pl-PL" sz="2000" b="1" dirty="0" smtClean="0">
              <a:solidFill>
                <a:schemeClr val="tx1"/>
              </a:solidFill>
            </a:endParaRPr>
          </a:p>
          <a:p>
            <a:pPr marL="177800" algn="l">
              <a:tabLst>
                <a:tab pos="7899400" algn="l"/>
              </a:tabLst>
            </a:pPr>
            <a:r>
              <a:rPr lang="pl-PL" sz="2000" b="1" dirty="0" smtClean="0">
                <a:solidFill>
                  <a:schemeClr val="tx1"/>
                </a:solidFill>
              </a:rPr>
              <a:t>Informacja i promocja w radio regionalnym  (zasięg województw świętokrzyskiego i małopolskiego):</a:t>
            </a:r>
            <a:r>
              <a:rPr lang="pl-PL" sz="2000" b="1" i="1" dirty="0" smtClean="0">
                <a:solidFill>
                  <a:schemeClr val="tx1"/>
                </a:solidFill>
              </a:rPr>
              <a:t> Radio Kielce </a:t>
            </a:r>
            <a:r>
              <a:rPr lang="pl-PL" sz="2000" b="1" dirty="0" smtClean="0">
                <a:solidFill>
                  <a:schemeClr val="tx1"/>
                </a:solidFill>
              </a:rPr>
              <a:t>i </a:t>
            </a:r>
            <a:r>
              <a:rPr lang="pl-PL" sz="2000" b="1" i="1" dirty="0" smtClean="0">
                <a:solidFill>
                  <a:schemeClr val="tx1"/>
                </a:solidFill>
              </a:rPr>
              <a:t>Radio Kraków</a:t>
            </a:r>
          </a:p>
          <a:p>
            <a:pPr marL="266700" algn="l">
              <a:buFont typeface="Wingdings" pitchFamily="2" charset="2"/>
              <a:buChar char="§"/>
              <a:tabLst>
                <a:tab pos="7899400" algn="l"/>
              </a:tabLst>
            </a:pPr>
            <a:r>
              <a:rPr lang="pl-PL" sz="2000" i="1" dirty="0" smtClean="0">
                <a:solidFill>
                  <a:schemeClr val="tx1"/>
                </a:solidFill>
              </a:rPr>
              <a:t>   ogłoszenia promujące:  Radio Kielce </a:t>
            </a:r>
            <a:r>
              <a:rPr lang="pl-PL" sz="2000" dirty="0" smtClean="0">
                <a:solidFill>
                  <a:schemeClr val="tx1"/>
                </a:solidFill>
              </a:rPr>
              <a:t>(4 emisje),   </a:t>
            </a:r>
          </a:p>
          <a:p>
            <a:pPr marL="2959100" algn="l">
              <a:tabLst>
                <a:tab pos="2870200" algn="l"/>
                <a:tab pos="7899400" algn="l"/>
              </a:tabLst>
            </a:pPr>
            <a:r>
              <a:rPr lang="pl-PL" sz="2000" i="1" dirty="0" smtClean="0">
                <a:solidFill>
                  <a:schemeClr val="tx1"/>
                </a:solidFill>
              </a:rPr>
              <a:t>Radio Kraków </a:t>
            </a:r>
            <a:r>
              <a:rPr lang="pl-PL" sz="2000" dirty="0" smtClean="0">
                <a:solidFill>
                  <a:schemeClr val="tx1"/>
                </a:solidFill>
              </a:rPr>
              <a:t>(4 emisje) – II kwartał realizacji projektu.</a:t>
            </a:r>
          </a:p>
          <a:p>
            <a:pPr marL="533400" indent="-266700" algn="l">
              <a:buFont typeface="Wingdings" pitchFamily="2" charset="2"/>
              <a:buChar char="§"/>
              <a:tabLst>
                <a:tab pos="533400" algn="l"/>
                <a:tab pos="2870200" algn="l"/>
                <a:tab pos="7899400" algn="l"/>
              </a:tabLst>
            </a:pPr>
            <a:r>
              <a:rPr lang="pl-PL" sz="2000" i="1" dirty="0" smtClean="0">
                <a:solidFill>
                  <a:schemeClr val="tx1"/>
                </a:solidFill>
              </a:rPr>
              <a:t>ogłoszenia rekrutacyjne </a:t>
            </a:r>
            <a:r>
              <a:rPr lang="pl-PL" sz="2000" dirty="0" smtClean="0">
                <a:solidFill>
                  <a:schemeClr val="tx1"/>
                </a:solidFill>
              </a:rPr>
              <a:t>na szkolenia dla przedsiębiorców z zakresu TRIZ: </a:t>
            </a:r>
            <a:r>
              <a:rPr lang="pl-PL" sz="2000" i="1" dirty="0" smtClean="0">
                <a:solidFill>
                  <a:schemeClr val="tx1"/>
                </a:solidFill>
              </a:rPr>
              <a:t>Radio Kielce </a:t>
            </a:r>
            <a:r>
              <a:rPr lang="pl-PL" sz="2000" dirty="0" smtClean="0">
                <a:solidFill>
                  <a:schemeClr val="tx1"/>
                </a:solidFill>
              </a:rPr>
              <a:t>(70 emisji) – III kwartał realizacji projektu.</a:t>
            </a:r>
          </a:p>
        </p:txBody>
      </p:sp>
    </p:spTree>
    <p:extLst>
      <p:ext uri="{BB962C8B-B14F-4D97-AF65-F5344CB8AC3E}">
        <p14:creationId xmlns:p14="http://schemas.microsoft.com/office/powerpoint/2010/main" xmlns="" val="315876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KAPITAL_LUDZKI"/>
          <p:cNvPicPr/>
          <p:nvPr/>
        </p:nvPicPr>
        <p:blipFill rotWithShape="1">
          <a:blip r:embed="rId2" cstate="print"/>
          <a:srcRect t="18198" b="21855"/>
          <a:stretch/>
        </p:blipFill>
        <p:spPr bwMode="auto">
          <a:xfrm>
            <a:off x="668729" y="20172"/>
            <a:ext cx="2088232" cy="54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0078" y="588566"/>
            <a:ext cx="9144000" cy="792088"/>
          </a:xfrm>
          <a:ln>
            <a:solidFill>
              <a:schemeClr val="tx1"/>
            </a:solidFill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/>
              <a:t/>
            </a:r>
            <a:br>
              <a:rPr lang="pl-PL" sz="1800" b="1" dirty="0"/>
            </a:br>
            <a:r>
              <a:rPr lang="pl-PL" sz="1800" b="1" dirty="0" smtClean="0">
                <a:solidFill>
                  <a:srgbClr val="800000"/>
                </a:solidFill>
              </a:rPr>
              <a:t>„</a:t>
            </a:r>
            <a:r>
              <a:rPr lang="pl-PL" sz="1200" b="1" dirty="0" smtClean="0">
                <a:solidFill>
                  <a:srgbClr val="800000"/>
                </a:solidFill>
              </a:rPr>
              <a:t>Akademia TRIZ dla biznesu”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Projekt współfinansowany ze środków Unii Europejskiej w ramach Europejskiego Funduszu Społecznego </a:t>
            </a:r>
            <a:b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1200" dirty="0" err="1" smtClean="0">
                <a:solidFill>
                  <a:schemeClr val="bg1">
                    <a:lumMod val="50000"/>
                  </a:schemeClr>
                </a:solidFill>
              </a:rPr>
              <a:t>Poddziałanie</a:t>
            </a: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 2.2.1 "Poprawa jakości usług świadczonych przez instytucje wspierające rozwój przedsiębiorczości i innowacyjności" </a:t>
            </a:r>
            <a:b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1200" dirty="0" smtClean="0">
                <a:solidFill>
                  <a:schemeClr val="bg1">
                    <a:lumMod val="50000"/>
                  </a:schemeClr>
                </a:solidFill>
              </a:rPr>
              <a:t>Programu Operacyjnego Kapitał Ludzki</a:t>
            </a:r>
            <a:r>
              <a:rPr lang="pl-PL" sz="1200" dirty="0" smtClean="0"/>
              <a:t/>
            </a:r>
            <a:br>
              <a:rPr lang="pl-PL" sz="1200" dirty="0" smtClean="0"/>
            </a:br>
            <a:endParaRPr lang="pl-PL" dirty="0"/>
          </a:p>
        </p:txBody>
      </p:sp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0172"/>
            <a:ext cx="1376301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-18423"/>
            <a:ext cx="1456476" cy="55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upa 11"/>
          <p:cNvGrpSpPr/>
          <p:nvPr/>
        </p:nvGrpSpPr>
        <p:grpSpPr>
          <a:xfrm>
            <a:off x="971600" y="6165304"/>
            <a:ext cx="7128790" cy="504056"/>
            <a:chOff x="683568" y="5931962"/>
            <a:chExt cx="7315936" cy="665390"/>
          </a:xfrm>
        </p:grpSpPr>
        <p:pic>
          <p:nvPicPr>
            <p:cNvPr id="13" name="Obraz 12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38984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" name="Grupa 11"/>
            <p:cNvGrpSpPr/>
            <p:nvPr/>
          </p:nvGrpSpPr>
          <p:grpSpPr>
            <a:xfrm>
              <a:off x="4139952" y="5931962"/>
              <a:ext cx="3859552" cy="593382"/>
              <a:chOff x="4139952" y="5931962"/>
              <a:chExt cx="3859552" cy="593382"/>
            </a:xfrm>
          </p:grpSpPr>
          <p:pic>
            <p:nvPicPr>
              <p:cNvPr id="16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267264" cy="516811"/>
              </a:xfrm>
              <a:prstGeom prst="rect">
                <a:avLst/>
              </a:prstGeom>
              <a:noFill/>
            </p:spPr>
          </p:pic>
          <p:pic>
            <p:nvPicPr>
              <p:cNvPr id="17" name="Obraz 16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386330" cy="57606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1" name="Podtytuł 2"/>
          <p:cNvSpPr>
            <a:spLocks noGrp="1"/>
          </p:cNvSpPr>
          <p:nvPr>
            <p:ph type="subTitle" idx="1"/>
          </p:nvPr>
        </p:nvSpPr>
        <p:spPr>
          <a:xfrm>
            <a:off x="611560" y="1916832"/>
            <a:ext cx="8064896" cy="3600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77800" algn="l">
              <a:tabLst>
                <a:tab pos="7899400" algn="l"/>
              </a:tabLst>
            </a:pPr>
            <a:r>
              <a:rPr lang="pl-PL" sz="2000" b="1" dirty="0" smtClean="0">
                <a:solidFill>
                  <a:schemeClr val="tx1"/>
                </a:solidFill>
              </a:rPr>
              <a:t>Informacja i promocja w Internecie (w tym strony Parterów projektu) </a:t>
            </a:r>
            <a:endParaRPr lang="pl-PL" sz="100" dirty="0" smtClean="0">
              <a:solidFill>
                <a:schemeClr val="tx1"/>
              </a:solidFill>
            </a:endParaRPr>
          </a:p>
          <a:p>
            <a:pPr marL="177800" algn="l">
              <a:buFont typeface="Wingdings" pitchFamily="2" charset="2"/>
              <a:buChar char="§"/>
              <a:tabLst>
                <a:tab pos="7899400" algn="l"/>
              </a:tabLst>
            </a:pPr>
            <a:r>
              <a:rPr lang="pl-PL" sz="2000" dirty="0" smtClean="0">
                <a:solidFill>
                  <a:schemeClr val="tx1"/>
                </a:solidFill>
              </a:rPr>
              <a:t>  oficjalna strona internetowa projektu: </a:t>
            </a:r>
            <a:r>
              <a:rPr lang="pl-PL" sz="2000" dirty="0" smtClean="0">
                <a:solidFill>
                  <a:srgbClr val="0000FF"/>
                </a:solidFill>
                <a:hlinkClick r:id="rId8"/>
              </a:rPr>
              <a:t>www.akademiatriz.it.kielce.pl</a:t>
            </a:r>
            <a:r>
              <a:rPr lang="pl-PL" sz="2000" dirty="0" smtClean="0">
                <a:solidFill>
                  <a:srgbClr val="0000FF"/>
                </a:solidFill>
              </a:rPr>
              <a:t>;</a:t>
            </a:r>
          </a:p>
          <a:p>
            <a:pPr marL="177800" algn="l">
              <a:buFont typeface="Wingdings" pitchFamily="2" charset="2"/>
              <a:buChar char="§"/>
              <a:tabLst>
                <a:tab pos="7899400" algn="l"/>
              </a:tabLst>
            </a:pPr>
            <a:endParaRPr lang="pl-PL" sz="2000" dirty="0" smtClean="0">
              <a:solidFill>
                <a:srgbClr val="0000FF"/>
              </a:solidFill>
            </a:endParaRPr>
          </a:p>
          <a:p>
            <a:pPr marL="177800" algn="l">
              <a:buFont typeface="Wingdings" pitchFamily="2" charset="2"/>
              <a:buChar char="§"/>
              <a:tabLst>
                <a:tab pos="7899400" algn="l"/>
              </a:tabLst>
            </a:pPr>
            <a:endParaRPr lang="pl-PL" sz="2000" dirty="0" smtClean="0">
              <a:solidFill>
                <a:srgbClr val="0000FF"/>
              </a:solidFill>
            </a:endParaRPr>
          </a:p>
        </p:txBody>
      </p:sp>
      <p:pic>
        <p:nvPicPr>
          <p:cNvPr id="14" name="Obraz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343826" y="2837253"/>
            <a:ext cx="453650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969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KAPITAL_LUDZ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2421329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836712"/>
            <a:ext cx="9144000" cy="936104"/>
          </a:xfrm>
          <a:ln>
            <a:solidFill>
              <a:schemeClr val="tx1"/>
            </a:solidFill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/>
              <a:t/>
            </a:r>
            <a:br>
              <a:rPr lang="pl-PL" sz="1800" b="1" dirty="0"/>
            </a:br>
            <a:r>
              <a:rPr lang="pl-PL" sz="1800" b="1" dirty="0" smtClean="0">
                <a:solidFill>
                  <a:srgbClr val="800000"/>
                </a:solidFill>
              </a:rPr>
              <a:t>„</a:t>
            </a:r>
            <a:r>
              <a:rPr lang="pl-PL" sz="1200" b="1" dirty="0" smtClean="0">
                <a:solidFill>
                  <a:srgbClr val="800000"/>
                </a:solidFill>
              </a:rPr>
              <a:t>Akademia TRIZ dla biznesu”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>Projekt współfinansowany ze środków Unii Europejskiej w ramach Europejskiego Funduszu Społecznego </a:t>
            </a:r>
            <a:br>
              <a:rPr lang="pl-PL" sz="1200" dirty="0" smtClean="0"/>
            </a:br>
            <a:r>
              <a:rPr lang="pl-PL" sz="1200" dirty="0" err="1" smtClean="0"/>
              <a:t>Poddziałanie</a:t>
            </a:r>
            <a:r>
              <a:rPr lang="pl-PL" sz="1200" dirty="0" smtClean="0"/>
              <a:t> 2.2.1 "Poprawa jakości usług świadczonych przez instytucje wspierające rozwój przedsiębiorczości i innowacyjności" </a:t>
            </a:r>
            <a:br>
              <a:rPr lang="pl-PL" sz="1200" dirty="0" smtClean="0"/>
            </a:br>
            <a:r>
              <a:rPr lang="pl-PL" sz="1200" dirty="0" smtClean="0"/>
              <a:t>Programu Operacyjnego Kapitał Ludzki</a:t>
            </a:r>
            <a:br>
              <a:rPr lang="pl-PL" sz="1200" dirty="0" smtClean="0"/>
            </a:br>
            <a:endParaRPr lang="pl-PL" dirty="0"/>
          </a:p>
        </p:txBody>
      </p:sp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1376301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88640"/>
            <a:ext cx="1456476" cy="55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a 12"/>
          <p:cNvGrpSpPr/>
          <p:nvPr/>
        </p:nvGrpSpPr>
        <p:grpSpPr>
          <a:xfrm>
            <a:off x="899592" y="5949280"/>
            <a:ext cx="7409606" cy="665390"/>
            <a:chOff x="683568" y="5931962"/>
            <a:chExt cx="7409606" cy="665390"/>
          </a:xfrm>
        </p:grpSpPr>
        <p:pic>
          <p:nvPicPr>
            <p:cNvPr id="15" name="Obraz 14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17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8" name="Obraz 17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3" name="Podtytuł 2"/>
          <p:cNvSpPr>
            <a:spLocks noGrp="1"/>
          </p:cNvSpPr>
          <p:nvPr>
            <p:ph type="subTitle" idx="1"/>
          </p:nvPr>
        </p:nvSpPr>
        <p:spPr>
          <a:xfrm>
            <a:off x="611560" y="2276872"/>
            <a:ext cx="8064896" cy="28803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endParaRPr lang="pl-PL" sz="800" b="1" dirty="0" smtClean="0">
              <a:solidFill>
                <a:schemeClr val="tx1"/>
              </a:solidFill>
              <a:latin typeface="Book Antiqua" pitchFamily="18" charset="0"/>
            </a:endParaRPr>
          </a:p>
          <a:p>
            <a:r>
              <a:rPr lang="pl-PL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DZIĘKUJEMY ZA UWAGĘ !</a:t>
            </a:r>
          </a:p>
          <a:p>
            <a:r>
              <a:rPr lang="pl-PL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Zapraszamy do współpracy!</a:t>
            </a:r>
          </a:p>
          <a:p>
            <a:endParaRPr lang="pl-PL" sz="2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pl-PL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Świętokrzyskie Centrum Innowacji i Transferu Technologii Sp. z o.o. </a:t>
            </a:r>
          </a:p>
          <a:p>
            <a:r>
              <a:rPr lang="pl-PL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Tel. 41 34 32 910</a:t>
            </a:r>
          </a:p>
          <a:p>
            <a:r>
              <a:rPr lang="pl-PL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Łukasz Syska – Koordynator, </a:t>
            </a:r>
            <a:r>
              <a:rPr lang="pl-PL" sz="1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hlinkClick r:id="rId8"/>
              </a:rPr>
              <a:t>syska@it.kielce.pl</a:t>
            </a:r>
            <a:endParaRPr lang="pl-PL" sz="1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pl-PL" sz="1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Wioletta Molęda – Kierownik Projektu, </a:t>
            </a:r>
            <a:r>
              <a:rPr lang="pl-PL" sz="18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hlinkClick r:id="rId9"/>
              </a:rPr>
              <a:t>moleda@it.kielce.pl</a:t>
            </a:r>
            <a:endParaRPr lang="pl-PL" sz="1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pl-PL" sz="1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pl-PL" sz="1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KAPITAL_LUDZ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2421329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836712"/>
            <a:ext cx="9144000" cy="936104"/>
          </a:xfrm>
          <a:ln>
            <a:solidFill>
              <a:schemeClr val="tx1"/>
            </a:solidFill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/>
              <a:t/>
            </a:r>
            <a:br>
              <a:rPr lang="pl-PL" sz="1800" b="1" dirty="0"/>
            </a:br>
            <a:r>
              <a:rPr lang="pl-PL" sz="1800" b="1" dirty="0" smtClean="0">
                <a:solidFill>
                  <a:srgbClr val="800000"/>
                </a:solidFill>
              </a:rPr>
              <a:t>„</a:t>
            </a:r>
            <a:r>
              <a:rPr lang="pl-PL" sz="1200" b="1" dirty="0" smtClean="0">
                <a:solidFill>
                  <a:srgbClr val="800000"/>
                </a:solidFill>
              </a:rPr>
              <a:t>Akademia TRIZ dla biznesu”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>Projekt współfinansowany ze środków Unii Europejskiej w ramach Europejskiego Funduszu Społecznego </a:t>
            </a:r>
            <a:br>
              <a:rPr lang="pl-PL" sz="1200" dirty="0" smtClean="0"/>
            </a:br>
            <a:r>
              <a:rPr lang="pl-PL" sz="1200" dirty="0" err="1" smtClean="0"/>
              <a:t>Poddziałanie</a:t>
            </a:r>
            <a:r>
              <a:rPr lang="pl-PL" sz="1200" dirty="0" smtClean="0"/>
              <a:t> 2.2.1 "Poprawa jakości usług świadczonych przez instytucje wspierające rozwój przedsiębiorczości i innowacyjności" </a:t>
            </a:r>
            <a:br>
              <a:rPr lang="pl-PL" sz="1200" dirty="0" smtClean="0"/>
            </a:br>
            <a:r>
              <a:rPr lang="pl-PL" sz="1200" dirty="0" smtClean="0"/>
              <a:t>Programu Operacyjnego Kapitał Ludzki</a:t>
            </a:r>
            <a:br>
              <a:rPr lang="pl-PL" sz="1200" dirty="0" smtClean="0"/>
            </a:br>
            <a:endParaRPr lang="pl-PL" dirty="0"/>
          </a:p>
        </p:txBody>
      </p:sp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1376301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88640"/>
            <a:ext cx="1456476" cy="55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366014" y="1929943"/>
            <a:ext cx="8568952" cy="5062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GENEZA PROJEKTU</a:t>
            </a:r>
          </a:p>
        </p:txBody>
      </p:sp>
      <p:grpSp>
        <p:nvGrpSpPr>
          <p:cNvPr id="3" name="Grupa 14"/>
          <p:cNvGrpSpPr/>
          <p:nvPr/>
        </p:nvGrpSpPr>
        <p:grpSpPr>
          <a:xfrm>
            <a:off x="827584" y="5877272"/>
            <a:ext cx="7409606" cy="665390"/>
            <a:chOff x="683568" y="5931962"/>
            <a:chExt cx="7409606" cy="665390"/>
          </a:xfrm>
        </p:grpSpPr>
        <p:pic>
          <p:nvPicPr>
            <p:cNvPr id="16" name="Obraz 15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18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9" name="Obraz 18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4" name="Prostokąt 13"/>
          <p:cNvSpPr/>
          <p:nvPr/>
        </p:nvSpPr>
        <p:spPr>
          <a:xfrm>
            <a:off x="683568" y="2708920"/>
            <a:ext cx="8460432" cy="923330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marL="266700" indent="-266700" algn="ctr">
              <a:lnSpc>
                <a:spcPct val="150000"/>
              </a:lnSpc>
            </a:pPr>
            <a:r>
              <a:rPr lang="pl-PL" b="1" u="sng" dirty="0" smtClean="0">
                <a:solidFill>
                  <a:srgbClr val="FF0000"/>
                </a:solidFill>
              </a:rPr>
              <a:t>Pomysł na projekt ?</a:t>
            </a:r>
            <a:r>
              <a:rPr lang="pl-PL" b="1" i="1" dirty="0" smtClean="0"/>
              <a:t> – z I edycji FGI „Jestem aktywny - będę przedsiębiorcą (Innowacyjne Kluby Przedsiębiorczości w gimnazjach prowadzone w oparciu o TRIZ)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361791" y="3789040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u="sng" dirty="0" smtClean="0">
                <a:solidFill>
                  <a:srgbClr val="FF0000"/>
                </a:solidFill>
              </a:rPr>
              <a:t>Motywatory?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i="1" dirty="0" smtClean="0"/>
              <a:t>Aktywność konsultantów przeszkolonych w I edycji na I stopień TRIZ i chęć podnoszenia kwalifikacji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i="1" dirty="0" smtClean="0"/>
              <a:t>TRIZ na poważnie…. – współpraca z przedsiębiorcami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i="1" dirty="0" smtClean="0"/>
              <a:t>Wdrożenie nowej usługi  doradczej świadczonej przez IOB - rozwiązywania problemów w przedsiębiorstwach w oparciu o TRIZ</a:t>
            </a:r>
          </a:p>
        </p:txBody>
      </p:sp>
      <p:pic>
        <p:nvPicPr>
          <p:cNvPr id="1027" name="Picture 3" descr="C:\Users\moleda\AppData\Local\Microsoft\Windows\Temporary Internet Files\Content.IE5\DOUWZ8IM\dglxasset[1].aspx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24180"/>
            <a:ext cx="432048" cy="100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68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KAPITAL_LUDZ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2421329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836712"/>
            <a:ext cx="9144000" cy="936104"/>
          </a:xfrm>
          <a:ln>
            <a:solidFill>
              <a:schemeClr val="tx1"/>
            </a:solidFill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/>
              <a:t/>
            </a:r>
            <a:br>
              <a:rPr lang="pl-PL" sz="1800" b="1" dirty="0"/>
            </a:br>
            <a:r>
              <a:rPr lang="pl-PL" sz="1800" b="1" dirty="0" smtClean="0">
                <a:solidFill>
                  <a:srgbClr val="800000"/>
                </a:solidFill>
              </a:rPr>
              <a:t>„</a:t>
            </a:r>
            <a:r>
              <a:rPr lang="pl-PL" sz="1200" b="1" dirty="0" smtClean="0">
                <a:solidFill>
                  <a:srgbClr val="800000"/>
                </a:solidFill>
              </a:rPr>
              <a:t>Akademia TRIZ dla biznesu”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>Projekt współfinansowany ze środków Unii Europejskiej w ramach Europejskiego Funduszu Społecznego </a:t>
            </a:r>
            <a:br>
              <a:rPr lang="pl-PL" sz="1200" dirty="0" smtClean="0"/>
            </a:br>
            <a:r>
              <a:rPr lang="pl-PL" sz="1200" dirty="0" err="1" smtClean="0"/>
              <a:t>Poddziałanie</a:t>
            </a:r>
            <a:r>
              <a:rPr lang="pl-PL" sz="1200" dirty="0" smtClean="0"/>
              <a:t> 2.2.1 "Poprawa jakości usług świadczonych przez instytucje wspierające rozwój przedsiębiorczości i innowacyjności" </a:t>
            </a:r>
            <a:br>
              <a:rPr lang="pl-PL" sz="1200" dirty="0" smtClean="0"/>
            </a:br>
            <a:r>
              <a:rPr lang="pl-PL" sz="1200" dirty="0" smtClean="0"/>
              <a:t>Programu Operacyjnego Kapitał Ludzki</a:t>
            </a:r>
            <a:br>
              <a:rPr lang="pl-PL" sz="1200" dirty="0" smtClean="0"/>
            </a:br>
            <a:endParaRPr lang="pl-PL" dirty="0"/>
          </a:p>
        </p:txBody>
      </p:sp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1376301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88640"/>
            <a:ext cx="1456476" cy="55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366014" y="1929943"/>
            <a:ext cx="8568952" cy="5062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GENEZA PROJEKTU c.d.</a:t>
            </a:r>
          </a:p>
        </p:txBody>
      </p:sp>
      <p:grpSp>
        <p:nvGrpSpPr>
          <p:cNvPr id="3" name="Grupa 14"/>
          <p:cNvGrpSpPr/>
          <p:nvPr/>
        </p:nvGrpSpPr>
        <p:grpSpPr>
          <a:xfrm>
            <a:off x="827584" y="5877272"/>
            <a:ext cx="7409606" cy="665390"/>
            <a:chOff x="683568" y="5931962"/>
            <a:chExt cx="7409606" cy="665390"/>
          </a:xfrm>
        </p:grpSpPr>
        <p:pic>
          <p:nvPicPr>
            <p:cNvPr id="16" name="Obraz 15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18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9" name="Obraz 18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4" name="Prostokąt 13"/>
          <p:cNvSpPr/>
          <p:nvPr/>
        </p:nvSpPr>
        <p:spPr>
          <a:xfrm>
            <a:off x="899592" y="2708920"/>
            <a:ext cx="7632848" cy="2723823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marL="266700" indent="-266700" algn="just">
              <a:lnSpc>
                <a:spcPct val="150000"/>
              </a:lnSpc>
            </a:pPr>
            <a:r>
              <a:rPr lang="pl-PL" b="1" u="sng" dirty="0" smtClean="0">
                <a:solidFill>
                  <a:srgbClr val="FF0000"/>
                </a:solidFill>
              </a:rPr>
              <a:t>Efekt?</a:t>
            </a:r>
            <a:r>
              <a:rPr lang="pl-PL" b="1" i="1" dirty="0" smtClean="0"/>
              <a:t> </a:t>
            </a:r>
          </a:p>
          <a:p>
            <a:pPr marL="266700" indent="-266700" algn="just">
              <a:lnSpc>
                <a:spcPct val="150000"/>
              </a:lnSpc>
            </a:pPr>
            <a:r>
              <a:rPr lang="pl-PL" b="1" i="1" dirty="0" smtClean="0"/>
              <a:t>„Akademia TRIZ dla biznesu” </a:t>
            </a:r>
          </a:p>
          <a:p>
            <a:pPr algn="just"/>
            <a:r>
              <a:rPr lang="pl-PL" b="1" u="sng" dirty="0" smtClean="0"/>
              <a:t>III </a:t>
            </a:r>
            <a:r>
              <a:rPr lang="pl-PL" b="1" u="sng" dirty="0"/>
              <a:t>edycja konkursu Fundusz Grantów na Inicjatywy</a:t>
            </a:r>
            <a:r>
              <a:rPr lang="pl-PL" dirty="0"/>
              <a:t>, finansowanego ze </a:t>
            </a:r>
            <a:r>
              <a:rPr lang="pl-PL" dirty="0" smtClean="0"/>
              <a:t>środków projektu </a:t>
            </a:r>
            <a:r>
              <a:rPr lang="pl-PL" dirty="0"/>
              <a:t>systemowego „</a:t>
            </a:r>
            <a:r>
              <a:rPr lang="pl-PL" i="1" dirty="0"/>
              <a:t>Inicjatywy promujące postawy przedsiębiorcze </a:t>
            </a:r>
            <a:r>
              <a:rPr lang="pl-PL" i="1" dirty="0" smtClean="0"/>
              <a:t/>
            </a:r>
            <a:br>
              <a:rPr lang="pl-PL" i="1" dirty="0" smtClean="0"/>
            </a:br>
            <a:r>
              <a:rPr lang="pl-PL" i="1" dirty="0" smtClean="0"/>
              <a:t>i </a:t>
            </a:r>
            <a:r>
              <a:rPr lang="pl-PL" i="1" dirty="0"/>
              <a:t>wspierające rozwój przedsiębiorczości – Fundusz Grantów na Inicjatywy</a:t>
            </a:r>
            <a:r>
              <a:rPr lang="pl-PL" dirty="0"/>
              <a:t>” - Poddziałania 2.2.1 „</a:t>
            </a:r>
            <a:r>
              <a:rPr lang="pl-PL" i="1" dirty="0"/>
              <a:t>Poprawa jakości usług świadczonych przez instytucje wspierające rozwój przedsiębiorczości i innowacyjności</a:t>
            </a:r>
            <a:r>
              <a:rPr lang="pl-PL" dirty="0"/>
              <a:t>” PO KL.</a:t>
            </a:r>
            <a:endParaRPr lang="pl-PL" sz="1000" b="1" i="1" dirty="0"/>
          </a:p>
          <a:p>
            <a:pPr marL="266700" indent="-266700" algn="just">
              <a:lnSpc>
                <a:spcPct val="150000"/>
              </a:lnSpc>
            </a:pPr>
            <a:endParaRPr lang="pl-PL" b="1" i="1" dirty="0" smtClean="0"/>
          </a:p>
        </p:txBody>
      </p:sp>
      <p:sp>
        <p:nvSpPr>
          <p:cNvPr id="15" name="Prostokąt 14"/>
          <p:cNvSpPr/>
          <p:nvPr/>
        </p:nvSpPr>
        <p:spPr>
          <a:xfrm>
            <a:off x="683568" y="5085184"/>
            <a:ext cx="8136904" cy="5078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66700" indent="-266700" algn="ctr">
              <a:lnSpc>
                <a:spcPct val="150000"/>
              </a:lnSpc>
            </a:pPr>
            <a:r>
              <a:rPr lang="pl-PL" b="1" i="1" dirty="0" smtClean="0"/>
              <a:t>Czas trwania projektu: 01.01.2013 r.  – 31.12.2013 r.</a:t>
            </a:r>
          </a:p>
        </p:txBody>
      </p:sp>
      <p:pic>
        <p:nvPicPr>
          <p:cNvPr id="1027" name="Picture 3" descr="C:\Users\moleda\AppData\Local\Microsoft\Windows\Temporary Internet Files\Content.IE5\DOUWZ8IM\dglxasset[1].aspx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24180"/>
            <a:ext cx="432048" cy="100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622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KAPITAL_LUDZ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2421329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836712"/>
            <a:ext cx="9144000" cy="936104"/>
          </a:xfrm>
          <a:ln>
            <a:solidFill>
              <a:schemeClr val="tx1"/>
            </a:solidFill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/>
              <a:t/>
            </a:r>
            <a:br>
              <a:rPr lang="pl-PL" sz="1800" b="1" dirty="0"/>
            </a:br>
            <a:r>
              <a:rPr lang="pl-PL" sz="1800" b="1" dirty="0" smtClean="0">
                <a:solidFill>
                  <a:srgbClr val="800000"/>
                </a:solidFill>
              </a:rPr>
              <a:t>„</a:t>
            </a:r>
            <a:r>
              <a:rPr lang="pl-PL" sz="1200" b="1" dirty="0" smtClean="0">
                <a:solidFill>
                  <a:srgbClr val="800000"/>
                </a:solidFill>
              </a:rPr>
              <a:t>Akademia TRIZ dla biznesu”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>Projekt współfinansowany ze środków Unii Europejskiej w ramach Europejskiego Funduszu Społecznego </a:t>
            </a:r>
            <a:br>
              <a:rPr lang="pl-PL" sz="1200" dirty="0" smtClean="0"/>
            </a:br>
            <a:r>
              <a:rPr lang="pl-PL" sz="1200" dirty="0" err="1" smtClean="0"/>
              <a:t>Poddziałanie</a:t>
            </a:r>
            <a:r>
              <a:rPr lang="pl-PL" sz="1200" dirty="0" smtClean="0"/>
              <a:t> 2.2.1 "Poprawa jakości usług świadczonych przez instytucje wspierające rozwój przedsiębiorczości i innowacyjności" </a:t>
            </a:r>
            <a:br>
              <a:rPr lang="pl-PL" sz="1200" dirty="0" smtClean="0"/>
            </a:br>
            <a:r>
              <a:rPr lang="pl-PL" sz="1200" dirty="0" smtClean="0"/>
              <a:t>Programu Operacyjnego Kapitał Ludzki</a:t>
            </a:r>
            <a:br>
              <a:rPr lang="pl-PL" sz="1200" dirty="0" smtClean="0"/>
            </a:br>
            <a:endParaRPr lang="pl-PL" dirty="0"/>
          </a:p>
        </p:txBody>
      </p:sp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1376301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88640"/>
            <a:ext cx="1456476" cy="55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323528" y="1988840"/>
            <a:ext cx="8568952" cy="5062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REALIZATORZY PROJEKTU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395536" y="2636912"/>
            <a:ext cx="8568952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l-PL" b="1" dirty="0" smtClean="0"/>
              <a:t>Lider: </a:t>
            </a:r>
          </a:p>
          <a:p>
            <a:pPr marL="539750" indent="-269875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dirty="0" smtClean="0"/>
              <a:t>Świętokrzyskie Centrum Innowacji i Transfer Technologii </a:t>
            </a:r>
            <a:r>
              <a:rPr lang="pl-PL" dirty="0" err="1" smtClean="0"/>
              <a:t>Sp.z</a:t>
            </a:r>
            <a:r>
              <a:rPr lang="pl-PL" dirty="0" smtClean="0"/>
              <a:t> o.o.</a:t>
            </a:r>
          </a:p>
          <a:p>
            <a:pPr marL="266700" indent="-266700" algn="just">
              <a:lnSpc>
                <a:spcPct val="150000"/>
              </a:lnSpc>
              <a:buFont typeface="Wingdings" pitchFamily="2" charset="2"/>
              <a:buChar char="Ø"/>
            </a:pPr>
            <a:endParaRPr lang="pl-PL" sz="600" dirty="0" smtClean="0"/>
          </a:p>
          <a:p>
            <a:pPr marL="266700" indent="-2667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l-PL" b="1" dirty="0" smtClean="0"/>
              <a:t>Partnerzy Projektu:</a:t>
            </a:r>
          </a:p>
          <a:p>
            <a:pPr marL="266700" indent="-266700" algn="just">
              <a:lnSpc>
                <a:spcPct val="150000"/>
              </a:lnSpc>
              <a:buFont typeface="Wingdings" pitchFamily="2" charset="2"/>
              <a:buChar char="Ø"/>
            </a:pPr>
            <a:endParaRPr lang="pl-PL" sz="600" b="1" i="1" dirty="0" smtClean="0">
              <a:latin typeface="Calibri" pitchFamily="34" charset="0"/>
              <a:cs typeface="Calibri" pitchFamily="34" charset="0"/>
            </a:endParaRPr>
          </a:p>
          <a:p>
            <a:pPr marL="539750" indent="-269875" algn="just">
              <a:buFont typeface="Wingdings" panose="05000000000000000000" pitchFamily="2" charset="2"/>
              <a:buChar char="ü"/>
            </a:pPr>
            <a:r>
              <a:rPr lang="pl-PL" dirty="0" smtClean="0"/>
              <a:t>Samorząd Województwa Świętokrzyskiego - Oddział Przedsiębiorczości i Nadzoru Właścicielskiego Departamentu Polityki Regionalnej</a:t>
            </a:r>
          </a:p>
          <a:p>
            <a:pPr marL="539750" indent="-269875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dirty="0" smtClean="0"/>
              <a:t>Centrum Transferu Technologii Politechniki Krakowskiej</a:t>
            </a:r>
          </a:p>
          <a:p>
            <a:pPr marL="266700" indent="-266700" algn="ctr">
              <a:lnSpc>
                <a:spcPct val="150000"/>
              </a:lnSpc>
            </a:pPr>
            <a:endParaRPr lang="pl-PL" sz="1000" b="1" i="1" dirty="0" smtClean="0"/>
          </a:p>
        </p:txBody>
      </p:sp>
      <p:grpSp>
        <p:nvGrpSpPr>
          <p:cNvPr id="3" name="Grupa 14"/>
          <p:cNvGrpSpPr/>
          <p:nvPr/>
        </p:nvGrpSpPr>
        <p:grpSpPr>
          <a:xfrm>
            <a:off x="827584" y="5877272"/>
            <a:ext cx="7409606" cy="665390"/>
            <a:chOff x="683568" y="5931962"/>
            <a:chExt cx="7409606" cy="665390"/>
          </a:xfrm>
        </p:grpSpPr>
        <p:pic>
          <p:nvPicPr>
            <p:cNvPr id="16" name="Obraz 15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18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9" name="Obraz 18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KAPITAL_LUDZ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2421329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836712"/>
            <a:ext cx="9144000" cy="936104"/>
          </a:xfrm>
          <a:ln>
            <a:solidFill>
              <a:schemeClr val="tx1"/>
            </a:solidFill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/>
              <a:t/>
            </a:r>
            <a:br>
              <a:rPr lang="pl-PL" sz="1800" b="1" dirty="0"/>
            </a:br>
            <a:r>
              <a:rPr lang="pl-PL" sz="1800" b="1" dirty="0" smtClean="0">
                <a:solidFill>
                  <a:srgbClr val="800000"/>
                </a:solidFill>
              </a:rPr>
              <a:t>„</a:t>
            </a:r>
            <a:r>
              <a:rPr lang="pl-PL" sz="1200" b="1" dirty="0" smtClean="0">
                <a:solidFill>
                  <a:srgbClr val="800000"/>
                </a:solidFill>
              </a:rPr>
              <a:t>Akademia TRIZ dla biznesu”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>Projekt współfinansowany ze środków Unii Europejskiej w ramach Europejskiego Funduszu Społecznego </a:t>
            </a:r>
            <a:br>
              <a:rPr lang="pl-PL" sz="1200" dirty="0" smtClean="0"/>
            </a:br>
            <a:r>
              <a:rPr lang="pl-PL" sz="1200" dirty="0" err="1" smtClean="0"/>
              <a:t>Poddziałanie</a:t>
            </a:r>
            <a:r>
              <a:rPr lang="pl-PL" sz="1200" dirty="0" smtClean="0"/>
              <a:t> 2.2.1 "Poprawa jakości usług świadczonych przez instytucje wspierające rozwój przedsiębiorczości i innowacyjności" </a:t>
            </a:r>
            <a:br>
              <a:rPr lang="pl-PL" sz="1200" dirty="0" smtClean="0"/>
            </a:br>
            <a:r>
              <a:rPr lang="pl-PL" sz="1200" dirty="0" smtClean="0"/>
              <a:t>Programu Operacyjnego Kapitał Ludzki</a:t>
            </a:r>
            <a:br>
              <a:rPr lang="pl-PL" sz="1200" dirty="0" smtClean="0"/>
            </a:br>
            <a:endParaRPr lang="pl-PL" dirty="0"/>
          </a:p>
        </p:txBody>
      </p:sp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1376301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88640"/>
            <a:ext cx="1456476" cy="55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323528" y="1988840"/>
            <a:ext cx="8568952" cy="5062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CELE PROJEKTU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395536" y="2780928"/>
            <a:ext cx="8568952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3888" indent="-623888" algn="just">
              <a:buClr>
                <a:schemeClr val="accent2">
                  <a:lumMod val="50000"/>
                </a:schemeClr>
              </a:buClr>
              <a:buSzPct val="200000"/>
              <a:buFont typeface="Wingdings" panose="05000000000000000000" pitchFamily="2" charset="2"/>
              <a:buChar char=""/>
            </a:pPr>
            <a:r>
              <a:rPr lang="pl-PL" dirty="0" smtClean="0"/>
              <a:t>Podniesienie kompetencji i kwalifikacji w zakresie innowacyjnej przedsiębiorczości wśród przedsiębiorców, pracowników administracji, uczelni, otoczenia biznesu</a:t>
            </a:r>
          </a:p>
          <a:p>
            <a:pPr algn="just">
              <a:buClr>
                <a:schemeClr val="accent2">
                  <a:lumMod val="50000"/>
                </a:schemeClr>
              </a:buClr>
              <a:buSzPct val="200000"/>
            </a:pPr>
            <a:endParaRPr lang="pl-PL" dirty="0" smtClean="0"/>
          </a:p>
          <a:p>
            <a:pPr marL="623888" indent="-623888" algn="just">
              <a:buClr>
                <a:schemeClr val="accent2">
                  <a:lumMod val="50000"/>
                </a:schemeClr>
              </a:buClr>
              <a:buSzPct val="200000"/>
              <a:buFont typeface="Wingdings" panose="05000000000000000000" pitchFamily="2" charset="2"/>
              <a:buChar char=""/>
            </a:pPr>
            <a:endParaRPr lang="pl-PL" sz="600" dirty="0" smtClean="0"/>
          </a:p>
          <a:p>
            <a:pPr marL="623888" indent="-623888" algn="just">
              <a:buClr>
                <a:schemeClr val="accent2">
                  <a:lumMod val="50000"/>
                </a:schemeClr>
              </a:buClr>
              <a:buSzPct val="200000"/>
              <a:buFont typeface="Wingdings" panose="05000000000000000000" pitchFamily="2" charset="2"/>
              <a:buChar char=""/>
            </a:pPr>
            <a:r>
              <a:rPr lang="pl-PL" dirty="0" smtClean="0"/>
              <a:t>Popularyzacja metody TRIZ – Teoria Rozwiązywania Innowacyjnych Zadań</a:t>
            </a:r>
          </a:p>
          <a:p>
            <a:pPr algn="just">
              <a:buClr>
                <a:schemeClr val="accent2">
                  <a:lumMod val="50000"/>
                </a:schemeClr>
              </a:buClr>
              <a:buSzPct val="200000"/>
            </a:pPr>
            <a:endParaRPr lang="pl-PL" dirty="0" smtClean="0"/>
          </a:p>
          <a:p>
            <a:pPr marL="623888" indent="-623888" algn="just">
              <a:buClr>
                <a:schemeClr val="accent2">
                  <a:lumMod val="50000"/>
                </a:schemeClr>
              </a:buClr>
              <a:buSzPct val="200000"/>
              <a:buFont typeface="Wingdings" panose="05000000000000000000" pitchFamily="2" charset="2"/>
              <a:buChar char=""/>
            </a:pPr>
            <a:endParaRPr lang="pl-PL" sz="600" b="1" i="1" dirty="0" smtClean="0">
              <a:latin typeface="Calibri" pitchFamily="34" charset="0"/>
              <a:cs typeface="Calibri" pitchFamily="34" charset="0"/>
            </a:endParaRPr>
          </a:p>
          <a:p>
            <a:pPr marL="623888" indent="-623888" algn="just">
              <a:buClr>
                <a:schemeClr val="accent2">
                  <a:lumMod val="50000"/>
                </a:schemeClr>
              </a:buClr>
              <a:buSzPct val="200000"/>
              <a:buFont typeface="Wingdings" panose="05000000000000000000" pitchFamily="2" charset="2"/>
              <a:buChar char=""/>
            </a:pPr>
            <a:r>
              <a:rPr lang="pl-PL" dirty="0" smtClean="0"/>
              <a:t>Wypracowanie, wdrożenie i upowszechnienie nowej usługi rozwiązywania problemów w przedsiębiorstwach w oparciu o metodę TRIZ</a:t>
            </a:r>
          </a:p>
          <a:p>
            <a:pPr marL="266700" indent="-266700" algn="ctr">
              <a:lnSpc>
                <a:spcPct val="150000"/>
              </a:lnSpc>
            </a:pPr>
            <a:endParaRPr lang="pl-PL" sz="1000" b="1" i="1" dirty="0" smtClean="0"/>
          </a:p>
        </p:txBody>
      </p:sp>
      <p:grpSp>
        <p:nvGrpSpPr>
          <p:cNvPr id="15" name="Grupa 14"/>
          <p:cNvGrpSpPr/>
          <p:nvPr/>
        </p:nvGrpSpPr>
        <p:grpSpPr>
          <a:xfrm>
            <a:off x="827584" y="5877272"/>
            <a:ext cx="7409606" cy="665390"/>
            <a:chOff x="683568" y="5931962"/>
            <a:chExt cx="7409606" cy="665390"/>
          </a:xfrm>
        </p:grpSpPr>
        <p:pic>
          <p:nvPicPr>
            <p:cNvPr id="16" name="Obraz 15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18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9" name="Obraz 18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KAPITAL_LUDZ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2421329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836712"/>
            <a:ext cx="9144000" cy="936104"/>
          </a:xfrm>
          <a:ln>
            <a:solidFill>
              <a:schemeClr val="tx1"/>
            </a:solidFill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/>
              <a:t/>
            </a:r>
            <a:br>
              <a:rPr lang="pl-PL" sz="1800" b="1" dirty="0"/>
            </a:br>
            <a:r>
              <a:rPr lang="pl-PL" sz="1800" b="1" dirty="0" smtClean="0">
                <a:solidFill>
                  <a:srgbClr val="800000"/>
                </a:solidFill>
              </a:rPr>
              <a:t>„</a:t>
            </a:r>
            <a:r>
              <a:rPr lang="pl-PL" sz="1200" b="1" dirty="0" smtClean="0">
                <a:solidFill>
                  <a:srgbClr val="800000"/>
                </a:solidFill>
              </a:rPr>
              <a:t>Akademia TRIZ dla biznesu”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>Projekt współfinansowany ze środków Unii Europejskiej w ramach Europejskiego Funduszu Społecznego </a:t>
            </a:r>
            <a:br>
              <a:rPr lang="pl-PL" sz="1200" dirty="0" smtClean="0"/>
            </a:br>
            <a:r>
              <a:rPr lang="pl-PL" sz="1200" dirty="0" err="1" smtClean="0"/>
              <a:t>Poddziałanie</a:t>
            </a:r>
            <a:r>
              <a:rPr lang="pl-PL" sz="1200" dirty="0" smtClean="0"/>
              <a:t> 2.2.1 "Poprawa jakości usług świadczonych przez instytucje wspierające rozwój przedsiębiorczości i innowacyjności" </a:t>
            </a:r>
            <a:br>
              <a:rPr lang="pl-PL" sz="1200" dirty="0" smtClean="0"/>
            </a:br>
            <a:r>
              <a:rPr lang="pl-PL" sz="1200" dirty="0" smtClean="0"/>
              <a:t>Programu Operacyjnego Kapitał Ludzki</a:t>
            </a:r>
            <a:br>
              <a:rPr lang="pl-PL" sz="1200" dirty="0" smtClean="0"/>
            </a:br>
            <a:endParaRPr lang="pl-PL" dirty="0"/>
          </a:p>
        </p:txBody>
      </p:sp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1376301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88640"/>
            <a:ext cx="1456476" cy="55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323528" y="1988840"/>
            <a:ext cx="8568952" cy="553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 KOGO DEDYKOWALIŚMY PROJEKT?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251520" y="2636912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u="sng" dirty="0" smtClean="0"/>
              <a:t>Konsultanci z instytucji działających na rzecz rozwoju innowacyjności i przedsiębiorczości</a:t>
            </a:r>
          </a:p>
          <a:p>
            <a:pPr algn="just"/>
            <a:r>
              <a:rPr lang="pl-PL" b="1" i="1" dirty="0" smtClean="0"/>
              <a:t>Konsultanci stanowią podstawową grupę docelową projektu, na pracy której oparte zostało wypracowanie modelu realizacji nowej usługi, jej testowanie, a następnie wdrożenie na rynek.</a:t>
            </a:r>
          </a:p>
          <a:p>
            <a:pPr algn="just"/>
            <a:endParaRPr lang="pl-PL" i="1" dirty="0" smtClean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u="sng" dirty="0" smtClean="0"/>
              <a:t>Przedsiębiorcy z województw świętokrzyskiego i małopolskiego</a:t>
            </a:r>
          </a:p>
          <a:p>
            <a:pPr algn="just"/>
            <a:r>
              <a:rPr lang="pl-PL" b="1" i="1" dirty="0" smtClean="0"/>
              <a:t>Przedsiębiorstwa chcące budować swoją przewagę konkurencyjną w oparciu o rozwiązania innowacyjne, które dostrzegają potrzebę udoskonalenia pewnych obszarów swojej działalności. </a:t>
            </a:r>
            <a:endParaRPr lang="pl-PL" dirty="0" smtClean="0"/>
          </a:p>
        </p:txBody>
      </p:sp>
      <p:grpSp>
        <p:nvGrpSpPr>
          <p:cNvPr id="3" name="Grupa 14"/>
          <p:cNvGrpSpPr/>
          <p:nvPr/>
        </p:nvGrpSpPr>
        <p:grpSpPr>
          <a:xfrm>
            <a:off x="827584" y="5877272"/>
            <a:ext cx="7409606" cy="665390"/>
            <a:chOff x="683568" y="5931962"/>
            <a:chExt cx="7409606" cy="665390"/>
          </a:xfrm>
        </p:grpSpPr>
        <p:pic>
          <p:nvPicPr>
            <p:cNvPr id="16" name="Obraz 15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18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9" name="Obraz 18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KAPITAL_LUDZ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2421329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836712"/>
            <a:ext cx="9144000" cy="936104"/>
          </a:xfrm>
          <a:ln>
            <a:solidFill>
              <a:schemeClr val="tx1"/>
            </a:solidFill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/>
              <a:t/>
            </a:r>
            <a:br>
              <a:rPr lang="pl-PL" sz="1800" b="1" dirty="0"/>
            </a:br>
            <a:r>
              <a:rPr lang="pl-PL" sz="1800" b="1" dirty="0" smtClean="0">
                <a:solidFill>
                  <a:srgbClr val="800000"/>
                </a:solidFill>
              </a:rPr>
              <a:t>„</a:t>
            </a:r>
            <a:r>
              <a:rPr lang="pl-PL" sz="1200" b="1" dirty="0" smtClean="0">
                <a:solidFill>
                  <a:srgbClr val="800000"/>
                </a:solidFill>
              </a:rPr>
              <a:t>Akademia TRIZ dla biznesu”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>Projekt współfinansowany ze środków Unii Europejskiej w ramach Europejskiego Funduszu Społecznego </a:t>
            </a:r>
            <a:br>
              <a:rPr lang="pl-PL" sz="1200" dirty="0" smtClean="0"/>
            </a:br>
            <a:r>
              <a:rPr lang="pl-PL" sz="1200" dirty="0" err="1" smtClean="0"/>
              <a:t>Poddziałanie</a:t>
            </a:r>
            <a:r>
              <a:rPr lang="pl-PL" sz="1200" dirty="0" smtClean="0"/>
              <a:t> 2.2.1 "Poprawa jakości usług świadczonych przez instytucje wspierające rozwój przedsiębiorczości i innowacyjności" </a:t>
            </a:r>
            <a:br>
              <a:rPr lang="pl-PL" sz="1200" dirty="0" smtClean="0"/>
            </a:br>
            <a:r>
              <a:rPr lang="pl-PL" sz="1200" dirty="0" smtClean="0"/>
              <a:t>Programu Operacyjnego Kapitał Ludzki</a:t>
            </a:r>
            <a:br>
              <a:rPr lang="pl-PL" sz="1200" dirty="0" smtClean="0"/>
            </a:br>
            <a:endParaRPr lang="pl-PL" dirty="0"/>
          </a:p>
        </p:txBody>
      </p:sp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1376301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88640"/>
            <a:ext cx="1456476" cy="55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251520" y="2348880"/>
            <a:ext cx="8568952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pl-PL" sz="20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l-PL" sz="2800" b="1" u="sng" dirty="0" smtClean="0">
                <a:latin typeface="Calibri" pitchFamily="34" charset="0"/>
                <a:cs typeface="Calibri" pitchFamily="34" charset="0"/>
              </a:rPr>
              <a:t>GŁÓWNE DZIAŁANIA W PROJEKCIE</a:t>
            </a:r>
          </a:p>
          <a:p>
            <a:pPr algn="ctr">
              <a:lnSpc>
                <a:spcPct val="150000"/>
              </a:lnSpc>
            </a:pPr>
            <a:r>
              <a:rPr lang="pl-PL" sz="2800" b="1" i="1" dirty="0" smtClean="0">
                <a:latin typeface="Calibri" pitchFamily="34" charset="0"/>
                <a:cs typeface="Calibri" pitchFamily="34" charset="0"/>
              </a:rPr>
              <a:t>Na czym polegał projekt „Akademia TRIZ dla biznesu”?</a:t>
            </a:r>
          </a:p>
          <a:p>
            <a:pPr algn="ctr">
              <a:lnSpc>
                <a:spcPct val="150000"/>
              </a:lnSpc>
            </a:pPr>
            <a:endParaRPr lang="pl-PL" sz="2000" b="1" dirty="0" smtClean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5" name="Grupa 14"/>
          <p:cNvGrpSpPr/>
          <p:nvPr/>
        </p:nvGrpSpPr>
        <p:grpSpPr>
          <a:xfrm>
            <a:off x="899592" y="5805264"/>
            <a:ext cx="7409606" cy="665390"/>
            <a:chOff x="683568" y="5931962"/>
            <a:chExt cx="7409606" cy="665390"/>
          </a:xfrm>
        </p:grpSpPr>
        <p:pic>
          <p:nvPicPr>
            <p:cNvPr id="16" name="Obraz 15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18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9" name="Obraz 18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trzałka w prawo 23"/>
          <p:cNvSpPr/>
          <p:nvPr/>
        </p:nvSpPr>
        <p:spPr>
          <a:xfrm>
            <a:off x="3379583" y="4847671"/>
            <a:ext cx="540060" cy="6712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trzałka w prawo 22"/>
          <p:cNvSpPr/>
          <p:nvPr/>
        </p:nvSpPr>
        <p:spPr>
          <a:xfrm>
            <a:off x="2328951" y="4158372"/>
            <a:ext cx="540060" cy="6712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trzałka w prawo 21"/>
          <p:cNvSpPr/>
          <p:nvPr/>
        </p:nvSpPr>
        <p:spPr>
          <a:xfrm>
            <a:off x="1627697" y="3308158"/>
            <a:ext cx="540060" cy="6712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 w prawo 13"/>
          <p:cNvSpPr/>
          <p:nvPr/>
        </p:nvSpPr>
        <p:spPr>
          <a:xfrm>
            <a:off x="683568" y="2636912"/>
            <a:ext cx="540060" cy="6712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 descr="KAPITAL_LUDZK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2421329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836712"/>
            <a:ext cx="9144000" cy="936104"/>
          </a:xfrm>
          <a:ln>
            <a:solidFill>
              <a:schemeClr val="tx1"/>
            </a:solidFill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/>
              <a:t/>
            </a:r>
            <a:br>
              <a:rPr lang="pl-PL" sz="1800" b="1" dirty="0"/>
            </a:br>
            <a:r>
              <a:rPr lang="pl-PL" sz="1800" b="1" dirty="0" smtClean="0">
                <a:solidFill>
                  <a:srgbClr val="800000"/>
                </a:solidFill>
              </a:rPr>
              <a:t>„</a:t>
            </a:r>
            <a:r>
              <a:rPr lang="pl-PL" sz="1200" b="1" dirty="0" smtClean="0">
                <a:solidFill>
                  <a:srgbClr val="800000"/>
                </a:solidFill>
              </a:rPr>
              <a:t>Akademia TRIZ dla biznesu”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>Projekt współfinansowany ze środków Unii Europejskiej w ramach Europejskiego Funduszu Społecznego </a:t>
            </a:r>
            <a:br>
              <a:rPr lang="pl-PL" sz="1200" dirty="0" smtClean="0"/>
            </a:br>
            <a:r>
              <a:rPr lang="pl-PL" sz="1200" dirty="0" err="1" smtClean="0"/>
              <a:t>Poddziałanie</a:t>
            </a:r>
            <a:r>
              <a:rPr lang="pl-PL" sz="1200" dirty="0" smtClean="0"/>
              <a:t> 2.2.1 "Poprawa jakości usług świadczonych przez instytucje wspierające rozwój przedsiębiorczości i innowacyjności" </a:t>
            </a:r>
            <a:br>
              <a:rPr lang="pl-PL" sz="1200" dirty="0" smtClean="0"/>
            </a:br>
            <a:r>
              <a:rPr lang="pl-PL" sz="1200" dirty="0" smtClean="0"/>
              <a:t>Programu Operacyjnego Kapitał Ludzki</a:t>
            </a:r>
            <a:br>
              <a:rPr lang="pl-PL" sz="1200" dirty="0" smtClean="0"/>
            </a:br>
            <a:endParaRPr lang="pl-PL" dirty="0"/>
          </a:p>
        </p:txBody>
      </p:sp>
      <p:pic>
        <p:nvPicPr>
          <p:cNvPr id="5" name="Obraz 4" descr="PARP-logo_mal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1376301" cy="48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UE+EFS_L-kolor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88640"/>
            <a:ext cx="1456476" cy="55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323528" y="1988840"/>
            <a:ext cx="8568952" cy="5062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Założenia projektu – realizacja czterech zadań</a:t>
            </a:r>
          </a:p>
        </p:txBody>
      </p:sp>
      <p:grpSp>
        <p:nvGrpSpPr>
          <p:cNvPr id="3" name="Grupa 14"/>
          <p:cNvGrpSpPr/>
          <p:nvPr/>
        </p:nvGrpSpPr>
        <p:grpSpPr>
          <a:xfrm>
            <a:off x="827584" y="5877272"/>
            <a:ext cx="7409606" cy="665390"/>
            <a:chOff x="683568" y="5931962"/>
            <a:chExt cx="7409606" cy="665390"/>
          </a:xfrm>
        </p:grpSpPr>
        <p:pic>
          <p:nvPicPr>
            <p:cNvPr id="16" name="Obraz 15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5949280"/>
              <a:ext cx="792088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upa 11"/>
            <p:cNvGrpSpPr/>
            <p:nvPr/>
          </p:nvGrpSpPr>
          <p:grpSpPr>
            <a:xfrm>
              <a:off x="4139952" y="5931962"/>
              <a:ext cx="3953222" cy="593382"/>
              <a:chOff x="4139952" y="5931962"/>
              <a:chExt cx="3953222" cy="593382"/>
            </a:xfrm>
          </p:grpSpPr>
          <p:pic>
            <p:nvPicPr>
              <p:cNvPr id="18" name="Picture 2" descr="Centrum Transferu Technologii - Politechnika Krakowsk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32240" y="5931962"/>
                <a:ext cx="1360934" cy="516811"/>
              </a:xfrm>
              <a:prstGeom prst="rect">
                <a:avLst/>
              </a:prstGeom>
              <a:noFill/>
            </p:spPr>
          </p:pic>
          <p:pic>
            <p:nvPicPr>
              <p:cNvPr id="19" name="Obraz 18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139952" y="5949280"/>
                <a:ext cx="504056" cy="576064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2" name="pole tekstowe 11"/>
          <p:cNvSpPr txBox="1"/>
          <p:nvPr/>
        </p:nvSpPr>
        <p:spPr>
          <a:xfrm>
            <a:off x="1604085" y="3498847"/>
            <a:ext cx="6633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447675">
              <a:buSzPct val="120000"/>
              <a:buFont typeface="+mj-lt"/>
              <a:buAutoNum type="arabicPeriod" startAt="2"/>
            </a:pPr>
            <a:r>
              <a:rPr lang="pl-PL" sz="1400" b="1" i="1" dirty="0" smtClean="0"/>
              <a:t>Opracowanie nowej usługi modelowego rozwiązania problemu </a:t>
            </a:r>
            <a:br>
              <a:rPr lang="pl-PL" sz="1400" b="1" i="1" dirty="0" smtClean="0"/>
            </a:br>
            <a:r>
              <a:rPr lang="pl-PL" sz="1400" b="1" i="1" dirty="0" smtClean="0"/>
              <a:t>w przedsiębiorstwie metodą TRIZ</a:t>
            </a:r>
            <a:r>
              <a:rPr lang="pl-PL" sz="1400" i="1" dirty="0" smtClean="0"/>
              <a:t> – oferta „zastosowania TRIZ w biznesie”</a:t>
            </a:r>
            <a:endParaRPr lang="pl-PL" sz="1400" i="1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827584" y="2784938"/>
            <a:ext cx="5416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6088" indent="-446088">
              <a:buSzPct val="120000"/>
              <a:buFont typeface="+mj-lt"/>
              <a:buAutoNum type="arabicPeriod"/>
            </a:pPr>
            <a:r>
              <a:rPr lang="pl-PL" sz="1400" b="1" i="1" dirty="0" smtClean="0"/>
              <a:t>Przygotowanie konsultantów do świadczenia usług w ramach projektu </a:t>
            </a:r>
            <a:r>
              <a:rPr lang="pl-PL" sz="1400" i="1" dirty="0" smtClean="0"/>
              <a:t>(szkolenia na I </a:t>
            </a:r>
            <a:r>
              <a:rPr lang="pl-PL" sz="1400" i="1" dirty="0" err="1" smtClean="0"/>
              <a:t>i</a:t>
            </a:r>
            <a:r>
              <a:rPr lang="pl-PL" sz="1400" i="1" dirty="0" smtClean="0"/>
              <a:t> II stopień TRIZ)</a:t>
            </a:r>
            <a:endParaRPr lang="pl-PL" sz="1400" i="1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2352823" y="4306398"/>
            <a:ext cx="5764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447675">
              <a:buSzPct val="120000"/>
              <a:buFont typeface="+mj-lt"/>
              <a:buAutoNum type="arabicPeriod" startAt="3"/>
            </a:pPr>
            <a:r>
              <a:rPr lang="pl-PL" sz="1400" b="1" i="1" dirty="0" smtClean="0"/>
              <a:t>Akademia innowacyjnego rozwiązywania problemów (AIRP) metodą TRIZ  w przedsiębiorstwach </a:t>
            </a:r>
            <a:r>
              <a:rPr lang="pl-PL" sz="1400" i="1" dirty="0" smtClean="0"/>
              <a:t>(szkolenia dla przedsiębiorstw)</a:t>
            </a:r>
            <a:endParaRPr lang="pl-PL" sz="1400" i="1" dirty="0">
              <a:solidFill>
                <a:schemeClr val="bg1"/>
              </a:solidFill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3535677" y="5013175"/>
            <a:ext cx="5256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buSzPct val="120000"/>
              <a:buFont typeface="+mj-lt"/>
              <a:buAutoNum type="arabicPeriod" startAt="4"/>
            </a:pPr>
            <a:r>
              <a:rPr lang="pl-PL" sz="1400" b="1" i="1" dirty="0" smtClean="0"/>
              <a:t>Usługa rozwiązywania problemu przedsiębiorstw metodą TRIZ</a:t>
            </a:r>
            <a:endParaRPr lang="pl-PL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334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zn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3088</TotalTime>
  <Words>954</Words>
  <Application>Microsoft Office PowerPoint</Application>
  <PresentationFormat>Pokaz na ekranie (4:3)</PresentationFormat>
  <Paragraphs>176</Paragraphs>
  <Slides>28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29" baseType="lpstr">
      <vt:lpstr>Motyw pakietu Office</vt:lpstr>
      <vt:lpstr>  „Akademia TRIZ dla biznesu” Projekt współfinansowany ze środków Unii Europejskiej w ramach Europejskiego Funduszu Społecznego  Poddziałanie 2.2.1 "Poprawa jakości usług świadczonych przez instytucje wspierające rozwój przedsiębiorczości i innowacyjności"  Programu Operacyjnego Kapitał Ludzki </vt:lpstr>
      <vt:lpstr>  „Akademia TRIZ dla biznesu” Projekt współfinansowany ze środków Unii Europejskiej w ramach Europejskiego Funduszu Społecznego  Poddziałanie 2.2.1 "Poprawa jakości usług świadczonych przez instytucje wspierające rozwój przedsiębiorczości i innowacyjności"  Programu Operacyjnego Kapitał Ludzki </vt:lpstr>
      <vt:lpstr>  „Akademia TRIZ dla biznesu” Projekt współfinansowany ze środków Unii Europejskiej w ramach Europejskiego Funduszu Społecznego  Poddziałanie 2.2.1 "Poprawa jakości usług świadczonych przez instytucje wspierające rozwój przedsiębiorczości i innowacyjności"  Programu Operacyjnego Kapitał Ludzki </vt:lpstr>
      <vt:lpstr>  „Akademia TRIZ dla biznesu” Projekt współfinansowany ze środków Unii Europejskiej w ramach Europejskiego Funduszu Społecznego  Poddziałanie 2.2.1 "Poprawa jakości usług świadczonych przez instytucje wspierające rozwój przedsiębiorczości i innowacyjności"  Programu Operacyjnego Kapitał Ludzki </vt:lpstr>
      <vt:lpstr>  „Akademia TRIZ dla biznesu” Projekt współfinansowany ze środków Unii Europejskiej w ramach Europejskiego Funduszu Społecznego  Poddziałanie 2.2.1 "Poprawa jakości usług świadczonych przez instytucje wspierające rozwój przedsiębiorczości i innowacyjności"  Programu Operacyjnego Kapitał Ludzki </vt:lpstr>
      <vt:lpstr>  „Akademia TRIZ dla biznesu” Projekt współfinansowany ze środków Unii Europejskiej w ramach Europejskiego Funduszu Społecznego  Poddziałanie 2.2.1 "Poprawa jakości usług świadczonych przez instytucje wspierające rozwój przedsiębiorczości i innowacyjności"  Programu Operacyjnego Kapitał Ludzki </vt:lpstr>
      <vt:lpstr>  „Akademia TRIZ dla biznesu” Projekt współfinansowany ze środków Unii Europejskiej w ramach Europejskiego Funduszu Społecznego  Poddziałanie 2.2.1 "Poprawa jakości usług świadczonych przez instytucje wspierające rozwój przedsiębiorczości i innowacyjności"  Programu Operacyjnego Kapitał Ludzki </vt:lpstr>
      <vt:lpstr>  „Akademia TRIZ dla biznesu” Projekt współfinansowany ze środków Unii Europejskiej w ramach Europejskiego Funduszu Społecznego  Poddziałanie 2.2.1 "Poprawa jakości usług świadczonych przez instytucje wspierające rozwój przedsiębiorczości i innowacyjności"  Programu Operacyjnego Kapitał Ludzki </vt:lpstr>
      <vt:lpstr>  „Akademia TRIZ dla biznesu” Projekt współfinansowany ze środków Unii Europejskiej w ramach Europejskiego Funduszu Społecznego  Poddziałanie 2.2.1 "Poprawa jakości usług świadczonych przez instytucje wspierające rozwój przedsiębiorczości i innowacyjności"  Programu Operacyjnego Kapitał Ludzki </vt:lpstr>
      <vt:lpstr>  „Akademia TRIZ dla biznesu” Projekt współfinansowany ze środków Unii Europejskiej w ramach Europejskiego Funduszu Społecznego  Poddziałanie 2.2.1 "Poprawa jakości usług świadczonych przez instytucje wspierające rozwój przedsiębiorczości i innowacyjności"  Programu Operacyjnego Kapitał Ludzki </vt:lpstr>
      <vt:lpstr>  „Akademia TRIZ dla biznesu” Projekt współfinansowany ze środków Unii Europejskiej w ramach Europejskiego Funduszu Społecznego  Poddziałanie 2.2.1 "Poprawa jakości usług świadczonych przez instytucje wspierające rozwój przedsiębiorczości i innowacyjności"  Programu Operacyjnego Kapitał Ludzki </vt:lpstr>
      <vt:lpstr>  „Akademia TRIZ dla biznesu” Projekt współfinansowany ze środków Unii Europejskiej w ramach Europejskiego Funduszu Społecznego  Poddziałanie 2.2.1 "Poprawa jakości usług świadczonych przez instytucje wspierające rozwój przedsiębiorczości i innowacyjności"  Programu Operacyjnego Kapitał Ludzki </vt:lpstr>
      <vt:lpstr>  „Akademia TRIZ dla biznesu” Projekt współfinansowany ze środków Unii Europejskiej w ramach Europejskiego Funduszu Społecznego  Poddziałanie 2.2.1 "Poprawa jakości usług świadczonych przez instytucje wspierające rozwój przedsiębiorczości i innowacyjności"  Programu Operacyjnego Kapitał Ludzki </vt:lpstr>
      <vt:lpstr>  „Akademia TRIZ dla biznesu” Projekt współfinansowany ze środków Unii Europejskiej w ramach Europejskiego Funduszu Społecznego  Poddziałanie 2.2.1 "Poprawa jakości usług świadczonych przez instytucje wspierające rozwój przedsiębiorczości i innowacyjności"  Programu Operacyjnego Kapitał Ludzki </vt:lpstr>
      <vt:lpstr>  „Akademia TRIZ dla biznesu” Projekt współfinansowany ze środków Unii Europejskiej w ramach Europejskiego Funduszu Społecznego  Poddziałanie 2.2.1 "Poprawa jakości usług świadczonych przez instytucje wspierające rozwój przedsiębiorczości i innowacyjności"  Programu Operacyjnego Kapitał Ludzki </vt:lpstr>
      <vt:lpstr>  „Akademia TRIZ dla biznesu” Projekt współfinansowany ze środków Unii Europejskiej w ramach Europejskiego Funduszu Społecznego  Poddziałanie 2.2.1 "Poprawa jakości usług świadczonych przez instytucje wspierające rozwój przedsiębiorczości i innowacyjności"  Programu Operacyjnego Kapitał Ludzki </vt:lpstr>
      <vt:lpstr>  „Akademia TRIZ dla biznesu” Projekt współfinansowany ze środków Unii Europejskiej w ramach Europejskiego Funduszu Społecznego  Poddziałanie 2.2.1 "Poprawa jakości usług świadczonych przez instytucje wspierające rozwój przedsiębiorczości i innowacyjności"  Programu Operacyjnego Kapitał Ludzki </vt:lpstr>
      <vt:lpstr>  „Akademia TRIZ dla biznesu” Projekt współfinansowany ze środków Unii Europejskiej w ramach Europejskiego Funduszu Społecznego  Poddziałanie 2.2.1 "Poprawa jakości usług świadczonych przez instytucje wspierające rozwój przedsiębiorczości i innowacyjności"  Programu Operacyjnego Kapitał Ludzki </vt:lpstr>
      <vt:lpstr>  „Akademia TRIZ dla biznesu” Projekt współfinansowany ze środków Unii Europejskiej w ramach Europejskiego Funduszu Społecznego  Poddziałanie 2.2.1 "Poprawa jakości usług świadczonych przez instytucje wspierające rozwój przedsiębiorczości i innowacyjności"  Programu Operacyjnego Kapitał Ludzki </vt:lpstr>
      <vt:lpstr>  „Akademia TRIZ dla biznesu” Projekt współfinansowany ze środków Unii Europejskiej w ramach Europejskiego Funduszu Społecznego  Poddziałanie 2.2.1 "Poprawa jakości usług świadczonych przez instytucje wspierające rozwój przedsiębiorczości i innowacyjności"  Programu Operacyjnego Kapitał Ludzki </vt:lpstr>
      <vt:lpstr>  „Akademia TRIZ dla biznesu” Projekt współfinansowany ze środków Unii Europejskiej w ramach Europejskiego Funduszu Społecznego  Poddziałanie 2.2.1 "Poprawa jakości usług świadczonych przez instytucje wspierające rozwój przedsiębiorczości i innowacyjności"  Programu Operacyjnego Kapitał Ludzki </vt:lpstr>
      <vt:lpstr>  „Akademia TRIZ dla biznesu” Projekt współfinansowany ze środków Unii Europejskiej w ramach Europejskiego Funduszu Społecznego  Poddziałanie 2.2.1 "Poprawa jakości usług świadczonych przez instytucje wspierające rozwój przedsiębiorczości i innowacyjności"  Programu Operacyjnego Kapitał Ludzki </vt:lpstr>
      <vt:lpstr>  „Akademia TRIZ dla biznesu” Projekt współfinansowany ze środków Unii Europejskiej w ramach Europejskiego Funduszu Społecznego  Poddziałanie 2.2.1 "Poprawa jakości usług świadczonych przez instytucje wspierające rozwój przedsiębiorczości i innowacyjności"  Programu Operacyjnego Kapitał Ludzki </vt:lpstr>
      <vt:lpstr>  „Akademia TRIZ dla biznesu” Projekt współfinansowany ze środków Unii Europejskiej w ramach Europejskiego Funduszu Społecznego  Poddziałanie 2.2.1 "Poprawa jakości usług świadczonych przez instytucje wspierające rozwój przedsiębiorczości i innowacyjności"  Programu Operacyjnego Kapitał Ludzki </vt:lpstr>
      <vt:lpstr>  „Akademia TRIZ dla biznesu” Projekt współfinansowany ze środków Unii Europejskiej w ramach Europejskiego Funduszu Społecznego  Poddziałanie 2.2.1 "Poprawa jakości usług świadczonych przez instytucje wspierające rozwój przedsiębiorczości i innowacyjności"  Programu Operacyjnego Kapitał Ludzki </vt:lpstr>
      <vt:lpstr>  „Akademia TRIZ dla biznesu” Projekt współfinansowany ze środków Unii Europejskiej w ramach Europejskiego Funduszu Społecznego  Poddziałanie 2.2.1 "Poprawa jakości usług świadczonych przez instytucje wspierające rozwój przedsiębiorczości i innowacyjności"  Programu Operacyjnego Kapitał Ludzki </vt:lpstr>
      <vt:lpstr>  „Akademia TRIZ dla biznesu” Projekt współfinansowany ze środków Unii Europejskiej w ramach Europejskiego Funduszu Społecznego  Poddziałanie 2.2.1 "Poprawa jakości usług świadczonych przez instytucje wspierające rozwój przedsiębiorczości i innowacyjności"  Programu Operacyjnego Kapitał Ludzki </vt:lpstr>
      <vt:lpstr>  „Akademia TRIZ dla biznesu” Projekt współfinansowany ze środków Unii Europejskiej w ramach Europejskiego Funduszu Społecznego  Poddziałanie 2.2.1 "Poprawa jakości usług świadczonych przez instytucje wspierające rozwój przedsiębiorczości i innowacyjności"  Programu Operacyjnego Kapitał Ludzki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moleda</dc:creator>
  <cp:lastModifiedBy>ewakus</cp:lastModifiedBy>
  <cp:revision>81</cp:revision>
  <dcterms:created xsi:type="dcterms:W3CDTF">2011-02-05T20:25:17Z</dcterms:created>
  <dcterms:modified xsi:type="dcterms:W3CDTF">2014-01-13T07:32:29Z</dcterms:modified>
</cp:coreProperties>
</file>