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38"/>
  </p:handoutMasterIdLst>
  <p:sldIdLst>
    <p:sldId id="256" r:id="rId2"/>
    <p:sldId id="751" r:id="rId3"/>
    <p:sldId id="729" r:id="rId4"/>
    <p:sldId id="769" r:id="rId5"/>
    <p:sldId id="768" r:id="rId6"/>
    <p:sldId id="787" r:id="rId7"/>
    <p:sldId id="770" r:id="rId8"/>
    <p:sldId id="771" r:id="rId9"/>
    <p:sldId id="773" r:id="rId10"/>
    <p:sldId id="774" r:id="rId11"/>
    <p:sldId id="775" r:id="rId12"/>
    <p:sldId id="776" r:id="rId13"/>
    <p:sldId id="777" r:id="rId14"/>
    <p:sldId id="772" r:id="rId15"/>
    <p:sldId id="779" r:id="rId16"/>
    <p:sldId id="780" r:id="rId17"/>
    <p:sldId id="781" r:id="rId18"/>
    <p:sldId id="782" r:id="rId19"/>
    <p:sldId id="783" r:id="rId20"/>
    <p:sldId id="784" r:id="rId21"/>
    <p:sldId id="785" r:id="rId22"/>
    <p:sldId id="786" r:id="rId23"/>
    <p:sldId id="682" r:id="rId24"/>
    <p:sldId id="763" r:id="rId25"/>
    <p:sldId id="767" r:id="rId26"/>
    <p:sldId id="764" r:id="rId27"/>
    <p:sldId id="765" r:id="rId28"/>
    <p:sldId id="766" r:id="rId29"/>
    <p:sldId id="760" r:id="rId30"/>
    <p:sldId id="752" r:id="rId31"/>
    <p:sldId id="753" r:id="rId32"/>
    <p:sldId id="754" r:id="rId33"/>
    <p:sldId id="755" r:id="rId34"/>
    <p:sldId id="762" r:id="rId35"/>
    <p:sldId id="756" r:id="rId36"/>
    <p:sldId id="761" r:id="rId37"/>
  </p:sldIdLst>
  <p:sldSz cx="9144000" cy="6858000" type="screen4x3"/>
  <p:notesSz cx="6797675" cy="9928225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DAFF"/>
    <a:srgbClr val="FFFF99"/>
    <a:srgbClr val="F1DA87"/>
    <a:srgbClr val="FBCDA7"/>
    <a:srgbClr val="FFFFCC"/>
    <a:srgbClr val="F2DD92"/>
    <a:srgbClr val="ECCE5E"/>
    <a:srgbClr val="FC23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0" autoAdjust="0"/>
    <p:restoredTop sz="94660"/>
  </p:normalViewPr>
  <p:slideViewPr>
    <p:cSldViewPr>
      <p:cViewPr>
        <p:scale>
          <a:sx n="106" d="100"/>
          <a:sy n="106" d="100"/>
        </p:scale>
        <p:origin x="-72" y="13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EDE201B-9596-4C1C-86DF-474AA0BA5F80}" type="datetimeFigureOut">
              <a:rPr lang="pl-PL"/>
              <a:pPr>
                <a:defRPr/>
              </a:pPr>
              <a:t>2014-02-20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3B0E175-4EA7-4DC7-B250-A9E607E0BAB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960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D3349-3E1F-4B21-8D23-C84980F04AB5}" type="datetimeFigureOut">
              <a:rPr lang="pl-PL"/>
              <a:pPr>
                <a:defRPr/>
              </a:pPr>
              <a:t>2014-02-20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D6E31-C3CD-4276-A4A3-D59C65EBDA8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01689-645D-4687-83F5-7891B81ABDE8}" type="datetimeFigureOut">
              <a:rPr lang="pl-PL"/>
              <a:pPr>
                <a:defRPr/>
              </a:pPr>
              <a:t>2014-02-20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39C21-2B9D-4D3E-AEB0-63C03C782BD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09122-7461-4069-97AD-0DA0E4D56C9C}" type="datetimeFigureOut">
              <a:rPr lang="pl-PL"/>
              <a:pPr>
                <a:defRPr/>
              </a:pPr>
              <a:t>2014-02-20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C60FE-9126-4926-8E19-1635F07131F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92BBF-2DC0-4A0F-9CC7-7C8E8FD7DA04}" type="datetimeFigureOut">
              <a:rPr lang="pl-PL"/>
              <a:pPr>
                <a:defRPr/>
              </a:pPr>
              <a:t>2014-02-20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BBF5C-5708-412B-A0B4-A7672468149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18CD7-E90D-480E-A0DC-3C93F6DACCD1}" type="datetimeFigureOut">
              <a:rPr lang="pl-PL"/>
              <a:pPr>
                <a:defRPr/>
              </a:pPr>
              <a:t>2014-02-20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82698-1952-42A5-8F56-19F6A0447B5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8DC89-FDF5-4BC3-90F0-C6F3171B2AD2}" type="datetimeFigureOut">
              <a:rPr lang="pl-PL"/>
              <a:pPr>
                <a:defRPr/>
              </a:pPr>
              <a:t>2014-02-20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F8DD8-ED29-4B6C-8F4F-80DA75BD8BD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0E225-31FF-4103-AA1B-35C1239332D8}" type="datetimeFigureOut">
              <a:rPr lang="pl-PL"/>
              <a:pPr>
                <a:defRPr/>
              </a:pPr>
              <a:t>2014-02-20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88D30-EAF0-428E-A0B0-7DF72D974DF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73D72-A213-4303-B624-94BB27D1358B}" type="datetimeFigureOut">
              <a:rPr lang="pl-PL"/>
              <a:pPr>
                <a:defRPr/>
              </a:pPr>
              <a:t>2014-02-20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8EDF8-32FD-436F-AC0A-74A794DD1A3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75492-E0FF-4797-9DBB-A35B93288695}" type="datetimeFigureOut">
              <a:rPr lang="pl-PL"/>
              <a:pPr>
                <a:defRPr/>
              </a:pPr>
              <a:t>2014-02-20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EA64B-6C93-41E0-91A7-06A4390C3CC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C3268-1D43-470E-BD37-966245586900}" type="datetimeFigureOut">
              <a:rPr lang="pl-PL"/>
              <a:pPr>
                <a:defRPr/>
              </a:pPr>
              <a:t>2014-02-20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84232-48B7-443C-B5BC-66434C72ECD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21F39-463A-4E5B-A743-3001F176AC85}" type="datetimeFigureOut">
              <a:rPr lang="pl-PL"/>
              <a:pPr>
                <a:defRPr/>
              </a:pPr>
              <a:t>2014-02-20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A5B64-366B-49D3-B689-07ACED377B8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B013DA-AD6C-4582-9C1E-DB0EA929B789}" type="datetimeFigureOut">
              <a:rPr lang="pl-PL"/>
              <a:pPr>
                <a:defRPr/>
              </a:pPr>
              <a:t>2014-02-20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4C59C2-C60A-4237-BD10-E4C8D806848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8" r:id="rId2"/>
    <p:sldLayoutId id="2147483717" r:id="rId3"/>
    <p:sldLayoutId id="2147483716" r:id="rId4"/>
    <p:sldLayoutId id="2147483715" r:id="rId5"/>
    <p:sldLayoutId id="2147483714" r:id="rId6"/>
    <p:sldLayoutId id="2147483713" r:id="rId7"/>
    <p:sldLayoutId id="2147483712" r:id="rId8"/>
    <p:sldLayoutId id="2147483711" r:id="rId9"/>
    <p:sldLayoutId id="2147483710" r:id="rId10"/>
    <p:sldLayoutId id="214748370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ymbol zastępczy zawartości 2"/>
          <p:cNvSpPr txBox="1">
            <a:spLocks/>
          </p:cNvSpPr>
          <p:nvPr/>
        </p:nvSpPr>
        <p:spPr>
          <a:xfrm>
            <a:off x="928662" y="1000108"/>
            <a:ext cx="7729534" cy="3571900"/>
          </a:xfrm>
          <a:prstGeom prst="rect">
            <a:avLst/>
          </a:prstGeom>
        </p:spPr>
        <p:txBody>
          <a:bodyPr>
            <a:normAutofit fontScale="775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365760" indent="-256032"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endParaRPr lang="pl-PL" sz="1600" b="1" dirty="0">
              <a:solidFill>
                <a:schemeClr val="tx1">
                  <a:tint val="75000"/>
                </a:schemeClr>
              </a:solidFill>
            </a:endParaRPr>
          </a:p>
          <a:p>
            <a:pPr marL="365760" indent="-256032"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endParaRPr lang="pl-PL" sz="2800" b="1" dirty="0">
              <a:solidFill>
                <a:schemeClr val="tx1">
                  <a:tint val="75000"/>
                </a:schemeClr>
              </a:solidFill>
            </a:endParaRPr>
          </a:p>
          <a:p>
            <a:pPr marL="365760" indent="-256032"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endParaRPr lang="pl-PL" sz="3000" b="1" dirty="0">
              <a:solidFill>
                <a:srgbClr val="5F5F5F"/>
              </a:solidFill>
            </a:endParaRPr>
          </a:p>
          <a:p>
            <a:pPr marL="365760" indent="-256032"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endParaRPr lang="pl-PL" sz="3000" b="1" dirty="0">
              <a:solidFill>
                <a:srgbClr val="5F5F5F"/>
              </a:solidFill>
            </a:endParaRPr>
          </a:p>
          <a:p>
            <a:pPr marL="365760" indent="-256032"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pl-PL" sz="4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System planowania przestrzennego </a:t>
            </a:r>
          </a:p>
          <a:p>
            <a:pPr marL="365760" indent="-256032"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pl-PL" sz="4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 Polsce – ewolucja czy rewolucja?</a:t>
            </a:r>
          </a:p>
          <a:p>
            <a:pPr marL="365760" indent="-256032"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endParaRPr lang="pl-PL" sz="3000" b="1" dirty="0">
              <a:solidFill>
                <a:srgbClr val="5F5F5F"/>
              </a:solidFill>
            </a:endParaRPr>
          </a:p>
          <a:p>
            <a:pPr marL="365760" indent="-256032"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endParaRPr lang="pl-PL" sz="2800" b="1" dirty="0">
              <a:solidFill>
                <a:srgbClr val="5F5F5F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dirty="0">
                <a:solidFill>
                  <a:srgbClr val="4D4D4D"/>
                </a:solidFill>
                <a:latin typeface="+mn-lt"/>
                <a:cs typeface="+mn-cs"/>
              </a:rPr>
              <a:t> </a:t>
            </a:r>
          </a:p>
          <a:p>
            <a:pPr marL="365760" indent="-256032"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endParaRPr lang="pl-PL" sz="2800" b="1" dirty="0">
              <a:solidFill>
                <a:srgbClr val="5F5F5F"/>
              </a:solidFill>
            </a:endParaRPr>
          </a:p>
          <a:p>
            <a:pPr marL="365760" indent="-256032"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endParaRPr lang="pl-PL" sz="2800" b="1" dirty="0">
              <a:solidFill>
                <a:srgbClr val="5F5F5F"/>
              </a:solidFill>
            </a:endParaRPr>
          </a:p>
          <a:p>
            <a:pPr marL="365760" indent="-256032"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endParaRPr lang="pl-PL" sz="2800" b="1" dirty="0">
              <a:solidFill>
                <a:schemeClr val="tx1">
                  <a:tint val="75000"/>
                </a:schemeClr>
              </a:solidFill>
            </a:endParaRPr>
          </a:p>
          <a:p>
            <a:pPr marL="365760" indent="-256032"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endParaRPr lang="pl-PL" sz="2800" b="1" dirty="0">
              <a:solidFill>
                <a:schemeClr val="tx1">
                  <a:tint val="75000"/>
                </a:schemeClr>
              </a:solidFill>
            </a:endParaRPr>
          </a:p>
          <a:p>
            <a:pPr marL="365760" indent="-256032"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endParaRPr lang="pl-PL" sz="2000" b="1" dirty="0">
              <a:solidFill>
                <a:schemeClr val="tx1">
                  <a:tint val="75000"/>
                </a:schemeClr>
              </a:solidFill>
            </a:endParaRPr>
          </a:p>
          <a:p>
            <a:pPr marL="365760" indent="-256032"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endParaRPr lang="pl-PL" sz="2000" b="1" dirty="0">
              <a:solidFill>
                <a:schemeClr val="tx1">
                  <a:tint val="75000"/>
                </a:schemeClr>
              </a:solidFill>
            </a:endParaRPr>
          </a:p>
          <a:p>
            <a:pPr marL="365760" indent="-256032"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endParaRPr lang="pl-PL" sz="2000" b="1" dirty="0">
              <a:solidFill>
                <a:schemeClr val="tx1">
                  <a:tint val="75000"/>
                </a:schemeClr>
              </a:solidFill>
            </a:endParaRPr>
          </a:p>
          <a:p>
            <a:pPr marL="365760" indent="-256032"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endParaRPr lang="pl-PL" sz="2000" b="1" dirty="0">
              <a:solidFill>
                <a:schemeClr val="tx1">
                  <a:tint val="75000"/>
                </a:schemeClr>
              </a:solidFill>
            </a:endParaRPr>
          </a:p>
          <a:p>
            <a:pPr marL="365760" indent="-256032" algn="just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endParaRPr lang="pl-PL" dirty="0">
              <a:solidFill>
                <a:schemeClr val="tx1">
                  <a:tint val="75000"/>
                </a:schemeClr>
              </a:solidFill>
            </a:endParaRPr>
          </a:p>
          <a:p>
            <a:pPr marL="365760" indent="-256032"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endParaRPr lang="pl-PL" sz="1600" b="1" dirty="0">
              <a:solidFill>
                <a:schemeClr val="tx1">
                  <a:tint val="75000"/>
                </a:schemeClr>
              </a:solidFill>
            </a:endParaRPr>
          </a:p>
          <a:p>
            <a:pPr marL="365760" indent="-256032"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endParaRPr lang="pl-PL" sz="1600" b="1" dirty="0">
              <a:solidFill>
                <a:schemeClr val="tx1">
                  <a:tint val="75000"/>
                </a:schemeClr>
              </a:solidFill>
            </a:endParaRPr>
          </a:p>
          <a:p>
            <a:pPr marL="365760" indent="-256032"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endParaRPr lang="pl-PL" sz="1000" dirty="0">
              <a:solidFill>
                <a:schemeClr val="tx1">
                  <a:tint val="75000"/>
                </a:schemeClr>
              </a:solidFill>
            </a:endParaRPr>
          </a:p>
        </p:txBody>
      </p:sp>
      <p:grpSp>
        <p:nvGrpSpPr>
          <p:cNvPr id="14338" name="Grupa 8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6" name="Prostokąt 5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7" name="Prostokąt 6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8" name="Prostokąt 7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sp>
        <p:nvSpPr>
          <p:cNvPr id="14339" name="pole tekstowe 9"/>
          <p:cNvSpPr txBox="1">
            <a:spLocks noChangeArrowheads="1"/>
          </p:cNvSpPr>
          <p:nvPr/>
        </p:nvSpPr>
        <p:spPr bwMode="auto">
          <a:xfrm>
            <a:off x="1285875" y="4143375"/>
            <a:ext cx="6858000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Ewa Paturalska – Nowak</a:t>
            </a:r>
          </a:p>
          <a:p>
            <a:pPr algn="ctr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Biuro Planowania Przestrzennego Województwa  Łódzkiego w Łodzi</a:t>
            </a:r>
          </a:p>
          <a:p>
            <a:pPr algn="ctr"/>
            <a:endParaRPr lang="pl-PL" b="1">
              <a:solidFill>
                <a:srgbClr val="808080"/>
              </a:solidFill>
              <a:latin typeface="Calibri" pitchFamily="34" charset="0"/>
            </a:endParaRPr>
          </a:p>
          <a:p>
            <a:pPr algn="ctr"/>
            <a:endParaRPr lang="pl-PL" sz="1400" b="1">
              <a:solidFill>
                <a:srgbClr val="808080"/>
              </a:solidFill>
              <a:latin typeface="Calibri" pitchFamily="34" charset="0"/>
            </a:endParaRPr>
          </a:p>
          <a:p>
            <a:pPr algn="ctr"/>
            <a:endParaRPr lang="pl-PL" sz="1400" b="1">
              <a:solidFill>
                <a:srgbClr val="808080"/>
              </a:solidFill>
              <a:latin typeface="Calibri" pitchFamily="34" charset="0"/>
            </a:endParaRPr>
          </a:p>
          <a:p>
            <a:pPr algn="ctr"/>
            <a:endParaRPr lang="pl-PL" sz="1400" b="1">
              <a:solidFill>
                <a:srgbClr val="808080"/>
              </a:solidFill>
              <a:latin typeface="Calibri" pitchFamily="34" charset="0"/>
            </a:endParaRPr>
          </a:p>
          <a:p>
            <a:pPr algn="ctr"/>
            <a:endParaRPr lang="pl-PL" sz="1400" b="1">
              <a:solidFill>
                <a:srgbClr val="808080"/>
              </a:solidFill>
              <a:latin typeface="Calibri" pitchFamily="34" charset="0"/>
            </a:endParaRPr>
          </a:p>
          <a:p>
            <a:pPr algn="ctr"/>
            <a:endParaRPr lang="pl-PL" sz="1400" b="1">
              <a:solidFill>
                <a:srgbClr val="808080"/>
              </a:solidFill>
              <a:latin typeface="Calibri" pitchFamily="34" charset="0"/>
            </a:endParaRPr>
          </a:p>
          <a:p>
            <a:pPr algn="ctr"/>
            <a:endParaRPr lang="pl-PL" sz="1400" b="1">
              <a:solidFill>
                <a:srgbClr val="808080"/>
              </a:solidFill>
              <a:latin typeface="Calibri" pitchFamily="34" charset="0"/>
            </a:endParaRPr>
          </a:p>
          <a:p>
            <a:pPr algn="ctr"/>
            <a:r>
              <a:rPr lang="pl-PL" sz="1400" b="1">
                <a:solidFill>
                  <a:schemeClr val="tx2"/>
                </a:solidFill>
                <a:latin typeface="Calibri" pitchFamily="34" charset="0"/>
              </a:rPr>
              <a:t>Warszawa, luty 2014 r.</a:t>
            </a:r>
          </a:p>
        </p:txBody>
      </p:sp>
      <p:pic>
        <p:nvPicPr>
          <p:cNvPr id="14340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3" y="4929188"/>
            <a:ext cx="8890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3" name="Grupa 3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5" name="Prostokąt 4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6" name="Prostokąt 5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7" name="Prostokąt 6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sp>
        <p:nvSpPr>
          <p:cNvPr id="8" name="pole tekstowe 7"/>
          <p:cNvSpPr txBox="1"/>
          <p:nvPr/>
        </p:nvSpPr>
        <p:spPr>
          <a:xfrm>
            <a:off x="0" y="3071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2</a:t>
            </a:r>
          </a:p>
        </p:txBody>
      </p:sp>
      <p:pic>
        <p:nvPicPr>
          <p:cNvPr id="23555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58188" y="6286500"/>
            <a:ext cx="666750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ole tekstowe 9"/>
          <p:cNvSpPr txBox="1"/>
          <p:nvPr/>
        </p:nvSpPr>
        <p:spPr>
          <a:xfrm>
            <a:off x="857250" y="0"/>
            <a:ext cx="7643813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Zakres planu zagospodarowania przestrzennego województwa: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857250" y="785813"/>
            <a:ext cx="7929563" cy="57086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pl-PL" b="1" i="1" dirty="0">
                <a:solidFill>
                  <a:schemeClr val="tx2"/>
                </a:solidFill>
                <a:latin typeface="+mn-lt"/>
                <a:cs typeface="+mn-cs"/>
              </a:rPr>
              <a:t>Rozporządzenie Ministra Infrastruktury i Rozwoju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Część stanowiąca projektu </a:t>
            </a:r>
            <a:r>
              <a:rPr lang="pl-PL" b="1" dirty="0" err="1">
                <a:solidFill>
                  <a:schemeClr val="tx2"/>
                </a:solidFill>
                <a:latin typeface="+mn-lt"/>
                <a:cs typeface="+mn-cs"/>
              </a:rPr>
              <a:t>pzpw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 składa się z: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1. </a:t>
            </a:r>
            <a:r>
              <a:rPr lang="pl-PL" b="1" u="sng" dirty="0">
                <a:solidFill>
                  <a:schemeClr val="tx2"/>
                </a:solidFill>
                <a:latin typeface="+mn-lt"/>
                <a:cs typeface="+mn-cs"/>
              </a:rPr>
              <a:t>części tekstowej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, w skład której wchodzą następujące elementy: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podstawa prawna sporządzenia projektu planu,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granice obszaru objętego ustaleniami projektu planu,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synteza uwarunkowań rozwoju,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ustalenia, o których mowa w art. 39 ust. 3 ustawy, w szczególności określające: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cele zagospodarowania przestrzennego województwa i miejskiego obszaru funkcjonalnego ośrodka wojewódzkiego,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kierunki i zasady organizacji struktury przestrzennej,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kierunki i zasady funkcjonowania systemu obszarów chronionych,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układ podstawowych elementów sieci osadniczej oraz kierunki i zasady jej rozwoju,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elementy systemów infrastruktury społecznej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, transportowej, energetycznej, </a:t>
            </a: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gospodarki wodno-ściekowej i gospodarki odpadami 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oraz kierunki i zasady ich rozwoju,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elementy systemu ochrony przeciwpowodziowej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, w tym wskazanie terenów narażonych na niebezpieczeństwo powodzi i obszarów ochronnych zbiorników wód śródlądowych,</a:t>
            </a:r>
          </a:p>
        </p:txBody>
      </p:sp>
      <p:grpSp>
        <p:nvGrpSpPr>
          <p:cNvPr id="16" name="Grupa 15"/>
          <p:cNvGrpSpPr>
            <a:grpSpLocks/>
          </p:cNvGrpSpPr>
          <p:nvPr/>
        </p:nvGrpSpPr>
        <p:grpSpPr bwMode="auto">
          <a:xfrm>
            <a:off x="5715000" y="2428875"/>
            <a:ext cx="3000375" cy="1285875"/>
            <a:chOff x="5572132" y="2857496"/>
            <a:chExt cx="3000396" cy="1285884"/>
          </a:xfrm>
        </p:grpSpPr>
        <p:sp>
          <p:nvSpPr>
            <p:cNvPr id="13" name="Objaśnienie prostokątne zaokrąglone 12"/>
            <p:cNvSpPr/>
            <p:nvPr/>
          </p:nvSpPr>
          <p:spPr>
            <a:xfrm>
              <a:off x="5572132" y="2857496"/>
              <a:ext cx="3000396" cy="1285884"/>
            </a:xfrm>
            <a:prstGeom prst="wedgeRoundRectCallout">
              <a:avLst>
                <a:gd name="adj1" fmla="val -82681"/>
                <a:gd name="adj2" fmla="val 74247"/>
                <a:gd name="adj3" fmla="val 16667"/>
              </a:avLst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23560" name="pole tekstowe 13"/>
            <p:cNvSpPr txBox="1">
              <a:spLocks noChangeArrowheads="1"/>
            </p:cNvSpPr>
            <p:nvPr/>
          </p:nvSpPr>
          <p:spPr bwMode="auto">
            <a:xfrm>
              <a:off x="5643570" y="2928934"/>
              <a:ext cx="2857520" cy="11557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Niejasne jest sformułowanie </a:t>
              </a:r>
            </a:p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„kierunki i zasady funkcjonowania”.</a:t>
              </a:r>
            </a:p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Zasady ochrony i zagospodarowania dla części obszarów chronionych określają plany ochrony.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7" name="Grupa 3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5" name="Prostokąt 4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6" name="Prostokąt 5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7" name="Prostokąt 6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sp>
        <p:nvSpPr>
          <p:cNvPr id="8" name="pole tekstowe 7"/>
          <p:cNvSpPr txBox="1"/>
          <p:nvPr/>
        </p:nvSpPr>
        <p:spPr>
          <a:xfrm>
            <a:off x="0" y="3071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2</a:t>
            </a:r>
          </a:p>
        </p:txBody>
      </p:sp>
      <p:pic>
        <p:nvPicPr>
          <p:cNvPr id="24579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58188" y="6286500"/>
            <a:ext cx="666750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ole tekstowe 9"/>
          <p:cNvSpPr txBox="1"/>
          <p:nvPr/>
        </p:nvSpPr>
        <p:spPr>
          <a:xfrm>
            <a:off x="857250" y="0"/>
            <a:ext cx="7643813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Zakres planu zagospodarowania przestrzennego województwa: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857250" y="785813"/>
            <a:ext cx="7929563" cy="57086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pl-PL" b="1" i="1" dirty="0">
                <a:solidFill>
                  <a:schemeClr val="tx2"/>
                </a:solidFill>
                <a:latin typeface="+mn-lt"/>
                <a:cs typeface="+mn-cs"/>
              </a:rPr>
              <a:t>Rozporządzenie Ministra Infrastruktury i Rozwoju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Część stanowiąca projektu </a:t>
            </a:r>
            <a:r>
              <a:rPr lang="pl-PL" b="1" dirty="0" err="1">
                <a:solidFill>
                  <a:schemeClr val="tx2"/>
                </a:solidFill>
                <a:latin typeface="+mn-lt"/>
                <a:cs typeface="+mn-cs"/>
              </a:rPr>
              <a:t>pzpw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 składa się z: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1. </a:t>
            </a:r>
            <a:r>
              <a:rPr lang="pl-PL" b="1" u="sng" dirty="0">
                <a:solidFill>
                  <a:schemeClr val="tx2"/>
                </a:solidFill>
                <a:latin typeface="+mn-lt"/>
                <a:cs typeface="+mn-cs"/>
              </a:rPr>
              <a:t>części tekstowej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, w skład której wchodzą następujące elementy: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podstawa prawna sporządzenia projektu planu,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granice obszaru objętego ustaleniami projektu planu,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synteza uwarunkowań rozwoju,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ustalenia, o których mowa w art. 39 ust. 3 ustawy, w szczególności określające: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cele zagospodarowania przestrzennego województwa i miejskiego obszaru funkcjonalnego ośrodka wojewódzkiego,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kierunki i zasady organizacji struktury przestrzennej,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kierunki i zasady funkcjonowania systemu obszarów chronionych,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układ podstawowych elementów sieci osadniczej oraz kierunki i zasady jej rozwoju,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elementy systemów infrastruktury społecznej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, transportowej, energetycznej, </a:t>
            </a: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gospodarki wodno-ściekowej i gospodarki odpadami 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oraz kierunki i zasady ich rozwoju,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elementy systemu ochrony przeciwpowodziowej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, w tym wskazanie terenów narażonych na niebezpieczeństwo powodzi i obszarów ochronnych zbiorników wód śródlądowych,</a:t>
            </a:r>
          </a:p>
        </p:txBody>
      </p:sp>
      <p:grpSp>
        <p:nvGrpSpPr>
          <p:cNvPr id="15" name="Grupa 14"/>
          <p:cNvGrpSpPr>
            <a:grpSpLocks/>
          </p:cNvGrpSpPr>
          <p:nvPr/>
        </p:nvGrpSpPr>
        <p:grpSpPr bwMode="auto">
          <a:xfrm>
            <a:off x="4500563" y="4572000"/>
            <a:ext cx="3000375" cy="1000125"/>
            <a:chOff x="5429256" y="3143248"/>
            <a:chExt cx="3000396" cy="1000132"/>
          </a:xfrm>
        </p:grpSpPr>
        <p:sp>
          <p:nvSpPr>
            <p:cNvPr id="13" name="Objaśnienie prostokątne zaokrąglone 12"/>
            <p:cNvSpPr/>
            <p:nvPr/>
          </p:nvSpPr>
          <p:spPr>
            <a:xfrm>
              <a:off x="5429256" y="3143248"/>
              <a:ext cx="3000396" cy="1000132"/>
            </a:xfrm>
            <a:prstGeom prst="wedgeRoundRectCallout">
              <a:avLst>
                <a:gd name="adj1" fmla="val 23985"/>
                <a:gd name="adj2" fmla="val -61003"/>
                <a:gd name="adj3" fmla="val 16667"/>
              </a:avLst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24584" name="pole tekstowe 13"/>
            <p:cNvSpPr txBox="1">
              <a:spLocks noChangeArrowheads="1"/>
            </p:cNvSpPr>
            <p:nvPr/>
          </p:nvSpPr>
          <p:spPr bwMode="auto">
            <a:xfrm>
              <a:off x="5572132" y="3143248"/>
              <a:ext cx="2857520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Niejasne jest sformułowanie </a:t>
              </a:r>
            </a:p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kierunki i zasady rozwoju podstawowych elementów sieci osadniczej.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1" name="Grupa 3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5" name="Prostokąt 4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6" name="Prostokąt 5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7" name="Prostokąt 6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sp>
        <p:nvSpPr>
          <p:cNvPr id="8" name="pole tekstowe 7"/>
          <p:cNvSpPr txBox="1"/>
          <p:nvPr/>
        </p:nvSpPr>
        <p:spPr>
          <a:xfrm>
            <a:off x="0" y="3071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2</a:t>
            </a:r>
          </a:p>
        </p:txBody>
      </p:sp>
      <p:pic>
        <p:nvPicPr>
          <p:cNvPr id="25603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58188" y="6286500"/>
            <a:ext cx="666750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ole tekstowe 9"/>
          <p:cNvSpPr txBox="1"/>
          <p:nvPr/>
        </p:nvSpPr>
        <p:spPr>
          <a:xfrm>
            <a:off x="857250" y="0"/>
            <a:ext cx="7643813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Zakres planu zagospodarowania przestrzennego województwa: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857250" y="785813"/>
            <a:ext cx="7929563" cy="57086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pl-PL" b="1" i="1" dirty="0">
                <a:solidFill>
                  <a:schemeClr val="tx2"/>
                </a:solidFill>
                <a:latin typeface="+mn-lt"/>
                <a:cs typeface="+mn-cs"/>
              </a:rPr>
              <a:t>Rozporządzenie Ministra Infrastruktury i Rozwoju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Część stanowiąca projektu </a:t>
            </a:r>
            <a:r>
              <a:rPr lang="pl-PL" b="1" dirty="0" err="1">
                <a:solidFill>
                  <a:schemeClr val="tx2"/>
                </a:solidFill>
                <a:latin typeface="+mn-lt"/>
                <a:cs typeface="+mn-cs"/>
              </a:rPr>
              <a:t>pzpw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 składa się z: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1. </a:t>
            </a:r>
            <a:r>
              <a:rPr lang="pl-PL" b="1" u="sng" dirty="0">
                <a:solidFill>
                  <a:schemeClr val="tx2"/>
                </a:solidFill>
                <a:latin typeface="+mn-lt"/>
                <a:cs typeface="+mn-cs"/>
              </a:rPr>
              <a:t>części tekstowej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, w skład której wchodzą następujące elementy: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podstawa prawna sporządzenia projektu planu,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granice obszaru objętego ustaleniami projektu planu,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synteza uwarunkowań rozwoju,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ustalenia, o których mowa w art. 39 ust. 3 ustawy, w szczególności określające: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cele zagospodarowania przestrzennego województwa i miejskiego obszaru funkcjonalnego ośrodka wojewódzkiego,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kierunki i zasady organizacji struktury przestrzennej,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kierunki i zasady funkcjonowania systemu obszarów chronionych,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układ podstawowych elementów sieci osadniczej oraz kierunki i zasady jej rozwoju,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elementy systemów infrastruktury społecznej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, transportowej, energetycznej, </a:t>
            </a: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gospodarki wodno-ściekowej i gospodarki odpadami 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oraz kierunki i zasady ich rozwoju,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elementy systemu ochrony przeciwpowodziowej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, w tym wskazanie terenów narażonych na niebezpieczeństwo powodzi i obszarów ochronnych zbiorników wód śródlądowych,</a:t>
            </a:r>
          </a:p>
        </p:txBody>
      </p:sp>
      <p:grpSp>
        <p:nvGrpSpPr>
          <p:cNvPr id="15" name="Grupa 14"/>
          <p:cNvGrpSpPr>
            <a:grpSpLocks/>
          </p:cNvGrpSpPr>
          <p:nvPr/>
        </p:nvGrpSpPr>
        <p:grpSpPr bwMode="auto">
          <a:xfrm>
            <a:off x="5715000" y="1785938"/>
            <a:ext cx="3000375" cy="2716212"/>
            <a:chOff x="5000628" y="2786058"/>
            <a:chExt cx="3000396" cy="2716232"/>
          </a:xfrm>
        </p:grpSpPr>
        <p:sp>
          <p:nvSpPr>
            <p:cNvPr id="13" name="Objaśnienie prostokątne zaokrąglone 12"/>
            <p:cNvSpPr/>
            <p:nvPr/>
          </p:nvSpPr>
          <p:spPr>
            <a:xfrm>
              <a:off x="5000628" y="2786058"/>
              <a:ext cx="3000396" cy="2643206"/>
            </a:xfrm>
            <a:prstGeom prst="wedgeRoundRectCallout">
              <a:avLst>
                <a:gd name="adj1" fmla="val -82681"/>
                <a:gd name="adj2" fmla="val 74247"/>
                <a:gd name="adj3" fmla="val 16667"/>
              </a:avLst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25608" name="pole tekstowe 13"/>
            <p:cNvSpPr txBox="1">
              <a:spLocks noChangeArrowheads="1"/>
            </p:cNvSpPr>
            <p:nvPr/>
          </p:nvSpPr>
          <p:spPr bwMode="auto">
            <a:xfrm>
              <a:off x="5072066" y="2857496"/>
              <a:ext cx="2857520" cy="2644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Niejasne jest określenie „system infrastruktury społecznej”.</a:t>
              </a:r>
            </a:p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Ze względu na proponowaną skalę planu niemożliwe wydaje się uwzględnienie elementów gospodarki wodno-ściekowej. Gospodarkę odpadami w województwie reguluje wojewódzki plan gospodarki odpadami, którego ustalenia będą uwzględnione na etapie uwarunkowań. Plan się zmienia co 4 lata.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5" name="Grupa 3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5" name="Prostokąt 4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6" name="Prostokąt 5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7" name="Prostokąt 6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sp>
        <p:nvSpPr>
          <p:cNvPr id="8" name="pole tekstowe 7"/>
          <p:cNvSpPr txBox="1"/>
          <p:nvPr/>
        </p:nvSpPr>
        <p:spPr>
          <a:xfrm>
            <a:off x="0" y="3071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2</a:t>
            </a:r>
          </a:p>
        </p:txBody>
      </p:sp>
      <p:pic>
        <p:nvPicPr>
          <p:cNvPr id="26627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58188" y="6286500"/>
            <a:ext cx="666750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ole tekstowe 9"/>
          <p:cNvSpPr txBox="1"/>
          <p:nvPr/>
        </p:nvSpPr>
        <p:spPr>
          <a:xfrm>
            <a:off x="857250" y="0"/>
            <a:ext cx="7643813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Zakres planu zagospodarowania przestrzennego województwa: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857250" y="785813"/>
            <a:ext cx="7929563" cy="57086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pl-PL" b="1" i="1" dirty="0">
                <a:solidFill>
                  <a:schemeClr val="tx2"/>
                </a:solidFill>
                <a:latin typeface="+mn-lt"/>
                <a:cs typeface="+mn-cs"/>
              </a:rPr>
              <a:t>Rozporządzenie Ministra Infrastruktury i Rozwoju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Część stanowiąca projektu </a:t>
            </a:r>
            <a:r>
              <a:rPr lang="pl-PL" b="1" dirty="0" err="1">
                <a:solidFill>
                  <a:schemeClr val="tx2"/>
                </a:solidFill>
                <a:latin typeface="+mn-lt"/>
                <a:cs typeface="+mn-cs"/>
              </a:rPr>
              <a:t>pzpw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 składa się z: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1. </a:t>
            </a:r>
            <a:r>
              <a:rPr lang="pl-PL" b="1" u="sng" dirty="0">
                <a:solidFill>
                  <a:schemeClr val="tx2"/>
                </a:solidFill>
                <a:latin typeface="+mn-lt"/>
                <a:cs typeface="+mn-cs"/>
              </a:rPr>
              <a:t>części tekstowej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, w skład której wchodzą następujące elementy: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podstawa prawna sporządzenia projektu planu,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granice obszaru objętego ustaleniami projektu planu,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synteza uwarunkowań rozwoju,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ustalenia, o których mowa w art. 39 ust. 3 ustawy, w szczególności określające: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cele zagospodarowania przestrzennego województwa i miejskiego obszaru funkcjonalnego ośrodka wojewódzkiego,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kierunki i zasady organizacji struktury przestrzennej,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kierunki i zasady funkcjonowania systemu obszarów chronionych,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układ podstawowych elementów sieci osadniczej oraz kierunki i zasady jej rozwoju,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elementy systemów infrastruktury społecznej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, transportowej, energetycznej, </a:t>
            </a: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gospodarki wodno-ściekowej i gospodarki odpadami 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oraz kierunki i zasady ich rozwoju,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elementy systemu ochrony przeciwpowodziowej, w tym wskazanie terenów narażonych na niebezpieczeństwo powodzi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 i obszarów ochronnych zbiorników wód śródlądowych,</a:t>
            </a:r>
          </a:p>
        </p:txBody>
      </p:sp>
      <p:grpSp>
        <p:nvGrpSpPr>
          <p:cNvPr id="15" name="Grupa 14"/>
          <p:cNvGrpSpPr>
            <a:grpSpLocks/>
          </p:cNvGrpSpPr>
          <p:nvPr/>
        </p:nvGrpSpPr>
        <p:grpSpPr bwMode="auto">
          <a:xfrm>
            <a:off x="5143500" y="4286250"/>
            <a:ext cx="3000375" cy="1071563"/>
            <a:chOff x="5000628" y="4071942"/>
            <a:chExt cx="3000396" cy="1071570"/>
          </a:xfrm>
        </p:grpSpPr>
        <p:sp>
          <p:nvSpPr>
            <p:cNvPr id="13" name="Objaśnienie prostokątne zaokrąglone 12"/>
            <p:cNvSpPr/>
            <p:nvPr/>
          </p:nvSpPr>
          <p:spPr>
            <a:xfrm>
              <a:off x="5000628" y="4071942"/>
              <a:ext cx="3000396" cy="1071570"/>
            </a:xfrm>
            <a:prstGeom prst="wedgeRoundRectCallout">
              <a:avLst>
                <a:gd name="adj1" fmla="val -82681"/>
                <a:gd name="adj2" fmla="val 74247"/>
                <a:gd name="adj3" fmla="val 16667"/>
              </a:avLst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26632" name="pole tekstowe 13"/>
            <p:cNvSpPr txBox="1">
              <a:spLocks noChangeArrowheads="1"/>
            </p:cNvSpPr>
            <p:nvPr/>
          </p:nvSpPr>
          <p:spPr bwMode="auto">
            <a:xfrm>
              <a:off x="5072066" y="4143380"/>
              <a:ext cx="2857520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Obszary szczególnego zagrożenia powodzią wskazywane są studiach ochrony  przeciwpowodziowej opracowywanych przez RZGW.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49" name="Grupa 3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5" name="Prostokąt 4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6" name="Prostokąt 5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7" name="Prostokąt 6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sp>
        <p:nvSpPr>
          <p:cNvPr id="8" name="pole tekstowe 7"/>
          <p:cNvSpPr txBox="1"/>
          <p:nvPr/>
        </p:nvSpPr>
        <p:spPr>
          <a:xfrm>
            <a:off x="0" y="3071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2</a:t>
            </a:r>
          </a:p>
        </p:txBody>
      </p:sp>
      <p:pic>
        <p:nvPicPr>
          <p:cNvPr id="27651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58188" y="6286500"/>
            <a:ext cx="666750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ole tekstowe 9"/>
          <p:cNvSpPr txBox="1"/>
          <p:nvPr/>
        </p:nvSpPr>
        <p:spPr>
          <a:xfrm>
            <a:off x="714348" y="642918"/>
            <a:ext cx="7929618" cy="28623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lphaLcParenR" startAt="7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elementy systemów obronności i bezpieczeństwa oraz kierunki i zasady poprawy ich stanu,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granice terenów zamkniętych i ich stref ochronnych,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obszary występowania udokumentowanych złóż kopalin oraz wskazania do określenia sposobu ich ochrony,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obszary funkcjonalne o znaczeniu ponadregionalnym i regionalnym, jeśli takie zostały wyznaczone oraz zasady ich zagospodarowania,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inwestycje celu publicznego o znaczeniu krajowym, wojewódzkim i powiatowym,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wskazanie zasad wdrażania planu na poziomie lokalnym,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714348" y="3571876"/>
            <a:ext cx="7929618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arenR" startAt="5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wnioski i rekomendacje dla polityki przestrzennej w województwach sąsiednich,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 startAt="5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wnioski i rekomendacje do polityki przestrzennej kraju,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 startAt="5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uzasadnienie przyjętych w projekcie rozwiązań,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 startAt="5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synteza ustaleń planu.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  <a:cs typeface="+mn-cs"/>
            </a:endParaRPr>
          </a:p>
        </p:txBody>
      </p:sp>
      <p:sp>
        <p:nvSpPr>
          <p:cNvPr id="27654" name="pole tekstowe 11"/>
          <p:cNvSpPr txBox="1">
            <a:spLocks noChangeArrowheads="1"/>
          </p:cNvSpPr>
          <p:nvPr/>
        </p:nvSpPr>
        <p:spPr bwMode="auto">
          <a:xfrm>
            <a:off x="714375" y="5103813"/>
            <a:ext cx="79295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2. </a:t>
            </a:r>
            <a:r>
              <a:rPr lang="pl-PL" b="1" u="sng">
                <a:solidFill>
                  <a:schemeClr val="tx2"/>
                </a:solidFill>
                <a:latin typeface="Calibri" pitchFamily="34" charset="0"/>
              </a:rPr>
              <a:t>części graficznej</a:t>
            </a:r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, którą stanowią:</a:t>
            </a:r>
          </a:p>
          <a:p>
            <a:pPr marL="342900" indent="-342900">
              <a:buFontTx/>
              <a:buAutoNum type="arabicParenR"/>
            </a:pPr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rysunki o charakterze pomocniczym – w skali i liczbie w zależności od potrzeb,</a:t>
            </a:r>
          </a:p>
          <a:p>
            <a:pPr marL="342900" indent="-342900">
              <a:buFontTx/>
              <a:buAutoNum type="arabicParenR"/>
            </a:pPr>
            <a:r>
              <a:rPr lang="pl-PL" b="1">
                <a:solidFill>
                  <a:srgbClr val="C00000"/>
                </a:solidFill>
                <a:latin typeface="Calibri" pitchFamily="34" charset="0"/>
              </a:rPr>
              <a:t>rysunek zawierający zbiorcze zestawienie ustaleń planu województwa.</a:t>
            </a:r>
          </a:p>
        </p:txBody>
      </p:sp>
      <p:grpSp>
        <p:nvGrpSpPr>
          <p:cNvPr id="13" name="Grupa 12"/>
          <p:cNvGrpSpPr>
            <a:grpSpLocks/>
          </p:cNvGrpSpPr>
          <p:nvPr/>
        </p:nvGrpSpPr>
        <p:grpSpPr bwMode="auto">
          <a:xfrm>
            <a:off x="5000625" y="1071563"/>
            <a:ext cx="3000375" cy="428625"/>
            <a:chOff x="5000628" y="4071942"/>
            <a:chExt cx="3000396" cy="428628"/>
          </a:xfrm>
        </p:grpSpPr>
        <p:sp>
          <p:nvSpPr>
            <p:cNvPr id="14" name="Objaśnienie prostokątne zaokrąglone 13"/>
            <p:cNvSpPr/>
            <p:nvPr/>
          </p:nvSpPr>
          <p:spPr>
            <a:xfrm>
              <a:off x="5000628" y="4071942"/>
              <a:ext cx="3000396" cy="428628"/>
            </a:xfrm>
            <a:prstGeom prst="wedgeRoundRectCallout">
              <a:avLst>
                <a:gd name="adj1" fmla="val -21131"/>
                <a:gd name="adj2" fmla="val -83451"/>
                <a:gd name="adj3" fmla="val 16667"/>
              </a:avLst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27657" name="pole tekstowe 14"/>
            <p:cNvSpPr txBox="1">
              <a:spLocks noChangeArrowheads="1"/>
            </p:cNvSpPr>
            <p:nvPr/>
          </p:nvSpPr>
          <p:spPr bwMode="auto">
            <a:xfrm>
              <a:off x="5072066" y="4143380"/>
              <a:ext cx="285752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Proponuje się rezygnację z zapisu.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3" name="Grupa 3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5" name="Prostokąt 4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6" name="Prostokąt 5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7" name="Prostokąt 6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sp>
        <p:nvSpPr>
          <p:cNvPr id="8" name="pole tekstowe 7"/>
          <p:cNvSpPr txBox="1"/>
          <p:nvPr/>
        </p:nvSpPr>
        <p:spPr>
          <a:xfrm>
            <a:off x="0" y="3071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2</a:t>
            </a:r>
          </a:p>
        </p:txBody>
      </p:sp>
      <p:pic>
        <p:nvPicPr>
          <p:cNvPr id="28675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58188" y="6286500"/>
            <a:ext cx="666750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pole tekstowe 11"/>
          <p:cNvSpPr txBox="1"/>
          <p:nvPr/>
        </p:nvSpPr>
        <p:spPr>
          <a:xfrm>
            <a:off x="714348" y="642918"/>
            <a:ext cx="7929618" cy="28623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lphaLcParenR" startAt="7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elementy systemów obronności i bezpieczeństwa oraz kierunki i zasady poprawy ich stanu,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granice terenów zamkniętych i ich stref ochronnych,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obszary występowania udokumentowanych złóż kopalin oraz wskazania do określenia sposobu ich ochrony,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obszary funkcjonalne o znaczeniu ponadregionalnym i regionalnym, jeśli takie zostały wyznaczone oraz zasady ich zagospodarowania,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inwestycje celu publicznego o znaczeniu krajowym, wojewódzkim i powiatowym,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wskazanie zasad wdrażania planu na poziomie lokalnym,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714348" y="3571876"/>
            <a:ext cx="7929618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arenR" startAt="5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wnioski i rekomendacje dla polityki przestrzennej w województwach sąsiednich,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 startAt="5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wnioski i rekomendacje do polityki przestrzennej kraju,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 startAt="5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uzasadnienie przyjętych w projekcie rozwiązań,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 startAt="5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synteza ustaleń planu.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  <a:cs typeface="+mn-cs"/>
            </a:endParaRPr>
          </a:p>
        </p:txBody>
      </p:sp>
      <p:sp>
        <p:nvSpPr>
          <p:cNvPr id="28678" name="pole tekstowe 13"/>
          <p:cNvSpPr txBox="1">
            <a:spLocks noChangeArrowheads="1"/>
          </p:cNvSpPr>
          <p:nvPr/>
        </p:nvSpPr>
        <p:spPr bwMode="auto">
          <a:xfrm>
            <a:off x="714375" y="5103813"/>
            <a:ext cx="79295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2. </a:t>
            </a:r>
            <a:r>
              <a:rPr lang="pl-PL" b="1" u="sng">
                <a:solidFill>
                  <a:schemeClr val="tx2"/>
                </a:solidFill>
                <a:latin typeface="Calibri" pitchFamily="34" charset="0"/>
              </a:rPr>
              <a:t>części graficznej</a:t>
            </a:r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, którą stanowią:</a:t>
            </a:r>
          </a:p>
          <a:p>
            <a:pPr marL="342900" indent="-342900">
              <a:buFontTx/>
              <a:buAutoNum type="arabicParenR"/>
            </a:pPr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rysunki o charakterze pomocniczym – w skali i liczbie w zależności od potrzeb,</a:t>
            </a:r>
          </a:p>
          <a:p>
            <a:pPr marL="342900" indent="-342900">
              <a:buFontTx/>
              <a:buAutoNum type="arabicParenR"/>
            </a:pPr>
            <a:r>
              <a:rPr lang="pl-PL" b="1">
                <a:solidFill>
                  <a:srgbClr val="C00000"/>
                </a:solidFill>
                <a:latin typeface="Calibri" pitchFamily="34" charset="0"/>
              </a:rPr>
              <a:t>rysunek zawierający zbiorcze zestawienie ustaleń planu województwa.</a:t>
            </a:r>
          </a:p>
        </p:txBody>
      </p:sp>
      <p:grpSp>
        <p:nvGrpSpPr>
          <p:cNvPr id="15" name="Grupa 14"/>
          <p:cNvGrpSpPr>
            <a:grpSpLocks/>
          </p:cNvGrpSpPr>
          <p:nvPr/>
        </p:nvGrpSpPr>
        <p:grpSpPr bwMode="auto">
          <a:xfrm>
            <a:off x="5072063" y="214313"/>
            <a:ext cx="3000375" cy="428625"/>
            <a:chOff x="5000628" y="4071942"/>
            <a:chExt cx="3000396" cy="428628"/>
          </a:xfrm>
        </p:grpSpPr>
        <p:sp>
          <p:nvSpPr>
            <p:cNvPr id="16" name="Objaśnienie prostokątne zaokrąglone 15"/>
            <p:cNvSpPr/>
            <p:nvPr/>
          </p:nvSpPr>
          <p:spPr>
            <a:xfrm>
              <a:off x="5000628" y="4071942"/>
              <a:ext cx="3000396" cy="428628"/>
            </a:xfrm>
            <a:prstGeom prst="wedgeRoundRectCallout">
              <a:avLst>
                <a:gd name="adj1" fmla="val -74614"/>
                <a:gd name="adj2" fmla="val 207266"/>
                <a:gd name="adj3" fmla="val 16667"/>
              </a:avLst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28681" name="pole tekstowe 16"/>
            <p:cNvSpPr txBox="1">
              <a:spLocks noChangeArrowheads="1"/>
            </p:cNvSpPr>
            <p:nvPr/>
          </p:nvSpPr>
          <p:spPr bwMode="auto">
            <a:xfrm>
              <a:off x="5072066" y="4143380"/>
              <a:ext cx="285752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Proponuje się rezygnację z zapisu.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7" name="Grupa 3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5" name="Prostokąt 4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6" name="Prostokąt 5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7" name="Prostokąt 6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sp>
        <p:nvSpPr>
          <p:cNvPr id="8" name="pole tekstowe 7"/>
          <p:cNvSpPr txBox="1"/>
          <p:nvPr/>
        </p:nvSpPr>
        <p:spPr>
          <a:xfrm>
            <a:off x="0" y="3071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2</a:t>
            </a:r>
          </a:p>
        </p:txBody>
      </p:sp>
      <p:pic>
        <p:nvPicPr>
          <p:cNvPr id="29699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58188" y="6286500"/>
            <a:ext cx="666750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pole tekstowe 11"/>
          <p:cNvSpPr txBox="1"/>
          <p:nvPr/>
        </p:nvSpPr>
        <p:spPr>
          <a:xfrm>
            <a:off x="714348" y="642918"/>
            <a:ext cx="7929618" cy="28623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lphaLcParenR" startAt="7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elementy systemów obronności i bezpieczeństwa oraz kierunki i zasady poprawy ich stanu,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granice terenów zamkniętych i ich stref ochronnych,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obszary występowania udokumentowanych złóż kopalin oraz wskazania do określenia sposobu ich ochrony,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obszary funkcjonalne o znaczeniu ponadregionalnym i regionalnym, jeśli takie zostały wyznaczone oraz zasady ich zagospodarowania,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inwestycje celu publicznego o znaczeniu krajowym, wojewódzkim i powiatowym,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wskazanie zasad wdrażania planu na poziomie lokalnym,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714348" y="3571876"/>
            <a:ext cx="7929618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arenR" startAt="5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wnioski i rekomendacje dla polityki przestrzennej w województwach sąsiednich,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 startAt="5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wnioski i rekomendacje do polityki przestrzennej kraju,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 startAt="5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uzasadnienie przyjętych w projekcie rozwiązań,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 startAt="5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synteza ustaleń planu.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  <a:cs typeface="+mn-cs"/>
            </a:endParaRPr>
          </a:p>
        </p:txBody>
      </p:sp>
      <p:sp>
        <p:nvSpPr>
          <p:cNvPr id="29702" name="pole tekstowe 13"/>
          <p:cNvSpPr txBox="1">
            <a:spLocks noChangeArrowheads="1"/>
          </p:cNvSpPr>
          <p:nvPr/>
        </p:nvSpPr>
        <p:spPr bwMode="auto">
          <a:xfrm>
            <a:off x="714375" y="5103813"/>
            <a:ext cx="79295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2. </a:t>
            </a:r>
            <a:r>
              <a:rPr lang="pl-PL" b="1" u="sng">
                <a:solidFill>
                  <a:schemeClr val="tx2"/>
                </a:solidFill>
                <a:latin typeface="Calibri" pitchFamily="34" charset="0"/>
              </a:rPr>
              <a:t>części graficznej</a:t>
            </a:r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, którą stanowią:</a:t>
            </a:r>
          </a:p>
          <a:p>
            <a:pPr marL="342900" indent="-342900">
              <a:buFontTx/>
              <a:buAutoNum type="arabicParenR"/>
            </a:pPr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rysunki o charakterze pomocniczym – w skali i liczbie w zależności od potrzeb,</a:t>
            </a:r>
          </a:p>
          <a:p>
            <a:pPr marL="342900" indent="-342900">
              <a:buFontTx/>
              <a:buAutoNum type="arabicParenR"/>
            </a:pPr>
            <a:r>
              <a:rPr lang="pl-PL" b="1">
                <a:solidFill>
                  <a:srgbClr val="C00000"/>
                </a:solidFill>
                <a:latin typeface="Calibri" pitchFamily="34" charset="0"/>
              </a:rPr>
              <a:t>rysunek zawierający zbiorcze zestawienie ustaleń planu województwa.</a:t>
            </a:r>
          </a:p>
        </p:txBody>
      </p:sp>
      <p:grpSp>
        <p:nvGrpSpPr>
          <p:cNvPr id="29703" name="Grupa 18"/>
          <p:cNvGrpSpPr>
            <a:grpSpLocks/>
          </p:cNvGrpSpPr>
          <p:nvPr/>
        </p:nvGrpSpPr>
        <p:grpSpPr bwMode="auto">
          <a:xfrm>
            <a:off x="5214938" y="2071688"/>
            <a:ext cx="3000375" cy="1071562"/>
            <a:chOff x="5715008" y="642918"/>
            <a:chExt cx="3000396" cy="1071570"/>
          </a:xfrm>
        </p:grpSpPr>
        <p:sp>
          <p:nvSpPr>
            <p:cNvPr id="16" name="Objaśnienie prostokątne zaokrąglone 15"/>
            <p:cNvSpPr/>
            <p:nvPr/>
          </p:nvSpPr>
          <p:spPr>
            <a:xfrm>
              <a:off x="5715008" y="642918"/>
              <a:ext cx="3000396" cy="1071570"/>
            </a:xfrm>
            <a:prstGeom prst="wedgeRoundRectCallout">
              <a:avLst>
                <a:gd name="adj1" fmla="val -18144"/>
                <a:gd name="adj2" fmla="val -76618"/>
                <a:gd name="adj3" fmla="val 16667"/>
              </a:avLst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29705" name="pole tekstowe 16"/>
            <p:cNvSpPr txBox="1">
              <a:spLocks noChangeArrowheads="1"/>
            </p:cNvSpPr>
            <p:nvPr/>
          </p:nvSpPr>
          <p:spPr bwMode="auto">
            <a:xfrm>
              <a:off x="5786446" y="714356"/>
              <a:ext cx="2857520" cy="942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Ochronę złóż ustala ustawa prawo geologiczne i górnicze. Sposób tej ochrony także powinna regulować w/w ustawa.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1" name="Grupa 3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5" name="Prostokąt 4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6" name="Prostokąt 5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7" name="Prostokąt 6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sp>
        <p:nvSpPr>
          <p:cNvPr id="8" name="pole tekstowe 7"/>
          <p:cNvSpPr txBox="1"/>
          <p:nvPr/>
        </p:nvSpPr>
        <p:spPr>
          <a:xfrm>
            <a:off x="0" y="3071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2</a:t>
            </a:r>
          </a:p>
        </p:txBody>
      </p:sp>
      <p:pic>
        <p:nvPicPr>
          <p:cNvPr id="30723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58188" y="6286500"/>
            <a:ext cx="666750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pole tekstowe 11"/>
          <p:cNvSpPr txBox="1"/>
          <p:nvPr/>
        </p:nvSpPr>
        <p:spPr>
          <a:xfrm>
            <a:off x="692123" y="654031"/>
            <a:ext cx="7929618" cy="28623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lphaLcParenR" startAt="7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elementy systemów obronności i bezpieczeństwa oraz kierunki i zasady poprawy ich stanu,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granice terenów zamkniętych i ich stref ochronnych,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obszary występowania udokumentowanych złóż kopalin oraz wskazania do określenia sposobu ich ochrony,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obszary funkcjonalne o znaczeniu ponadregionalnym i regionalnym, jeśli takie zostały wyznaczone oraz zasady ich zagospodarowania,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inwestycje celu publicznego o znaczeniu krajowym, wojewódzkim i powiatowym,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wskazanie zasad wdrażania planu na poziomie lokalnym,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739748" y="3536951"/>
            <a:ext cx="7929618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arenR" startAt="5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wnioski i rekomendacje dla polityki przestrzennej w województwach sąsiednich,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 startAt="5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wnioski i rekomendacje do polityki przestrzennej kraju,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 startAt="5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uzasadnienie przyjętych w projekcie rozwiązań,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 startAt="5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synteza ustaleń planu.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  <a:cs typeface="+mn-cs"/>
            </a:endParaRPr>
          </a:p>
        </p:txBody>
      </p:sp>
      <p:sp>
        <p:nvSpPr>
          <p:cNvPr id="30726" name="pole tekstowe 13"/>
          <p:cNvSpPr txBox="1">
            <a:spLocks noChangeArrowheads="1"/>
          </p:cNvSpPr>
          <p:nvPr/>
        </p:nvSpPr>
        <p:spPr bwMode="auto">
          <a:xfrm>
            <a:off x="714375" y="5084763"/>
            <a:ext cx="792956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2. </a:t>
            </a:r>
            <a:r>
              <a:rPr lang="pl-PL" b="1" u="sng">
                <a:solidFill>
                  <a:schemeClr val="tx2"/>
                </a:solidFill>
                <a:latin typeface="Calibri" pitchFamily="34" charset="0"/>
              </a:rPr>
              <a:t>części graficznej</a:t>
            </a:r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, którą stanowią:</a:t>
            </a:r>
          </a:p>
          <a:p>
            <a:pPr marL="342900" indent="-342900">
              <a:buFontTx/>
              <a:buAutoNum type="arabicParenR"/>
            </a:pPr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rysunki o charakterze pomocniczym – w skali i liczbie w zależności od potrzeb,</a:t>
            </a:r>
          </a:p>
          <a:p>
            <a:pPr marL="342900" indent="-342900">
              <a:buFontTx/>
              <a:buAutoNum type="arabicParenR"/>
            </a:pPr>
            <a:r>
              <a:rPr lang="pl-PL" b="1">
                <a:solidFill>
                  <a:srgbClr val="C00000"/>
                </a:solidFill>
                <a:latin typeface="Calibri" pitchFamily="34" charset="0"/>
              </a:rPr>
              <a:t>rysunek zawierający zbiorcze zestawienie ustaleń planu województwa.</a:t>
            </a:r>
          </a:p>
        </p:txBody>
      </p:sp>
      <p:grpSp>
        <p:nvGrpSpPr>
          <p:cNvPr id="18" name="Grupa 17"/>
          <p:cNvGrpSpPr>
            <a:grpSpLocks/>
          </p:cNvGrpSpPr>
          <p:nvPr/>
        </p:nvGrpSpPr>
        <p:grpSpPr bwMode="auto">
          <a:xfrm>
            <a:off x="2124075" y="3213100"/>
            <a:ext cx="6840538" cy="2163763"/>
            <a:chOff x="785786" y="1571612"/>
            <a:chExt cx="6357982" cy="1785950"/>
          </a:xfrm>
        </p:grpSpPr>
        <p:sp>
          <p:nvSpPr>
            <p:cNvPr id="19" name="Objaśnienie prostokątne zaokrąglone 18"/>
            <p:cNvSpPr/>
            <p:nvPr/>
          </p:nvSpPr>
          <p:spPr>
            <a:xfrm>
              <a:off x="785786" y="1571612"/>
              <a:ext cx="6357982" cy="1785950"/>
            </a:xfrm>
            <a:prstGeom prst="wedgeRoundRectCallout">
              <a:avLst>
                <a:gd name="adj1" fmla="val -21469"/>
                <a:gd name="adj2" fmla="val -74220"/>
                <a:gd name="adj3" fmla="val 16667"/>
              </a:avLst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20" name="pole tekstowe 19"/>
            <p:cNvSpPr txBox="1"/>
            <p:nvPr/>
          </p:nvSpPr>
          <p:spPr>
            <a:xfrm>
              <a:off x="928911" y="1643679"/>
              <a:ext cx="6071732" cy="165622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Ustawa o planowaniu i zagospodarowaniu przestrzennym</a:t>
              </a:r>
            </a:p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Rozdział 4a. Obszary funkcjonalne, art. 49b pkt 1-2, 49d ust. 5-6:</a:t>
              </a:r>
            </a:p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„Do typów obszarów funkcjonalnych o znaczeniu ponadregionalnym należą:</a:t>
              </a:r>
            </a:p>
            <a:p>
              <a:pPr>
                <a:buFontTx/>
                <a:buAutoNum type="arabicParenR"/>
              </a:pPr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miejski obszar funkcjonalny ośrodka wojewódzkiego; szczegółowe warunki określania OF i ich granic określi minister do spraw rozwoju regionalnego; </a:t>
              </a:r>
              <a:r>
                <a:rPr lang="pl-PL" sz="1400" b="1" i="1">
                  <a:solidFill>
                    <a:srgbClr val="FC2312"/>
                  </a:solidFill>
                  <a:latin typeface="Calibri" pitchFamily="34" charset="0"/>
                </a:rPr>
                <a:t>kiedy?,       I jak zasady to po co jeszcze plan?</a:t>
              </a:r>
              <a:endParaRPr lang="pl-PL" sz="1400" b="1">
                <a:solidFill>
                  <a:srgbClr val="FC2312"/>
                </a:solidFill>
                <a:latin typeface="Calibri" pitchFamily="34" charset="0"/>
              </a:endParaRPr>
            </a:p>
            <a:p>
              <a:pPr>
                <a:buFontTx/>
                <a:buAutoNum type="arabicParenR"/>
              </a:pPr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wiejski obszar funkcjonalny; szczegółowe warunki określi minister właściwy do spraw rozwoju wsi; </a:t>
              </a:r>
              <a:r>
                <a:rPr lang="pl-PL" sz="1400" b="1" i="1">
                  <a:solidFill>
                    <a:srgbClr val="FC2312"/>
                  </a:solidFill>
                  <a:latin typeface="Calibri" pitchFamily="34" charset="0"/>
                </a:rPr>
                <a:t>kiedy? I co jak będzie wykraczał poza obszar województwa?, procedura</a:t>
              </a:r>
              <a:endParaRPr lang="pl-PL" sz="1400" b="1">
                <a:solidFill>
                  <a:schemeClr val="tx2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5" name="Grupa 3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5" name="Prostokąt 4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6" name="Prostokąt 5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7" name="Prostokąt 6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sp>
        <p:nvSpPr>
          <p:cNvPr id="8" name="pole tekstowe 7"/>
          <p:cNvSpPr txBox="1"/>
          <p:nvPr/>
        </p:nvSpPr>
        <p:spPr>
          <a:xfrm>
            <a:off x="0" y="3071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2</a:t>
            </a:r>
          </a:p>
        </p:txBody>
      </p:sp>
      <p:pic>
        <p:nvPicPr>
          <p:cNvPr id="31747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58188" y="6286500"/>
            <a:ext cx="666750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ole tekstowe 9"/>
          <p:cNvSpPr txBox="1"/>
          <p:nvPr/>
        </p:nvSpPr>
        <p:spPr>
          <a:xfrm>
            <a:off x="692123" y="654031"/>
            <a:ext cx="7929618" cy="28623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lphaLcParenR" startAt="7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elementy systemów obronności i bezpieczeństwa oraz kierunki i zasady poprawy ich stanu,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granice terenów zamkniętych i ich stref ochronnych,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obszary występowania udokumentowanych złóż kopalin oraz wskazania do określenia sposobu ich ochrony,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obszary funkcjonalne o znaczeniu ponadregionalnym i regionalnym,           jeśli takie zostały wyznaczone oraz zasady ich zagospodarowania,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inwestycje celu publicznego o znaczeniu krajowym, wojewódzkim                     i powiatowym,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wskazanie zasad wdrażania planu na poziomie lokalnym,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714348" y="3571876"/>
            <a:ext cx="7929618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arenR" startAt="5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wnioski i rekomendacje dla polityki przestrzennej w województwach sąsiednich,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 startAt="5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wnioski i rekomendacje do polityki przestrzennej kraju,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 startAt="5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uzasadnienie przyjętych w projekcie rozwiązań,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 startAt="5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synteza ustaleń planu.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  <a:cs typeface="+mn-cs"/>
            </a:endParaRPr>
          </a:p>
        </p:txBody>
      </p:sp>
      <p:sp>
        <p:nvSpPr>
          <p:cNvPr id="31750" name="pole tekstowe 11"/>
          <p:cNvSpPr txBox="1">
            <a:spLocks noChangeArrowheads="1"/>
          </p:cNvSpPr>
          <p:nvPr/>
        </p:nvSpPr>
        <p:spPr bwMode="auto">
          <a:xfrm>
            <a:off x="714375" y="5103813"/>
            <a:ext cx="79295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2. </a:t>
            </a:r>
            <a:r>
              <a:rPr lang="pl-PL" b="1" u="sng">
                <a:solidFill>
                  <a:schemeClr val="tx2"/>
                </a:solidFill>
                <a:latin typeface="Calibri" pitchFamily="34" charset="0"/>
              </a:rPr>
              <a:t>części graficznej</a:t>
            </a:r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, którą stanowią:</a:t>
            </a:r>
          </a:p>
          <a:p>
            <a:pPr marL="342900" indent="-342900">
              <a:buFontTx/>
              <a:buAutoNum type="arabicParenR"/>
            </a:pPr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rysunki o charakterze pomocniczym – w skali i liczbie w zależności od potrzeb,</a:t>
            </a:r>
          </a:p>
          <a:p>
            <a:pPr marL="342900" indent="-342900">
              <a:buFontTx/>
              <a:buAutoNum type="arabicParenR"/>
            </a:pPr>
            <a:r>
              <a:rPr lang="pl-PL" b="1">
                <a:solidFill>
                  <a:srgbClr val="C00000"/>
                </a:solidFill>
                <a:latin typeface="Calibri" pitchFamily="34" charset="0"/>
              </a:rPr>
              <a:t>rysunek zawierający zbiorcze zestawienie ustaleń planu województwa.</a:t>
            </a:r>
          </a:p>
        </p:txBody>
      </p:sp>
      <p:grpSp>
        <p:nvGrpSpPr>
          <p:cNvPr id="13" name="Grupa 12"/>
          <p:cNvGrpSpPr>
            <a:grpSpLocks/>
          </p:cNvGrpSpPr>
          <p:nvPr/>
        </p:nvGrpSpPr>
        <p:grpSpPr bwMode="auto">
          <a:xfrm>
            <a:off x="4786313" y="3071813"/>
            <a:ext cx="3000375" cy="428625"/>
            <a:chOff x="5000628" y="4071942"/>
            <a:chExt cx="3000396" cy="428628"/>
          </a:xfrm>
        </p:grpSpPr>
        <p:sp>
          <p:nvSpPr>
            <p:cNvPr id="14" name="Objaśnienie prostokątne zaokrąglone 13"/>
            <p:cNvSpPr/>
            <p:nvPr/>
          </p:nvSpPr>
          <p:spPr>
            <a:xfrm>
              <a:off x="5000628" y="4071942"/>
              <a:ext cx="3000396" cy="428628"/>
            </a:xfrm>
            <a:prstGeom prst="wedgeRoundRectCallout">
              <a:avLst>
                <a:gd name="adj1" fmla="val -26509"/>
                <a:gd name="adj2" fmla="val -106457"/>
                <a:gd name="adj3" fmla="val 16667"/>
              </a:avLst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31753" name="pole tekstowe 14"/>
            <p:cNvSpPr txBox="1">
              <a:spLocks noChangeArrowheads="1"/>
            </p:cNvSpPr>
            <p:nvPr/>
          </p:nvSpPr>
          <p:spPr bwMode="auto">
            <a:xfrm>
              <a:off x="5072066" y="4143380"/>
              <a:ext cx="285752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Proponuje się rezygnację z zapisu.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69" name="Grupa 3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5" name="Prostokąt 4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6" name="Prostokąt 5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7" name="Prostokąt 6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sp>
        <p:nvSpPr>
          <p:cNvPr id="8" name="pole tekstowe 7"/>
          <p:cNvSpPr txBox="1"/>
          <p:nvPr/>
        </p:nvSpPr>
        <p:spPr>
          <a:xfrm>
            <a:off x="0" y="3071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2</a:t>
            </a:r>
          </a:p>
        </p:txBody>
      </p:sp>
      <p:pic>
        <p:nvPicPr>
          <p:cNvPr id="32771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58188" y="6286500"/>
            <a:ext cx="666750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ole tekstowe 9"/>
          <p:cNvSpPr txBox="1"/>
          <p:nvPr/>
        </p:nvSpPr>
        <p:spPr>
          <a:xfrm>
            <a:off x="714348" y="642918"/>
            <a:ext cx="7929618" cy="28623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lphaLcParenR" startAt="7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elementy systemów obronności i bezpieczeństwa oraz kierunki i zasady poprawy ich stanu,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granice terenów zamkniętych i ich stref ochronnych,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obszary występowania udokumentowanych złóż kopalin oraz wskazania do określenia sposobu ich ochrony,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obszary funkcjonalne o znaczeniu ponadregionalnym i regionalnym, jeśli takie zostały wyznaczone oraz zasady ich zagospodarowania,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inwestycje celu publicznego o znaczeniu krajowym, wojewódzkim i powiatowym,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wskazanie zasad wdrażania planu na poziomie lokalnym,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739748" y="3536951"/>
            <a:ext cx="7929618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arenR" startAt="5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wnioski i rekomendacje dla polityki przestrzennej w województwach sąsiednich,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 startAt="5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wnioski i rekomendacje do polityki przestrzennej kraju,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 startAt="5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uzasadnienie przyjętych w projekcie rozwiązań,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 startAt="5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synteza ustaleń planu.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  <a:cs typeface="+mn-cs"/>
            </a:endParaRPr>
          </a:p>
        </p:txBody>
      </p:sp>
      <p:sp>
        <p:nvSpPr>
          <p:cNvPr id="32774" name="pole tekstowe 11"/>
          <p:cNvSpPr txBox="1">
            <a:spLocks noChangeArrowheads="1"/>
          </p:cNvSpPr>
          <p:nvPr/>
        </p:nvSpPr>
        <p:spPr bwMode="auto">
          <a:xfrm>
            <a:off x="714375" y="5103813"/>
            <a:ext cx="79295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2. </a:t>
            </a:r>
            <a:r>
              <a:rPr lang="pl-PL" b="1" u="sng">
                <a:solidFill>
                  <a:schemeClr val="tx2"/>
                </a:solidFill>
                <a:latin typeface="Calibri" pitchFamily="34" charset="0"/>
              </a:rPr>
              <a:t>części graficznej</a:t>
            </a:r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, którą stanowią:</a:t>
            </a:r>
          </a:p>
          <a:p>
            <a:pPr marL="342900" indent="-342900">
              <a:buFontTx/>
              <a:buAutoNum type="arabicParenR"/>
            </a:pPr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rysunki o charakterze pomocniczym – w skali i liczbie w zależności od potrzeb,</a:t>
            </a:r>
          </a:p>
          <a:p>
            <a:pPr marL="342900" indent="-342900">
              <a:buFontTx/>
              <a:buAutoNum type="arabicParenR"/>
            </a:pPr>
            <a:r>
              <a:rPr lang="pl-PL" b="1">
                <a:solidFill>
                  <a:srgbClr val="C00000"/>
                </a:solidFill>
                <a:latin typeface="Calibri" pitchFamily="34" charset="0"/>
              </a:rPr>
              <a:t>rysunek zawierający zbiorcze zestawienie ustaleń planu województwa.</a:t>
            </a:r>
          </a:p>
        </p:txBody>
      </p:sp>
      <p:grpSp>
        <p:nvGrpSpPr>
          <p:cNvPr id="13" name="Grupa 12"/>
          <p:cNvGrpSpPr>
            <a:grpSpLocks/>
          </p:cNvGrpSpPr>
          <p:nvPr/>
        </p:nvGrpSpPr>
        <p:grpSpPr bwMode="auto">
          <a:xfrm>
            <a:off x="5076825" y="3644900"/>
            <a:ext cx="3598863" cy="428625"/>
            <a:chOff x="5000628" y="4071942"/>
            <a:chExt cx="3000396" cy="428628"/>
          </a:xfrm>
        </p:grpSpPr>
        <p:sp>
          <p:nvSpPr>
            <p:cNvPr id="14" name="Objaśnienie prostokątne zaokrąglone 13"/>
            <p:cNvSpPr/>
            <p:nvPr/>
          </p:nvSpPr>
          <p:spPr>
            <a:xfrm>
              <a:off x="5000628" y="4071942"/>
              <a:ext cx="3000396" cy="428628"/>
            </a:xfrm>
            <a:prstGeom prst="wedgeRoundRectCallout">
              <a:avLst>
                <a:gd name="adj1" fmla="val -26509"/>
                <a:gd name="adj2" fmla="val -106457"/>
                <a:gd name="adj3" fmla="val 16667"/>
              </a:avLst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32777" name="pole tekstowe 14"/>
            <p:cNvSpPr txBox="1">
              <a:spLocks noChangeArrowheads="1"/>
            </p:cNvSpPr>
            <p:nvPr/>
          </p:nvSpPr>
          <p:spPr bwMode="auto">
            <a:xfrm>
              <a:off x="5072098" y="4143380"/>
              <a:ext cx="2857456" cy="304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To powinno regulować rozporządzenie.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1" name="Grupa 8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10" name="Prostokąt 9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11" name="Prostokąt 10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12" name="Prostokąt 11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pic>
        <p:nvPicPr>
          <p:cNvPr id="15362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43875" y="6215063"/>
            <a:ext cx="66675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Łącznik prosty 17"/>
          <p:cNvCxnSpPr/>
          <p:nvPr/>
        </p:nvCxnSpPr>
        <p:spPr>
          <a:xfrm>
            <a:off x="714375" y="2357438"/>
            <a:ext cx="8072438" cy="1587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18"/>
          <p:cNvCxnSpPr/>
          <p:nvPr/>
        </p:nvCxnSpPr>
        <p:spPr>
          <a:xfrm>
            <a:off x="714375" y="4643438"/>
            <a:ext cx="8072438" cy="1587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365" name="Grupa 31"/>
          <p:cNvGrpSpPr>
            <a:grpSpLocks/>
          </p:cNvGrpSpPr>
          <p:nvPr/>
        </p:nvGrpSpPr>
        <p:grpSpPr bwMode="auto">
          <a:xfrm>
            <a:off x="642938" y="214313"/>
            <a:ext cx="1906587" cy="1928812"/>
            <a:chOff x="785786" y="214290"/>
            <a:chExt cx="1907102" cy="1928826"/>
          </a:xfrm>
        </p:grpSpPr>
        <p:sp>
          <p:nvSpPr>
            <p:cNvPr id="14" name="Strzałka w prawo 13"/>
            <p:cNvSpPr/>
            <p:nvPr/>
          </p:nvSpPr>
          <p:spPr>
            <a:xfrm>
              <a:off x="2000551" y="214290"/>
              <a:ext cx="692337" cy="1928826"/>
            </a:xfrm>
            <a:prstGeom prst="rightArrow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20" name="Prostokąt 19"/>
            <p:cNvSpPr/>
            <p:nvPr/>
          </p:nvSpPr>
          <p:spPr>
            <a:xfrm>
              <a:off x="1571810" y="714356"/>
              <a:ext cx="357284" cy="928695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21" name="Prostokąt 20"/>
            <p:cNvSpPr/>
            <p:nvPr/>
          </p:nvSpPr>
          <p:spPr>
            <a:xfrm>
              <a:off x="1285983" y="714356"/>
              <a:ext cx="214371" cy="928695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22" name="Prostokąt 21"/>
            <p:cNvSpPr/>
            <p:nvPr/>
          </p:nvSpPr>
          <p:spPr>
            <a:xfrm>
              <a:off x="1000156" y="714356"/>
              <a:ext cx="214371" cy="928695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23" name="Prostokąt 22"/>
            <p:cNvSpPr/>
            <p:nvPr/>
          </p:nvSpPr>
          <p:spPr>
            <a:xfrm>
              <a:off x="785786" y="714356"/>
              <a:ext cx="142914" cy="928695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grpSp>
        <p:nvGrpSpPr>
          <p:cNvPr id="15366" name="Grupa 32"/>
          <p:cNvGrpSpPr>
            <a:grpSpLocks/>
          </p:cNvGrpSpPr>
          <p:nvPr/>
        </p:nvGrpSpPr>
        <p:grpSpPr bwMode="auto">
          <a:xfrm>
            <a:off x="642938" y="2500313"/>
            <a:ext cx="1906587" cy="1928812"/>
            <a:chOff x="785786" y="2500306"/>
            <a:chExt cx="1907102" cy="1928826"/>
          </a:xfrm>
        </p:grpSpPr>
        <p:sp>
          <p:nvSpPr>
            <p:cNvPr id="15" name="Strzałka w prawo 14"/>
            <p:cNvSpPr/>
            <p:nvPr/>
          </p:nvSpPr>
          <p:spPr>
            <a:xfrm>
              <a:off x="2000551" y="2500306"/>
              <a:ext cx="692337" cy="1928826"/>
            </a:xfrm>
            <a:prstGeom prst="rightArrow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24" name="Prostokąt 23"/>
            <p:cNvSpPr/>
            <p:nvPr/>
          </p:nvSpPr>
          <p:spPr>
            <a:xfrm>
              <a:off x="1571810" y="3000372"/>
              <a:ext cx="357284" cy="92869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25" name="Prostokąt 24"/>
            <p:cNvSpPr/>
            <p:nvPr/>
          </p:nvSpPr>
          <p:spPr>
            <a:xfrm>
              <a:off x="1285983" y="3000372"/>
              <a:ext cx="214371" cy="92869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26" name="Prostokąt 25"/>
            <p:cNvSpPr/>
            <p:nvPr/>
          </p:nvSpPr>
          <p:spPr>
            <a:xfrm>
              <a:off x="1000156" y="3000372"/>
              <a:ext cx="214371" cy="92869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27" name="Prostokąt 26"/>
            <p:cNvSpPr/>
            <p:nvPr/>
          </p:nvSpPr>
          <p:spPr>
            <a:xfrm>
              <a:off x="785786" y="3000372"/>
              <a:ext cx="142914" cy="92869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grpSp>
        <p:nvGrpSpPr>
          <p:cNvPr id="15367" name="Grupa 33"/>
          <p:cNvGrpSpPr>
            <a:grpSpLocks/>
          </p:cNvGrpSpPr>
          <p:nvPr/>
        </p:nvGrpSpPr>
        <p:grpSpPr bwMode="auto">
          <a:xfrm>
            <a:off x="642938" y="4786313"/>
            <a:ext cx="1906587" cy="1928812"/>
            <a:chOff x="785786" y="4786322"/>
            <a:chExt cx="1907102" cy="1928826"/>
          </a:xfrm>
        </p:grpSpPr>
        <p:sp>
          <p:nvSpPr>
            <p:cNvPr id="16" name="Strzałka w prawo 15"/>
            <p:cNvSpPr/>
            <p:nvPr/>
          </p:nvSpPr>
          <p:spPr>
            <a:xfrm>
              <a:off x="2000551" y="4786322"/>
              <a:ext cx="692337" cy="1928826"/>
            </a:xfrm>
            <a:prstGeom prst="rightArrow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28" name="Prostokąt 27"/>
            <p:cNvSpPr/>
            <p:nvPr/>
          </p:nvSpPr>
          <p:spPr>
            <a:xfrm>
              <a:off x="1571810" y="5286388"/>
              <a:ext cx="357284" cy="92869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29" name="Prostokąt 28"/>
            <p:cNvSpPr/>
            <p:nvPr/>
          </p:nvSpPr>
          <p:spPr>
            <a:xfrm>
              <a:off x="1285983" y="5286388"/>
              <a:ext cx="214371" cy="92869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30" name="Prostokąt 29"/>
            <p:cNvSpPr/>
            <p:nvPr/>
          </p:nvSpPr>
          <p:spPr>
            <a:xfrm>
              <a:off x="1000156" y="5286388"/>
              <a:ext cx="214371" cy="92869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31" name="Prostokąt 30"/>
            <p:cNvSpPr/>
            <p:nvPr/>
          </p:nvSpPr>
          <p:spPr>
            <a:xfrm>
              <a:off x="785786" y="5286388"/>
              <a:ext cx="142914" cy="92869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sp>
        <p:nvSpPr>
          <p:cNvPr id="15368" name="pole tekstowe 34"/>
          <p:cNvSpPr txBox="1">
            <a:spLocks noChangeArrowheads="1"/>
          </p:cNvSpPr>
          <p:nvPr/>
        </p:nvSpPr>
        <p:spPr bwMode="auto">
          <a:xfrm>
            <a:off x="2786063" y="571500"/>
            <a:ext cx="60007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PLAN ZAGOSPODAROWANIA PRZESTRZENNEGO WOJEWÓDZTWA W KONTEKŚCIE USTAWY O ZMIANIE USTAWY O ZASADACH PROWADZENIA POLITYKI ROZWOJU                      ORAZ NIEKTÓRYCH INNYCH USTAW (styczeń 2014 r.)</a:t>
            </a:r>
          </a:p>
        </p:txBody>
      </p:sp>
      <p:sp>
        <p:nvSpPr>
          <p:cNvPr id="36" name="pole tekstowe 35"/>
          <p:cNvSpPr txBox="1"/>
          <p:nvPr/>
        </p:nvSpPr>
        <p:spPr>
          <a:xfrm>
            <a:off x="0" y="785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1</a:t>
            </a:r>
          </a:p>
        </p:txBody>
      </p:sp>
      <p:sp>
        <p:nvSpPr>
          <p:cNvPr id="37" name="pole tekstowe 36"/>
          <p:cNvSpPr txBox="1"/>
          <p:nvPr/>
        </p:nvSpPr>
        <p:spPr>
          <a:xfrm>
            <a:off x="0" y="3071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2</a:t>
            </a:r>
          </a:p>
        </p:txBody>
      </p:sp>
      <p:sp>
        <p:nvSpPr>
          <p:cNvPr id="38" name="pole tekstowe 37"/>
          <p:cNvSpPr txBox="1"/>
          <p:nvPr/>
        </p:nvSpPr>
        <p:spPr>
          <a:xfrm>
            <a:off x="0" y="5357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3</a:t>
            </a:r>
          </a:p>
        </p:txBody>
      </p:sp>
      <p:sp>
        <p:nvSpPr>
          <p:cNvPr id="15372" name="pole tekstowe 38"/>
          <p:cNvSpPr txBox="1">
            <a:spLocks noChangeArrowheads="1"/>
          </p:cNvSpPr>
          <p:nvPr/>
        </p:nvSpPr>
        <p:spPr bwMode="auto">
          <a:xfrm>
            <a:off x="2786063" y="5214938"/>
            <a:ext cx="60007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ROLA PLANU ZAGOSPODAROWANIA PRZESTRZENNEGO WOJEWÓDZTWA W SYSTEMIE PLANOWANIA PRZESTRZENNEGO </a:t>
            </a:r>
          </a:p>
        </p:txBody>
      </p:sp>
      <p:sp>
        <p:nvSpPr>
          <p:cNvPr id="15373" name="pole tekstowe 39"/>
          <p:cNvSpPr txBox="1">
            <a:spLocks noChangeArrowheads="1"/>
          </p:cNvSpPr>
          <p:nvPr/>
        </p:nvSpPr>
        <p:spPr bwMode="auto">
          <a:xfrm>
            <a:off x="2786063" y="2714625"/>
            <a:ext cx="600075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PLAN ZAGOSPODAROWANIA PRZESTRZENNEGO WOJEWÓDZTWA W KONTEKŚCIE PROJEKTU ROZPORZĄDZENIA MINISTRA INFRASTRUKTURY I ROZWOJU W SPRAWIE ZAKRESU PROJEKTU PLANU ZAGOSPODAROWANIA PRZESTRZENNEGO WOJEWÓDZTWA  (luty 2014 r.)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3" name="Grupa 3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5" name="Prostokąt 4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6" name="Prostokąt 5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7" name="Prostokąt 6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sp>
        <p:nvSpPr>
          <p:cNvPr id="8" name="pole tekstowe 7"/>
          <p:cNvSpPr txBox="1"/>
          <p:nvPr/>
        </p:nvSpPr>
        <p:spPr>
          <a:xfrm>
            <a:off x="0" y="3071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2</a:t>
            </a:r>
          </a:p>
        </p:txBody>
      </p:sp>
      <p:pic>
        <p:nvPicPr>
          <p:cNvPr id="33795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58188" y="6286500"/>
            <a:ext cx="666750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ole tekstowe 9"/>
          <p:cNvSpPr txBox="1"/>
          <p:nvPr/>
        </p:nvSpPr>
        <p:spPr>
          <a:xfrm>
            <a:off x="714348" y="642918"/>
            <a:ext cx="7929618" cy="28623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lphaLcParenR" startAt="7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elementy systemów obronności i bezpieczeństwa oraz kierunki i zasady poprawy ich stanu,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granice terenów zamkniętych i ich stref ochronnych,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obszary występowania udokumentowanych złóż kopalin oraz wskazania do określenia sposobu ich ochrony,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obszary funkcjonalne o znaczeniu ponadregionalnym i regionalnym, jeśli takie zostały wyznaczone oraz zasady ich zagospodarowania,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inwestycje celu publicznego o znaczeniu krajowym, wojewódzkim i powiatowym,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wskazanie zasad wdrażania planu na poziomie lokalnym,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739748" y="3536951"/>
            <a:ext cx="7929618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arenR" startAt="5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wnioski i rekomendacje dla polityki przestrzennej w województwach sąsiednich,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 startAt="5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wnioski i rekomendacje do polityki przestrzennej kraju,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 startAt="5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uzasadnienie przyjętych w projekcie rozwiązań,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 startAt="5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synteza ustaleń planu.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  <a:cs typeface="+mn-cs"/>
            </a:endParaRPr>
          </a:p>
        </p:txBody>
      </p:sp>
      <p:sp>
        <p:nvSpPr>
          <p:cNvPr id="33798" name="pole tekstowe 11"/>
          <p:cNvSpPr txBox="1">
            <a:spLocks noChangeArrowheads="1"/>
          </p:cNvSpPr>
          <p:nvPr/>
        </p:nvSpPr>
        <p:spPr bwMode="auto">
          <a:xfrm>
            <a:off x="714375" y="5103813"/>
            <a:ext cx="79295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2. </a:t>
            </a:r>
            <a:r>
              <a:rPr lang="pl-PL" b="1" u="sng">
                <a:solidFill>
                  <a:schemeClr val="tx2"/>
                </a:solidFill>
                <a:latin typeface="Calibri" pitchFamily="34" charset="0"/>
              </a:rPr>
              <a:t>części graficznej</a:t>
            </a:r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, którą stanowią:</a:t>
            </a:r>
          </a:p>
          <a:p>
            <a:pPr marL="342900" indent="-342900">
              <a:buFontTx/>
              <a:buAutoNum type="arabicParenR"/>
            </a:pPr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rysunki o charakterze pomocniczym – w skali i liczbie w zależności od potrzeb,</a:t>
            </a:r>
          </a:p>
          <a:p>
            <a:pPr marL="342900" indent="-342900">
              <a:buFontTx/>
              <a:buAutoNum type="arabicParenR"/>
            </a:pPr>
            <a:r>
              <a:rPr lang="pl-PL" b="1">
                <a:solidFill>
                  <a:srgbClr val="C00000"/>
                </a:solidFill>
                <a:latin typeface="Calibri" pitchFamily="34" charset="0"/>
              </a:rPr>
              <a:t>rysunek zawierający zbiorcze zestawienie ustaleń planu województwa.</a:t>
            </a:r>
          </a:p>
        </p:txBody>
      </p:sp>
      <p:grpSp>
        <p:nvGrpSpPr>
          <p:cNvPr id="13" name="Grupa 12"/>
          <p:cNvGrpSpPr>
            <a:grpSpLocks/>
          </p:cNvGrpSpPr>
          <p:nvPr/>
        </p:nvGrpSpPr>
        <p:grpSpPr bwMode="auto">
          <a:xfrm>
            <a:off x="4429125" y="4929188"/>
            <a:ext cx="3000375" cy="428625"/>
            <a:chOff x="5000628" y="4071942"/>
            <a:chExt cx="3000396" cy="428628"/>
          </a:xfrm>
        </p:grpSpPr>
        <p:sp>
          <p:nvSpPr>
            <p:cNvPr id="14" name="Objaśnienie prostokątne zaokrąglone 13"/>
            <p:cNvSpPr/>
            <p:nvPr/>
          </p:nvSpPr>
          <p:spPr>
            <a:xfrm>
              <a:off x="5000628" y="4071942"/>
              <a:ext cx="3000396" cy="428628"/>
            </a:xfrm>
            <a:prstGeom prst="wedgeRoundRectCallout">
              <a:avLst>
                <a:gd name="adj1" fmla="val -26509"/>
                <a:gd name="adj2" fmla="val -106457"/>
                <a:gd name="adj3" fmla="val 16667"/>
              </a:avLst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33801" name="pole tekstowe 14"/>
            <p:cNvSpPr txBox="1">
              <a:spLocks noChangeArrowheads="1"/>
            </p:cNvSpPr>
            <p:nvPr/>
          </p:nvSpPr>
          <p:spPr bwMode="auto">
            <a:xfrm>
              <a:off x="5072066" y="4143380"/>
              <a:ext cx="285752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Proponuje się rezygnację z zapisu.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7" name="Grupa 3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5" name="Prostokąt 4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6" name="Prostokąt 5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7" name="Prostokąt 6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sp>
        <p:nvSpPr>
          <p:cNvPr id="8" name="pole tekstowe 7"/>
          <p:cNvSpPr txBox="1"/>
          <p:nvPr/>
        </p:nvSpPr>
        <p:spPr>
          <a:xfrm>
            <a:off x="0" y="3071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2</a:t>
            </a:r>
          </a:p>
        </p:txBody>
      </p:sp>
      <p:pic>
        <p:nvPicPr>
          <p:cNvPr id="34819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58188" y="6286500"/>
            <a:ext cx="666750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ole tekstowe 9"/>
          <p:cNvSpPr txBox="1"/>
          <p:nvPr/>
        </p:nvSpPr>
        <p:spPr>
          <a:xfrm>
            <a:off x="258735" y="1590656"/>
            <a:ext cx="7929618" cy="28623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lphaLcParenR" startAt="7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elementy systemów obronności i bezpieczeństwa oraz kierunki i zasady poprawy ich stanu,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granice terenów zamkniętych i ich stref ochronnych,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obszary występowania udokumentowanych złóż kopalin oraz wskazania do określenia sposobu ich ochrony,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obszary funkcjonalne o znaczeniu ponadregionalnym i regionalnym, jeśli takie zostały wyznaczone oraz zasady ich zagospodarowania,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inwestycje celu publicznego o znaczeniu krajowym, wojewódzkim i powiatowym,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wskazanie zasad wdrażania planu na poziomie lokalnym,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666723" y="3469896"/>
            <a:ext cx="7929618" cy="196490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arenR" startAt="5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wnioski i rekomendacje dla polityki przestrzennej w województwach sąsiednich,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 startAt="5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wnioski i rekomendacje do polityki przestrzennej kraju,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 startAt="5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uzasadnienie przyjętych w projekcie rozwiązań,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 startAt="5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synteza ustaleń planu.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  <a:cs typeface="+mn-cs"/>
            </a:endParaRPr>
          </a:p>
        </p:txBody>
      </p:sp>
      <p:sp>
        <p:nvSpPr>
          <p:cNvPr id="34822" name="pole tekstowe 11"/>
          <p:cNvSpPr txBox="1">
            <a:spLocks noChangeArrowheads="1"/>
          </p:cNvSpPr>
          <p:nvPr/>
        </p:nvSpPr>
        <p:spPr bwMode="auto">
          <a:xfrm>
            <a:off x="684213" y="5013325"/>
            <a:ext cx="792956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2. </a:t>
            </a:r>
            <a:r>
              <a:rPr lang="pl-PL" b="1" u="sng">
                <a:solidFill>
                  <a:schemeClr val="tx2"/>
                </a:solidFill>
                <a:latin typeface="Calibri" pitchFamily="34" charset="0"/>
              </a:rPr>
              <a:t>części graficznej</a:t>
            </a:r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, którą stanowią:</a:t>
            </a:r>
          </a:p>
          <a:p>
            <a:pPr marL="342900" indent="-342900">
              <a:buFontTx/>
              <a:buAutoNum type="arabicParenR"/>
            </a:pPr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rysunki o charakterze pomocniczym – w skali i liczbie w zależności od potrzeb,</a:t>
            </a:r>
          </a:p>
          <a:p>
            <a:pPr marL="342900" indent="-342900">
              <a:buFontTx/>
              <a:buAutoNum type="arabicParenR"/>
            </a:pPr>
            <a:r>
              <a:rPr lang="pl-PL" b="1">
                <a:solidFill>
                  <a:srgbClr val="C00000"/>
                </a:solidFill>
                <a:latin typeface="Calibri" pitchFamily="34" charset="0"/>
              </a:rPr>
              <a:t>rysunek zawierający zbiorcze zestawienie ustaleń planu województwa.</a:t>
            </a:r>
          </a:p>
        </p:txBody>
      </p:sp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2286000" y="2216150"/>
            <a:ext cx="457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/>
              <a:t> </a:t>
            </a:r>
          </a:p>
        </p:txBody>
      </p:sp>
      <p:grpSp>
        <p:nvGrpSpPr>
          <p:cNvPr id="4" name="Grupa 30"/>
          <p:cNvGrpSpPr>
            <a:grpSpLocks/>
          </p:cNvGrpSpPr>
          <p:nvPr/>
        </p:nvGrpSpPr>
        <p:grpSpPr bwMode="auto">
          <a:xfrm>
            <a:off x="611188" y="3284538"/>
            <a:ext cx="5256212" cy="1071562"/>
            <a:chOff x="1285852" y="2357430"/>
            <a:chExt cx="2928958" cy="1071570"/>
          </a:xfrm>
        </p:grpSpPr>
        <p:sp>
          <p:nvSpPr>
            <p:cNvPr id="23" name="Objaśnienie prostokątne zaokrąglone 22"/>
            <p:cNvSpPr/>
            <p:nvPr/>
          </p:nvSpPr>
          <p:spPr>
            <a:xfrm>
              <a:off x="1285852" y="2357430"/>
              <a:ext cx="2928958" cy="1071570"/>
            </a:xfrm>
            <a:prstGeom prst="wedgeRoundRectCallout">
              <a:avLst>
                <a:gd name="adj1" fmla="val -6805"/>
                <a:gd name="adj2" fmla="val 107990"/>
                <a:gd name="adj3" fmla="val 16667"/>
              </a:avLst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34833" name="pole tekstowe 23"/>
            <p:cNvSpPr txBox="1">
              <a:spLocks noChangeArrowheads="1"/>
            </p:cNvSpPr>
            <p:nvPr/>
          </p:nvSpPr>
          <p:spPr bwMode="auto">
            <a:xfrm>
              <a:off x="1500335" y="2428868"/>
              <a:ext cx="2571486" cy="304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pl-PL" sz="1400" b="1">
                <a:solidFill>
                  <a:schemeClr val="tx2"/>
                </a:solidFill>
                <a:latin typeface="Calibri" pitchFamily="34" charset="0"/>
              </a:endParaRPr>
            </a:p>
          </p:txBody>
        </p:sp>
      </p:grp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611188" y="3284538"/>
            <a:ext cx="5184775" cy="942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sz="1400" b="1">
                <a:solidFill>
                  <a:schemeClr val="tx2"/>
                </a:solidFill>
                <a:latin typeface="Calibri" pitchFamily="34" charset="0"/>
              </a:rPr>
              <a:t>Ustalenia zawarte</a:t>
            </a:r>
            <a:r>
              <a:rPr lang="pl-PL" sz="1400">
                <a:latin typeface="Calibri" pitchFamily="34" charset="0"/>
              </a:rPr>
              <a:t> </a:t>
            </a:r>
            <a:r>
              <a:rPr lang="pl-PL" sz="1400" b="1">
                <a:solidFill>
                  <a:schemeClr val="tx2"/>
                </a:solidFill>
                <a:latin typeface="Calibri" pitchFamily="34" charset="0"/>
              </a:rPr>
              <a:t>w rozporządzeniu będą jedynie rejestracją tekstowo-graficzną ustaleń wynikających z dokumentów krajowych i wojewódzkich podobnie jak w uwarunkowaniach, tylko w ujęciu sektorowym. Co ma zawierać synteza?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1" name="Grupa 3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5" name="Prostokąt 4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6" name="Prostokąt 5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7" name="Prostokąt 6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sp>
        <p:nvSpPr>
          <p:cNvPr id="8" name="pole tekstowe 7"/>
          <p:cNvSpPr txBox="1"/>
          <p:nvPr/>
        </p:nvSpPr>
        <p:spPr>
          <a:xfrm>
            <a:off x="0" y="3071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2</a:t>
            </a:r>
          </a:p>
        </p:txBody>
      </p:sp>
      <p:pic>
        <p:nvPicPr>
          <p:cNvPr id="35843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58188" y="6286500"/>
            <a:ext cx="666750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ole tekstowe 9"/>
          <p:cNvSpPr txBox="1"/>
          <p:nvPr/>
        </p:nvSpPr>
        <p:spPr>
          <a:xfrm>
            <a:off x="714348" y="142852"/>
            <a:ext cx="7929618" cy="28623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lphaLcParenR" startAt="7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elementy systemów obronności i bezpieczeństwa oraz kierunki i zasady poprawy ich stanu,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granice terenów zamkniętych i ich stref ochronnych,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obszary występowania udokumentowanych złóż kopalin oraz wskazania do określenia sposobu ich ochrony,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obszary funkcjonalne o znaczeniu ponadregionalnym i regionalnym, jeśli takie zostały wyznaczone oraz zasady ich zagospodarowania,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inwestycje celu publicznego o znaczeniu krajowym, wojewódzkim i powiatowym,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7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wskazanie zasad wdrażania planu na poziomie lokalnym,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714348" y="3071810"/>
            <a:ext cx="7929618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arenR" startAt="5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wnioski i rekomendacje dla polityki przestrzennej w województwach sąsiednich,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 startAt="5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wnioski i rekomendacje do polityki przestrzennej kraju,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 startAt="5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uzasadnienie przyjętych w projekcie rozwiązań,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 startAt="5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synteza ustaleń planu.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  <a:cs typeface="+mn-cs"/>
            </a:endParaRPr>
          </a:p>
        </p:txBody>
      </p:sp>
      <p:sp>
        <p:nvSpPr>
          <p:cNvPr id="35846" name="pole tekstowe 11"/>
          <p:cNvSpPr txBox="1">
            <a:spLocks noChangeArrowheads="1"/>
          </p:cNvSpPr>
          <p:nvPr/>
        </p:nvSpPr>
        <p:spPr bwMode="auto">
          <a:xfrm>
            <a:off x="714375" y="4603750"/>
            <a:ext cx="79295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2. </a:t>
            </a:r>
            <a:r>
              <a:rPr lang="pl-PL" b="1" u="sng">
                <a:solidFill>
                  <a:schemeClr val="tx2"/>
                </a:solidFill>
                <a:latin typeface="Calibri" pitchFamily="34" charset="0"/>
              </a:rPr>
              <a:t>części graficznej</a:t>
            </a:r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, którą stanowią:</a:t>
            </a:r>
          </a:p>
          <a:p>
            <a:pPr marL="342900" indent="-342900">
              <a:buFontTx/>
              <a:buAutoNum type="arabicParenR"/>
            </a:pPr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rysunki o charakterze pomocniczym – w skali i liczbie w zależności od potrzeb,</a:t>
            </a:r>
          </a:p>
          <a:p>
            <a:pPr marL="342900" indent="-342900">
              <a:buFontTx/>
              <a:buAutoNum type="arabicParenR"/>
            </a:pPr>
            <a:r>
              <a:rPr lang="pl-PL" b="1">
                <a:solidFill>
                  <a:srgbClr val="C00000"/>
                </a:solidFill>
                <a:latin typeface="Calibri" pitchFamily="34" charset="0"/>
              </a:rPr>
              <a:t>rysunek zawierający zbiorcze zestawienie ustaleń planu województwa.</a:t>
            </a:r>
          </a:p>
        </p:txBody>
      </p:sp>
      <p:grpSp>
        <p:nvGrpSpPr>
          <p:cNvPr id="16" name="Grupa 15"/>
          <p:cNvGrpSpPr>
            <a:grpSpLocks/>
          </p:cNvGrpSpPr>
          <p:nvPr/>
        </p:nvGrpSpPr>
        <p:grpSpPr bwMode="auto">
          <a:xfrm>
            <a:off x="5643563" y="3643313"/>
            <a:ext cx="3000375" cy="1000125"/>
            <a:chOff x="5643570" y="4143380"/>
            <a:chExt cx="3000396" cy="1000132"/>
          </a:xfrm>
        </p:grpSpPr>
        <p:sp>
          <p:nvSpPr>
            <p:cNvPr id="14" name="Objaśnienie prostokątne zaokrąglone 13"/>
            <p:cNvSpPr/>
            <p:nvPr/>
          </p:nvSpPr>
          <p:spPr>
            <a:xfrm>
              <a:off x="5643570" y="4143380"/>
              <a:ext cx="3000396" cy="1000132"/>
            </a:xfrm>
            <a:prstGeom prst="wedgeRoundRectCallout">
              <a:avLst>
                <a:gd name="adj1" fmla="val -60570"/>
                <a:gd name="adj2" fmla="val 105380"/>
                <a:gd name="adj3" fmla="val 16667"/>
              </a:avLst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35850" name="pole tekstowe 14"/>
            <p:cNvSpPr txBox="1">
              <a:spLocks noChangeArrowheads="1"/>
            </p:cNvSpPr>
            <p:nvPr/>
          </p:nvSpPr>
          <p:spPr bwMode="auto">
            <a:xfrm>
              <a:off x="5715008" y="4143380"/>
              <a:ext cx="2857520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Niemożliwe wydaje się czytelne przedstawienie wszystkich elementów na 1 planszy </a:t>
              </a:r>
            </a:p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w skali 1 : 250 000</a:t>
              </a:r>
            </a:p>
          </p:txBody>
        </p:sp>
      </p:grpSp>
      <p:sp>
        <p:nvSpPr>
          <p:cNvPr id="35848" name="pole tekstowe 16"/>
          <p:cNvSpPr txBox="1">
            <a:spLocks noChangeArrowheads="1"/>
          </p:cNvSpPr>
          <p:nvPr/>
        </p:nvSpPr>
        <p:spPr bwMode="auto">
          <a:xfrm>
            <a:off x="857250" y="5857875"/>
            <a:ext cx="7643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Rozporządzenie nie określa relacji między pzpw a planem dla MOFOW i WOF.</a:t>
            </a:r>
            <a:endParaRPr lang="pl-PL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5" name="Grupa 8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10" name="Prostokąt 9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11" name="Prostokąt 10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12" name="Prostokąt 11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pic>
        <p:nvPicPr>
          <p:cNvPr id="36866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43875" y="6215063"/>
            <a:ext cx="66675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pole tekstowe 13"/>
          <p:cNvSpPr txBox="1"/>
          <p:nvPr/>
        </p:nvSpPr>
        <p:spPr>
          <a:xfrm>
            <a:off x="0" y="785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1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857250" y="142875"/>
            <a:ext cx="7643813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Zakres planu zagospodarowania przestrzennego województwa:</a:t>
            </a:r>
          </a:p>
        </p:txBody>
      </p:sp>
      <p:sp>
        <p:nvSpPr>
          <p:cNvPr id="18" name="pole tekstowe 17"/>
          <p:cNvSpPr txBox="1"/>
          <p:nvPr/>
        </p:nvSpPr>
        <p:spPr>
          <a:xfrm>
            <a:off x="857224" y="1071546"/>
            <a:ext cx="7929618" cy="5509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pl-PL" b="1" i="1" dirty="0">
                <a:solidFill>
                  <a:schemeClr val="tx2"/>
                </a:solidFill>
                <a:latin typeface="+mn-lt"/>
                <a:cs typeface="+mn-cs"/>
              </a:rPr>
              <a:t>Ustawa o planowaniu i zagospodarowaniu przestrzennym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Rozdział 3. Planowanie przestrzenne w województwie, art. 39, ust. 3: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„W planie zagospodarowania przestrzennego województwa uwzględnia się ustalenia strategii rozwoju województwa oraz określa się w szczególności: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podstawowe elementy sieci osadniczej województwa i ich powiązań komunikacyjnych oraz infrastrukturalnych, w tym kierunki powiązań </a:t>
            </a:r>
            <a:r>
              <a:rPr lang="pl-PL" b="1" dirty="0" err="1">
                <a:solidFill>
                  <a:schemeClr val="tx2"/>
                </a:solidFill>
                <a:latin typeface="+mn-lt"/>
                <a:cs typeface="+mn-cs"/>
              </a:rPr>
              <a:t>transgranicznych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system obszarów chronionych, w tym obszary ochrony środowiska, przyrody            i krajobrazu kulturowego, ochrony uzdrowisk oraz dziedzictwa kulturowego              i zabytków oraz dóbr kultury współczesnej;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rozmieszczenie inwestycji celu publicznego o znaczeniu ponadlokalnym;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granice i zasady zagospodarowania obszarów funkcjonalnych o znaczeniu ponadregionalnym 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oraz, w zależności od potrzeb, granice i zasady zagospodarowania obszarów funkcjonalnych o znaczeniu regionalnym;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strike="sngStrike" dirty="0">
                <a:solidFill>
                  <a:schemeClr val="tx2"/>
                </a:solidFill>
                <a:latin typeface="+mn-lt"/>
                <a:cs typeface="+mn-cs"/>
              </a:rPr>
              <a:t>obszary wsparcia;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obszary szczególnego zagrożenia powodzią;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granice terenów zamkniętych i ich stref ochronnych;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obszary występowania udokumentowanych złóż kopalin.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  <a:cs typeface="+mn-cs"/>
            </a:endParaRPr>
          </a:p>
        </p:txBody>
      </p:sp>
      <p:grpSp>
        <p:nvGrpSpPr>
          <p:cNvPr id="32" name="Grupa 31"/>
          <p:cNvGrpSpPr>
            <a:grpSpLocks/>
          </p:cNvGrpSpPr>
          <p:nvPr/>
        </p:nvGrpSpPr>
        <p:grpSpPr bwMode="auto">
          <a:xfrm>
            <a:off x="4643438" y="2286000"/>
            <a:ext cx="2928937" cy="898525"/>
            <a:chOff x="4643438" y="2285992"/>
            <a:chExt cx="2928958" cy="898400"/>
          </a:xfrm>
        </p:grpSpPr>
        <p:sp>
          <p:nvSpPr>
            <p:cNvPr id="20" name="Objaśnienie prostokątne zaokrąglone 19"/>
            <p:cNvSpPr/>
            <p:nvPr/>
          </p:nvSpPr>
          <p:spPr>
            <a:xfrm>
              <a:off x="4643438" y="2285992"/>
              <a:ext cx="2928958" cy="898400"/>
            </a:xfrm>
            <a:prstGeom prst="wedgeRoundRectCallout">
              <a:avLst>
                <a:gd name="adj1" fmla="val -94035"/>
                <a:gd name="adj2" fmla="val 60304"/>
                <a:gd name="adj3" fmla="val 16667"/>
              </a:avLst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36872" name="pole tekstowe 21"/>
            <p:cNvSpPr txBox="1">
              <a:spLocks noChangeArrowheads="1"/>
            </p:cNvSpPr>
            <p:nvPr/>
          </p:nvSpPr>
          <p:spPr bwMode="auto">
            <a:xfrm>
              <a:off x="4857752" y="2357430"/>
              <a:ext cx="2571768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Proponuje się zapis: </a:t>
              </a:r>
            </a:p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system ochrony środowiska przyrodniczego i kulturowego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89" name="Grupa 8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10" name="Prostokąt 9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11" name="Prostokąt 10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12" name="Prostokąt 11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pic>
        <p:nvPicPr>
          <p:cNvPr id="37890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43875" y="6215063"/>
            <a:ext cx="66675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pole tekstowe 13"/>
          <p:cNvSpPr txBox="1"/>
          <p:nvPr/>
        </p:nvSpPr>
        <p:spPr>
          <a:xfrm>
            <a:off x="0" y="785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1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857250" y="142875"/>
            <a:ext cx="7643813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Zakres planu zagospodarowania przestrzennego województwa:</a:t>
            </a:r>
          </a:p>
        </p:txBody>
      </p:sp>
      <p:sp>
        <p:nvSpPr>
          <p:cNvPr id="18" name="pole tekstowe 17"/>
          <p:cNvSpPr txBox="1"/>
          <p:nvPr/>
        </p:nvSpPr>
        <p:spPr>
          <a:xfrm>
            <a:off x="857224" y="1071546"/>
            <a:ext cx="7929618" cy="5509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pl-PL" b="1" i="1" dirty="0">
                <a:solidFill>
                  <a:schemeClr val="tx2"/>
                </a:solidFill>
                <a:latin typeface="+mn-lt"/>
                <a:cs typeface="+mn-cs"/>
              </a:rPr>
              <a:t>Ustawa o planowaniu i zagospodarowaniu przestrzennym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Rozdział 3. Planowanie przestrzenne w województwie, art. 39, ust. 3: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„W planie zagospodarowania przestrzennego województwa uwzględnia się ustalenia strategii rozwoju województwa oraz określa się w szczególności: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podstawowe elementy sieci osadniczej województwa i ich powiązań komunikacyjnych oraz infrastrukturalnych, w tym kierunki powiązań </a:t>
            </a:r>
            <a:r>
              <a:rPr lang="pl-PL" b="1" dirty="0" err="1">
                <a:solidFill>
                  <a:schemeClr val="tx2"/>
                </a:solidFill>
                <a:latin typeface="+mn-lt"/>
                <a:cs typeface="+mn-cs"/>
              </a:rPr>
              <a:t>transgranicznych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system obszarów chronionych, w tym obszary ochrony środowiska, przyrody            i krajobrazu kulturowego, ochrony uzdrowisk oraz dziedzictwa kulturowego              i zabytków oraz dóbr kultury współczesnej;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rozmieszczenie inwestycji celu publicznego o znaczeniu ponadlokalnym;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granice i zasady zagospodarowania obszarów funkcjonalnych o znaczeniu ponadregionalnym 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oraz, w zależności od potrzeb, granice i zasady zagospodarowania obszarów funkcjonalnych o znaczeniu regionalnym;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strike="sngStrike" dirty="0">
                <a:solidFill>
                  <a:schemeClr val="tx2"/>
                </a:solidFill>
                <a:latin typeface="+mn-lt"/>
                <a:cs typeface="+mn-cs"/>
              </a:rPr>
              <a:t>obszary wsparcia;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obszary szczególnego zagrożenia powodzią;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granice terenów zamkniętych i ich stref ochronnych;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obszary występowania udokumentowanych złóż kopalin.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  <a:cs typeface="+mn-cs"/>
            </a:endParaRPr>
          </a:p>
        </p:txBody>
      </p:sp>
      <p:grpSp>
        <p:nvGrpSpPr>
          <p:cNvPr id="4" name="Grupa 30"/>
          <p:cNvGrpSpPr>
            <a:grpSpLocks/>
          </p:cNvGrpSpPr>
          <p:nvPr/>
        </p:nvGrpSpPr>
        <p:grpSpPr bwMode="auto">
          <a:xfrm>
            <a:off x="1258888" y="2349500"/>
            <a:ext cx="2928937" cy="1071563"/>
            <a:chOff x="1285852" y="2357430"/>
            <a:chExt cx="2928958" cy="1071570"/>
          </a:xfrm>
        </p:grpSpPr>
        <p:sp>
          <p:nvSpPr>
            <p:cNvPr id="23" name="Objaśnienie prostokątne zaokrąglone 22"/>
            <p:cNvSpPr/>
            <p:nvPr/>
          </p:nvSpPr>
          <p:spPr>
            <a:xfrm>
              <a:off x="1285852" y="2357430"/>
              <a:ext cx="2928958" cy="1071570"/>
            </a:xfrm>
            <a:prstGeom prst="wedgeRoundRectCallout">
              <a:avLst>
                <a:gd name="adj1" fmla="val -6805"/>
                <a:gd name="adj2" fmla="val 107990"/>
                <a:gd name="adj3" fmla="val 16667"/>
              </a:avLst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37896" name="pole tekstowe 23"/>
            <p:cNvSpPr txBox="1">
              <a:spLocks noChangeArrowheads="1"/>
            </p:cNvSpPr>
            <p:nvPr/>
          </p:nvSpPr>
          <p:spPr bwMode="auto">
            <a:xfrm>
              <a:off x="1500166" y="2428868"/>
              <a:ext cx="2571768" cy="942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Proponuje się rezygnację </a:t>
              </a:r>
            </a:p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z wyszczególniania inwestycji celu publicznego o znaczeniu ponadlokalnym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3" name="Grupa 8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10" name="Prostokąt 9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11" name="Prostokąt 10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12" name="Prostokąt 11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pic>
        <p:nvPicPr>
          <p:cNvPr id="38914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43875" y="6215063"/>
            <a:ext cx="66675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pole tekstowe 13"/>
          <p:cNvSpPr txBox="1"/>
          <p:nvPr/>
        </p:nvSpPr>
        <p:spPr>
          <a:xfrm>
            <a:off x="0" y="785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1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857250" y="142875"/>
            <a:ext cx="7643813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Zakres planu zagospodarowania przestrzennego województwa:</a:t>
            </a:r>
          </a:p>
        </p:txBody>
      </p:sp>
      <p:sp>
        <p:nvSpPr>
          <p:cNvPr id="18" name="pole tekstowe 17"/>
          <p:cNvSpPr txBox="1"/>
          <p:nvPr/>
        </p:nvSpPr>
        <p:spPr>
          <a:xfrm>
            <a:off x="857224" y="1071546"/>
            <a:ext cx="7929618" cy="5509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pl-PL" b="1" i="1" dirty="0">
                <a:solidFill>
                  <a:schemeClr val="tx2"/>
                </a:solidFill>
                <a:latin typeface="+mn-lt"/>
                <a:cs typeface="+mn-cs"/>
              </a:rPr>
              <a:t>Ustawa o planowaniu i zagospodarowaniu przestrzennym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Rozdział 3. Planowanie przestrzenne w województwie, art. 39, ust. 3: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„W planie zagospodarowania przestrzennego województwa uwzględnia się ustalenia strategii rozwoju województwa oraz określa się w szczególności: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podstawowe elementy sieci osadniczej województwa i ich powiązań komunikacyjnych oraz infrastrukturalnych, w tym kierunki powiązań </a:t>
            </a:r>
            <a:r>
              <a:rPr lang="pl-PL" b="1" dirty="0" err="1">
                <a:solidFill>
                  <a:schemeClr val="tx2"/>
                </a:solidFill>
                <a:latin typeface="+mn-lt"/>
                <a:cs typeface="+mn-cs"/>
              </a:rPr>
              <a:t>transgranicznych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system obszarów chronionych, w tym obszary ochrony środowiska, przyrody            i krajobrazu kulturowego, ochrony uzdrowisk oraz dziedzictwa kulturowego              i zabytków oraz dóbr kultury współczesnej;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rozmieszczenie inwestycji celu publicznego o znaczeniu ponadlokalnym;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granice i zasady zagospodarowania obszarów funkcjonalnych o znaczeniu ponadregionalnym 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oraz, w zależności od potrzeb, granice i zasady zagospodarowania obszarów funkcjonalnych o znaczeniu regionalnym;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strike="sngStrike" dirty="0">
                <a:solidFill>
                  <a:schemeClr val="tx2"/>
                </a:solidFill>
                <a:latin typeface="+mn-lt"/>
                <a:cs typeface="+mn-cs"/>
              </a:rPr>
              <a:t>obszary wsparcia;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obszary szczególnego zagrożenia powodzią;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granice terenów zamkniętych i ich stref ochronnych;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obszary występowania udokumentowanych złóż kopalin.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  <a:cs typeface="+mn-cs"/>
            </a:endParaRPr>
          </a:p>
        </p:txBody>
      </p:sp>
      <p:grpSp>
        <p:nvGrpSpPr>
          <p:cNvPr id="16" name="Grupa 15"/>
          <p:cNvGrpSpPr>
            <a:grpSpLocks/>
          </p:cNvGrpSpPr>
          <p:nvPr/>
        </p:nvGrpSpPr>
        <p:grpSpPr bwMode="auto">
          <a:xfrm>
            <a:off x="785813" y="1571625"/>
            <a:ext cx="6357937" cy="1887538"/>
            <a:chOff x="785786" y="1571612"/>
            <a:chExt cx="6357982" cy="1887320"/>
          </a:xfrm>
        </p:grpSpPr>
        <p:sp>
          <p:nvSpPr>
            <p:cNvPr id="23" name="Objaśnienie prostokątne zaokrąglone 22"/>
            <p:cNvSpPr/>
            <p:nvPr/>
          </p:nvSpPr>
          <p:spPr>
            <a:xfrm>
              <a:off x="785786" y="1571612"/>
              <a:ext cx="6357982" cy="1785732"/>
            </a:xfrm>
            <a:prstGeom prst="wedgeRoundRectCallout">
              <a:avLst>
                <a:gd name="adj1" fmla="val -25699"/>
                <a:gd name="adj2" fmla="val 106484"/>
                <a:gd name="adj3" fmla="val 16667"/>
              </a:avLst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24" name="pole tekstowe 23"/>
            <p:cNvSpPr txBox="1"/>
            <p:nvPr/>
          </p:nvSpPr>
          <p:spPr>
            <a:xfrm>
              <a:off x="928662" y="1643042"/>
              <a:ext cx="6072230" cy="181589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l-PL" sz="1400" b="1" dirty="0">
                  <a:solidFill>
                    <a:schemeClr val="tx2"/>
                  </a:solidFill>
                  <a:latin typeface="+mn-lt"/>
                  <a:cs typeface="+mn-cs"/>
                </a:rPr>
                <a:t>Ustawa o planowaniu i zagospodarowaniu przestrzennym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l-PL" sz="1400" b="1" dirty="0">
                  <a:solidFill>
                    <a:schemeClr val="tx2"/>
                  </a:solidFill>
                  <a:latin typeface="+mn-lt"/>
                  <a:cs typeface="+mn-cs"/>
                </a:rPr>
                <a:t>Rozdział 4a. Obszary funkcjonalne, art. 49b </a:t>
              </a:r>
              <a:r>
                <a:rPr lang="pl-PL" sz="1400" b="1" dirty="0" err="1">
                  <a:solidFill>
                    <a:schemeClr val="tx2"/>
                  </a:solidFill>
                  <a:latin typeface="+mn-lt"/>
                  <a:cs typeface="+mn-cs"/>
                </a:rPr>
                <a:t>pkt</a:t>
              </a:r>
              <a:r>
                <a:rPr lang="pl-PL" sz="1400" b="1" dirty="0">
                  <a:solidFill>
                    <a:schemeClr val="tx2"/>
                  </a:solidFill>
                  <a:latin typeface="+mn-lt"/>
                  <a:cs typeface="+mn-cs"/>
                </a:rPr>
                <a:t> 1-2, 49d ust. 5-6: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l-PL" sz="1400" b="1" dirty="0">
                  <a:solidFill>
                    <a:schemeClr val="tx2"/>
                  </a:solidFill>
                  <a:latin typeface="+mn-lt"/>
                  <a:cs typeface="+mn-cs"/>
                </a:rPr>
                <a:t>„Do typów obszarów funkcjonalnych o znaczeniu ponadregionalnym należą: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buFontTx/>
                <a:buAutoNum type="arabicParenR"/>
                <a:defRPr/>
              </a:pPr>
              <a:r>
                <a:rPr lang="pl-PL" sz="1400" b="1" dirty="0">
                  <a:solidFill>
                    <a:schemeClr val="tx2"/>
                  </a:solidFill>
                  <a:latin typeface="+mn-lt"/>
                  <a:cs typeface="+mn-cs"/>
                </a:rPr>
                <a:t>miejski obszar funkcjonalny ośrodka wojewódzkiego; szczegółowe warunki określania OF i ich granic określi minister do spraw rozwoju regionalnego;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buFontTx/>
                <a:buAutoNum type="arabicParenR"/>
                <a:defRPr/>
              </a:pPr>
              <a:r>
                <a:rPr lang="pl-PL" sz="1400" b="1" dirty="0">
                  <a:solidFill>
                    <a:schemeClr val="tx2"/>
                  </a:solidFill>
                  <a:latin typeface="+mn-lt"/>
                  <a:cs typeface="+mn-cs"/>
                </a:rPr>
                <a:t>wiejski obszar funkcjonalny; szczegółowe warunki określi minister właściwy do spraw rozwoju wsi;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 sz="1400" b="1" dirty="0">
                <a:solidFill>
                  <a:schemeClr val="tx2"/>
                </a:solidFill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7" name="Grupa 8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10" name="Prostokąt 9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11" name="Prostokąt 10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12" name="Prostokąt 11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pic>
        <p:nvPicPr>
          <p:cNvPr id="39938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43875" y="6215063"/>
            <a:ext cx="66675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pole tekstowe 13"/>
          <p:cNvSpPr txBox="1"/>
          <p:nvPr/>
        </p:nvSpPr>
        <p:spPr>
          <a:xfrm>
            <a:off x="0" y="785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1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857250" y="142875"/>
            <a:ext cx="7643813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Zakres planu zagospodarowania przestrzennego województwa:</a:t>
            </a:r>
          </a:p>
        </p:txBody>
      </p:sp>
      <p:sp>
        <p:nvSpPr>
          <p:cNvPr id="18" name="pole tekstowe 17"/>
          <p:cNvSpPr txBox="1"/>
          <p:nvPr/>
        </p:nvSpPr>
        <p:spPr>
          <a:xfrm>
            <a:off x="857224" y="1071546"/>
            <a:ext cx="7929618" cy="5509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pl-PL" b="1" i="1" dirty="0">
                <a:solidFill>
                  <a:schemeClr val="tx2"/>
                </a:solidFill>
                <a:latin typeface="+mn-lt"/>
                <a:cs typeface="+mn-cs"/>
              </a:rPr>
              <a:t>Ustawa o planowaniu i zagospodarowaniu przestrzennym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Rozdział 3. Planowanie przestrzenne w województwie, art. 39, ust. 3: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„W planie zagospodarowania przestrzennego województwa uwzględnia się ustalenia strategii rozwoju województwa oraz określa się w szczególności: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podstawowe elementy sieci osadniczej województwa i ich powiązań komunikacyjnych oraz infrastrukturalnych, w tym kierunki powiązań </a:t>
            </a:r>
            <a:r>
              <a:rPr lang="pl-PL" b="1" dirty="0" err="1">
                <a:solidFill>
                  <a:schemeClr val="tx2"/>
                </a:solidFill>
                <a:latin typeface="+mn-lt"/>
                <a:cs typeface="+mn-cs"/>
              </a:rPr>
              <a:t>transgranicznych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system obszarów chronionych, w tym obszary ochrony środowiska, przyrody            i krajobrazu kulturowego, ochrony uzdrowisk oraz dziedzictwa kulturowego              i zabytków oraz dóbr kultury współczesnej;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rozmieszczenie inwestycji celu publicznego o znaczeniu ponadlokalnym;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granice i zasady zagospodarowania obszarów funkcjonalnych o znaczeniu ponadregionalnym 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oraz, w zależności od potrzeb, granice i zasady zagospodarowania obszarów funkcjonalnych o znaczeniu regionalnym;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strike="sngStrike" dirty="0">
                <a:solidFill>
                  <a:schemeClr val="tx2"/>
                </a:solidFill>
                <a:latin typeface="+mn-lt"/>
                <a:cs typeface="+mn-cs"/>
              </a:rPr>
              <a:t>obszary wsparcia;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obszary szczególnego zagrożenia powodzią;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granice terenów zamkniętych i ich stref ochronnych;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obszary występowania udokumentowanych złóż kopalin.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  <a:cs typeface="+mn-cs"/>
            </a:endParaRPr>
          </a:p>
        </p:txBody>
      </p:sp>
      <p:grpSp>
        <p:nvGrpSpPr>
          <p:cNvPr id="5" name="Grupa 33"/>
          <p:cNvGrpSpPr>
            <a:grpSpLocks/>
          </p:cNvGrpSpPr>
          <p:nvPr/>
        </p:nvGrpSpPr>
        <p:grpSpPr bwMode="auto">
          <a:xfrm>
            <a:off x="5214938" y="4429125"/>
            <a:ext cx="2928937" cy="898525"/>
            <a:chOff x="5214942" y="4429132"/>
            <a:chExt cx="2928958" cy="898400"/>
          </a:xfrm>
        </p:grpSpPr>
        <p:sp>
          <p:nvSpPr>
            <p:cNvPr id="25" name="Objaśnienie prostokątne zaokrąglone 24"/>
            <p:cNvSpPr/>
            <p:nvPr/>
          </p:nvSpPr>
          <p:spPr>
            <a:xfrm>
              <a:off x="5214942" y="4429132"/>
              <a:ext cx="2928958" cy="898400"/>
            </a:xfrm>
            <a:prstGeom prst="wedgeRoundRectCallout">
              <a:avLst>
                <a:gd name="adj1" fmla="val -94035"/>
                <a:gd name="adj2" fmla="val 60304"/>
                <a:gd name="adj3" fmla="val 16667"/>
              </a:avLst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39944" name="pole tekstowe 25"/>
            <p:cNvSpPr txBox="1">
              <a:spLocks noChangeArrowheads="1"/>
            </p:cNvSpPr>
            <p:nvPr/>
          </p:nvSpPr>
          <p:spPr bwMode="auto">
            <a:xfrm>
              <a:off x="5429256" y="4572008"/>
              <a:ext cx="257176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Proponuje się włączenie </a:t>
              </a:r>
            </a:p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w zakres pkt 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1" name="Grupa 8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10" name="Prostokąt 9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11" name="Prostokąt 10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12" name="Prostokąt 11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pic>
        <p:nvPicPr>
          <p:cNvPr id="40962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43875" y="6215063"/>
            <a:ext cx="66675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pole tekstowe 13"/>
          <p:cNvSpPr txBox="1"/>
          <p:nvPr/>
        </p:nvSpPr>
        <p:spPr>
          <a:xfrm>
            <a:off x="0" y="785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1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857250" y="142875"/>
            <a:ext cx="7643813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Zakres planu zagospodarowania przestrzennego województwa:</a:t>
            </a:r>
          </a:p>
        </p:txBody>
      </p:sp>
      <p:sp>
        <p:nvSpPr>
          <p:cNvPr id="18" name="pole tekstowe 17"/>
          <p:cNvSpPr txBox="1"/>
          <p:nvPr/>
        </p:nvSpPr>
        <p:spPr>
          <a:xfrm>
            <a:off x="857224" y="1071546"/>
            <a:ext cx="7929618" cy="5509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pl-PL" b="1" i="1" dirty="0">
                <a:solidFill>
                  <a:schemeClr val="tx2"/>
                </a:solidFill>
                <a:latin typeface="+mn-lt"/>
                <a:cs typeface="+mn-cs"/>
              </a:rPr>
              <a:t>Ustawa o planowaniu i zagospodarowaniu przestrzennym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Rozdział 3. Planowanie przestrzenne w województwie, art. 39, ust. 3: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„W planie zagospodarowania przestrzennego województwa uwzględnia się ustalenia strategii rozwoju województwa oraz określa się w szczególności: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podstawowe elementy sieci osadniczej województwa i ich powiązań komunikacyjnych oraz infrastrukturalnych, w tym kierunki powiązań </a:t>
            </a:r>
            <a:r>
              <a:rPr lang="pl-PL" b="1" dirty="0" err="1">
                <a:solidFill>
                  <a:schemeClr val="tx2"/>
                </a:solidFill>
                <a:latin typeface="+mn-lt"/>
                <a:cs typeface="+mn-cs"/>
              </a:rPr>
              <a:t>transgranicznych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system obszarów chronionych, w tym obszary ochrony środowiska, przyrody            i krajobrazu kulturowego, ochrony uzdrowisk oraz dziedzictwa kulturowego              i zabytków oraz dóbr kultury współczesnej;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rozmieszczenie inwestycji celu publicznego o znaczeniu ponadlokalnym;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granice i zasady zagospodarowania obszarów funkcjonalnych o znaczeniu ponadregionalnym 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oraz, w zależności od potrzeb, granice i zasady zagospodarowania obszarów funkcjonalnych o znaczeniu regionalnym;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strike="sngStrike" dirty="0">
                <a:solidFill>
                  <a:schemeClr val="tx2"/>
                </a:solidFill>
                <a:latin typeface="+mn-lt"/>
                <a:cs typeface="+mn-cs"/>
              </a:rPr>
              <a:t>obszary wsparcia;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obszary szczególnego zagrożenia powodzią;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granice terenów zamkniętych i ich stref ochronnych;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obszary występowania udokumentowanych złóż kopalin.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  <a:cs typeface="+mn-cs"/>
            </a:endParaRPr>
          </a:p>
        </p:txBody>
      </p:sp>
      <p:grpSp>
        <p:nvGrpSpPr>
          <p:cNvPr id="6" name="Grupa 32"/>
          <p:cNvGrpSpPr>
            <a:grpSpLocks/>
          </p:cNvGrpSpPr>
          <p:nvPr/>
        </p:nvGrpSpPr>
        <p:grpSpPr bwMode="auto">
          <a:xfrm>
            <a:off x="714375" y="4000500"/>
            <a:ext cx="2928938" cy="1241425"/>
            <a:chOff x="714348" y="4071942"/>
            <a:chExt cx="2928958" cy="1240989"/>
          </a:xfrm>
        </p:grpSpPr>
        <p:sp>
          <p:nvSpPr>
            <p:cNvPr id="27" name="Objaśnienie prostokątne zaokrąglone 26"/>
            <p:cNvSpPr/>
            <p:nvPr/>
          </p:nvSpPr>
          <p:spPr>
            <a:xfrm>
              <a:off x="714348" y="4071942"/>
              <a:ext cx="2928958" cy="1071187"/>
            </a:xfrm>
            <a:prstGeom prst="wedgeRoundRectCallout">
              <a:avLst>
                <a:gd name="adj1" fmla="val -6805"/>
                <a:gd name="adj2" fmla="val 107990"/>
                <a:gd name="adj3" fmla="val 16667"/>
              </a:avLst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40968" name="pole tekstowe 27"/>
            <p:cNvSpPr txBox="1">
              <a:spLocks noChangeArrowheads="1"/>
            </p:cNvSpPr>
            <p:nvPr/>
          </p:nvSpPr>
          <p:spPr bwMode="auto">
            <a:xfrm>
              <a:off x="928662" y="4143380"/>
              <a:ext cx="2571768" cy="1169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Proponuje się rezygnację </a:t>
              </a:r>
            </a:p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z zamieszczania granic terenów zamkniętych i ich stref ochronnych </a:t>
              </a:r>
            </a:p>
            <a:p>
              <a:endParaRPr lang="pl-PL" sz="1400" b="1">
                <a:solidFill>
                  <a:schemeClr val="tx2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5" name="Grupa 8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10" name="Prostokąt 9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11" name="Prostokąt 10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12" name="Prostokąt 11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pic>
        <p:nvPicPr>
          <p:cNvPr id="41986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43875" y="6215063"/>
            <a:ext cx="66675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pole tekstowe 13"/>
          <p:cNvSpPr txBox="1"/>
          <p:nvPr/>
        </p:nvSpPr>
        <p:spPr>
          <a:xfrm>
            <a:off x="0" y="785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1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857250" y="142875"/>
            <a:ext cx="7643813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Zakres planu zagospodarowania przestrzennego województwa:</a:t>
            </a:r>
          </a:p>
        </p:txBody>
      </p:sp>
      <p:sp>
        <p:nvSpPr>
          <p:cNvPr id="18" name="pole tekstowe 17"/>
          <p:cNvSpPr txBox="1"/>
          <p:nvPr/>
        </p:nvSpPr>
        <p:spPr>
          <a:xfrm>
            <a:off x="857224" y="1071546"/>
            <a:ext cx="7929618" cy="5509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pl-PL" b="1" i="1" dirty="0">
                <a:solidFill>
                  <a:schemeClr val="tx2"/>
                </a:solidFill>
                <a:latin typeface="+mn-lt"/>
                <a:cs typeface="+mn-cs"/>
              </a:rPr>
              <a:t>Ustawa o planowaniu i zagospodarowaniu przestrzennym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Rozdział 3. Planowanie przestrzenne w województwie, art. 39, ust. 3 - 6: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„W planie zagospodarowania przestrzennego województwa uwzględnia się ustalenia strategii rozwoju województwa oraz określa się w szczególności: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podstawowe elementy sieci osadniczej województwa i ich powiązań komunikacyjnych oraz infrastrukturalnych, w tym kierunki powiązań </a:t>
            </a:r>
            <a:r>
              <a:rPr lang="pl-PL" b="1" dirty="0" err="1">
                <a:solidFill>
                  <a:schemeClr val="tx2"/>
                </a:solidFill>
                <a:latin typeface="+mn-lt"/>
                <a:cs typeface="+mn-cs"/>
              </a:rPr>
              <a:t>transgranicznych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system obszarów chronionych, w tym obszary ochrony środowiska, przyrody            i krajobrazu kulturowego, ochrony uzdrowisk oraz dziedzictwa kulturowego              i zabytków oraz dóbr kultury współczesnej;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rozmieszczenie inwestycji celu publicznego o znaczeniu ponadlokalnym;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granice i zasady zagospodarowania obszarów funkcjonalnych o znaczeniu ponadregionalnym 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oraz, w zależności od potrzeb, granice i zasady zagospodarowania obszarów funkcjonalnych o znaczeniu regionalnym;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strike="sngStrike" dirty="0">
                <a:solidFill>
                  <a:schemeClr val="tx2"/>
                </a:solidFill>
                <a:latin typeface="+mn-lt"/>
                <a:cs typeface="+mn-cs"/>
              </a:rPr>
              <a:t>obszary wsparcia;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obszary szczególnego zagrożenia powodzią;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strike="sngStrike" dirty="0">
                <a:solidFill>
                  <a:srgbClr val="C00000"/>
                </a:solidFill>
                <a:latin typeface="+mn-lt"/>
                <a:cs typeface="+mn-cs"/>
              </a:rPr>
              <a:t>granice terenów zamkniętych i ich stref ochronnych;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obszary występowania udokumentowanych złóż kopalin.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  <a:cs typeface="+mn-cs"/>
            </a:endParaRPr>
          </a:p>
        </p:txBody>
      </p:sp>
      <p:grpSp>
        <p:nvGrpSpPr>
          <p:cNvPr id="7" name="Grupa 34"/>
          <p:cNvGrpSpPr>
            <a:grpSpLocks/>
          </p:cNvGrpSpPr>
          <p:nvPr/>
        </p:nvGrpSpPr>
        <p:grpSpPr bwMode="auto">
          <a:xfrm>
            <a:off x="6072188" y="5000625"/>
            <a:ext cx="2928937" cy="898525"/>
            <a:chOff x="6072198" y="5000636"/>
            <a:chExt cx="2928958" cy="898400"/>
          </a:xfrm>
        </p:grpSpPr>
        <p:sp>
          <p:nvSpPr>
            <p:cNvPr id="29" name="Objaśnienie prostokątne zaokrąglone 28"/>
            <p:cNvSpPr/>
            <p:nvPr/>
          </p:nvSpPr>
          <p:spPr>
            <a:xfrm>
              <a:off x="6072198" y="5000636"/>
              <a:ext cx="2928958" cy="898400"/>
            </a:xfrm>
            <a:prstGeom prst="wedgeRoundRectCallout">
              <a:avLst>
                <a:gd name="adj1" fmla="val -94035"/>
                <a:gd name="adj2" fmla="val 60304"/>
                <a:gd name="adj3" fmla="val 16667"/>
              </a:avLst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41992" name="pole tekstowe 29"/>
            <p:cNvSpPr txBox="1">
              <a:spLocks noChangeArrowheads="1"/>
            </p:cNvSpPr>
            <p:nvPr/>
          </p:nvSpPr>
          <p:spPr bwMode="auto">
            <a:xfrm>
              <a:off x="6286512" y="5143512"/>
              <a:ext cx="257176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Proponuje się włączenie </a:t>
              </a:r>
            </a:p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w zakres pkt 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09" name="Grupa 3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5" name="Prostokąt 4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6" name="Prostokąt 5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7" name="Prostokąt 6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sp>
        <p:nvSpPr>
          <p:cNvPr id="8" name="pole tekstowe 7"/>
          <p:cNvSpPr txBox="1"/>
          <p:nvPr/>
        </p:nvSpPr>
        <p:spPr>
          <a:xfrm>
            <a:off x="0" y="785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1</a:t>
            </a:r>
          </a:p>
        </p:txBody>
      </p:sp>
      <p:pic>
        <p:nvPicPr>
          <p:cNvPr id="43011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43875" y="6215063"/>
            <a:ext cx="66675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2" name="pole tekstowe 9"/>
          <p:cNvSpPr txBox="1">
            <a:spLocks noChangeArrowheads="1"/>
          </p:cNvSpPr>
          <p:nvPr/>
        </p:nvSpPr>
        <p:spPr bwMode="auto">
          <a:xfrm>
            <a:off x="857250" y="1357313"/>
            <a:ext cx="7929563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>
                <a:solidFill>
                  <a:srgbClr val="C00000"/>
                </a:solidFill>
                <a:latin typeface="Calibri" pitchFamily="34" charset="0"/>
              </a:rPr>
              <a:t>„W planie zagospodarowania przestrzennego województwa umieszcza się te inwestycje celu publicznego o znaczeniu ponadlokalnym, o których mowa w ust. 3 pkt 3, które zostały ustalone w dokumentach przyjętych przez Sejm Rzeczypospolitej Polskiej, Radę Ministrów, właściwego ministra lub sejmik województwa, zgodnie z ich właściwością.”</a:t>
            </a:r>
          </a:p>
          <a:p>
            <a:endParaRPr lang="pl-PL">
              <a:latin typeface="Calibri" pitchFamily="34" charset="0"/>
            </a:endParaRPr>
          </a:p>
        </p:txBody>
      </p:sp>
      <p:sp>
        <p:nvSpPr>
          <p:cNvPr id="43013" name="pole tekstowe 10"/>
          <p:cNvSpPr txBox="1">
            <a:spLocks noChangeArrowheads="1"/>
          </p:cNvSpPr>
          <p:nvPr/>
        </p:nvSpPr>
        <p:spPr bwMode="auto">
          <a:xfrm>
            <a:off x="857250" y="3643313"/>
            <a:ext cx="7929563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>
                <a:solidFill>
                  <a:srgbClr val="C00000"/>
                </a:solidFill>
                <a:latin typeface="Calibri" pitchFamily="34" charset="0"/>
              </a:rPr>
              <a:t>„Dla miejskiego obszaru funkcjonalnego ośrodka wojewódzkiego uchwala się plan zagospodarowania przestrzennego miejskiego obszaru funkcjonalnego ośrodka wojewódzkiego jako część planu zagospodarowania przestrzennego województwa.”</a:t>
            </a:r>
          </a:p>
          <a:p>
            <a:endParaRPr lang="pl-PL">
              <a:latin typeface="Calibri" pitchFamily="34" charset="0"/>
            </a:endParaRPr>
          </a:p>
        </p:txBody>
      </p:sp>
      <p:grpSp>
        <p:nvGrpSpPr>
          <p:cNvPr id="12" name="Grupa 11"/>
          <p:cNvGrpSpPr>
            <a:grpSpLocks/>
          </p:cNvGrpSpPr>
          <p:nvPr/>
        </p:nvGrpSpPr>
        <p:grpSpPr bwMode="auto">
          <a:xfrm>
            <a:off x="4786313" y="428625"/>
            <a:ext cx="2928937" cy="898525"/>
            <a:chOff x="4643438" y="2285992"/>
            <a:chExt cx="2928958" cy="898400"/>
          </a:xfrm>
        </p:grpSpPr>
        <p:sp>
          <p:nvSpPr>
            <p:cNvPr id="13" name="Objaśnienie prostokątne zaokrąglone 12"/>
            <p:cNvSpPr/>
            <p:nvPr/>
          </p:nvSpPr>
          <p:spPr>
            <a:xfrm>
              <a:off x="4643438" y="2285992"/>
              <a:ext cx="2928958" cy="898400"/>
            </a:xfrm>
            <a:prstGeom prst="wedgeRoundRectCallout">
              <a:avLst>
                <a:gd name="adj1" fmla="val -94035"/>
                <a:gd name="adj2" fmla="val 60304"/>
                <a:gd name="adj3" fmla="val 16667"/>
              </a:avLst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43019" name="pole tekstowe 13"/>
            <p:cNvSpPr txBox="1">
              <a:spLocks noChangeArrowheads="1"/>
            </p:cNvSpPr>
            <p:nvPr/>
          </p:nvSpPr>
          <p:spPr bwMode="auto">
            <a:xfrm>
              <a:off x="4857752" y="2357430"/>
              <a:ext cx="257176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Proponuje się rezygnację </a:t>
              </a:r>
            </a:p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z zapisu</a:t>
              </a:r>
            </a:p>
          </p:txBody>
        </p:sp>
      </p:grpSp>
      <p:grpSp>
        <p:nvGrpSpPr>
          <p:cNvPr id="18" name="Grupa 17"/>
          <p:cNvGrpSpPr>
            <a:grpSpLocks/>
          </p:cNvGrpSpPr>
          <p:nvPr/>
        </p:nvGrpSpPr>
        <p:grpSpPr bwMode="auto">
          <a:xfrm>
            <a:off x="3214688" y="5072063"/>
            <a:ext cx="2928937" cy="1285875"/>
            <a:chOff x="3214678" y="5072074"/>
            <a:chExt cx="2928958" cy="1285884"/>
          </a:xfrm>
        </p:grpSpPr>
        <p:sp>
          <p:nvSpPr>
            <p:cNvPr id="16" name="Objaśnienie prostokątne zaokrąglone 15"/>
            <p:cNvSpPr/>
            <p:nvPr/>
          </p:nvSpPr>
          <p:spPr>
            <a:xfrm>
              <a:off x="3214678" y="5072074"/>
              <a:ext cx="2928958" cy="1285884"/>
            </a:xfrm>
            <a:prstGeom prst="wedgeRoundRectCallout">
              <a:avLst>
                <a:gd name="adj1" fmla="val -28842"/>
                <a:gd name="adj2" fmla="val -96976"/>
                <a:gd name="adj3" fmla="val 16667"/>
              </a:avLst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43017" name="pole tekstowe 16"/>
            <p:cNvSpPr txBox="1">
              <a:spLocks noChangeArrowheads="1"/>
            </p:cNvSpPr>
            <p:nvPr/>
          </p:nvSpPr>
          <p:spPr bwMode="auto">
            <a:xfrm>
              <a:off x="3428992" y="5143512"/>
              <a:ext cx="2571768" cy="1169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Niejasna rola planu i jego relacje ze strategią rozwoju opracowywaną dla ZIT.</a:t>
              </a:r>
            </a:p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Brak odniesienia do krajowej polityki miejskiej.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5" name="Grupa 32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34" name="Prostokąt 33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35" name="Prostokąt 34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36" name="Prostokąt 35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pic>
        <p:nvPicPr>
          <p:cNvPr id="16386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43875" y="6215063"/>
            <a:ext cx="66675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pole tekstowe 37"/>
          <p:cNvSpPr txBox="1"/>
          <p:nvPr/>
        </p:nvSpPr>
        <p:spPr>
          <a:xfrm>
            <a:off x="0" y="785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1</a:t>
            </a:r>
          </a:p>
        </p:txBody>
      </p:sp>
      <p:sp>
        <p:nvSpPr>
          <p:cNvPr id="16388" name="pole tekstowe 8"/>
          <p:cNvSpPr txBox="1">
            <a:spLocks noChangeArrowheads="1"/>
          </p:cNvSpPr>
          <p:nvPr/>
        </p:nvSpPr>
        <p:spPr bwMode="auto">
          <a:xfrm>
            <a:off x="857250" y="2286000"/>
            <a:ext cx="7929563" cy="18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pl-PL" b="1" i="1">
                <a:solidFill>
                  <a:schemeClr val="tx2"/>
                </a:solidFill>
                <a:latin typeface="Calibri" pitchFamily="34" charset="0"/>
              </a:rPr>
              <a:t>Ustawa o zasadach prowadzenia polityki rozwoju </a:t>
            </a:r>
          </a:p>
          <a:p>
            <a:pPr>
              <a:spcAft>
                <a:spcPts val="600"/>
              </a:spcAft>
            </a:pPr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Rozdział 2. Strategie rozwoju, art. 10a, ust. 1:</a:t>
            </a:r>
          </a:p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„Strategie rozwoju, o których mowa w art. 9 pkt 2 i 3 </a:t>
            </a:r>
            <a:r>
              <a:rPr lang="pl-PL" b="1">
                <a:solidFill>
                  <a:srgbClr val="FC2312"/>
                </a:solidFill>
                <a:latin typeface="Calibri" pitchFamily="34" charset="0"/>
              </a:rPr>
              <a:t>uwzględniają cele                  i kierunki zrównoważonego rozwoju kraju określone                                                  w koncepcji przestrzennego zagospodarowania kraju. ”</a:t>
            </a:r>
          </a:p>
          <a:p>
            <a:endParaRPr lang="pl-PL">
              <a:solidFill>
                <a:srgbClr val="FC2312"/>
              </a:solidFill>
              <a:latin typeface="Calibri" pitchFamily="34" charset="0"/>
            </a:endParaRPr>
          </a:p>
        </p:txBody>
      </p:sp>
      <p:sp>
        <p:nvSpPr>
          <p:cNvPr id="16389" name="pole tekstowe 9"/>
          <p:cNvSpPr txBox="1">
            <a:spLocks noChangeArrowheads="1"/>
          </p:cNvSpPr>
          <p:nvPr/>
        </p:nvSpPr>
        <p:spPr bwMode="auto">
          <a:xfrm>
            <a:off x="857250" y="4357688"/>
            <a:ext cx="79295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16390" name="pole tekstowe 10"/>
          <p:cNvSpPr txBox="1">
            <a:spLocks noChangeArrowheads="1"/>
          </p:cNvSpPr>
          <p:nvPr/>
        </p:nvSpPr>
        <p:spPr bwMode="auto">
          <a:xfrm>
            <a:off x="857250" y="571500"/>
            <a:ext cx="8286750" cy="161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pl-PL" b="1" i="1">
                <a:solidFill>
                  <a:schemeClr val="tx2"/>
                </a:solidFill>
                <a:latin typeface="Calibri" pitchFamily="34" charset="0"/>
              </a:rPr>
              <a:t>Ustawa o planowaniu i zagospodarowaniu przestrzennym</a:t>
            </a:r>
          </a:p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Rozdział 3. Planowanie przestrzenne w województwie, art. 39 ust 4, :</a:t>
            </a:r>
          </a:p>
          <a:p>
            <a:pPr>
              <a:spcAft>
                <a:spcPts val="600"/>
              </a:spcAft>
            </a:pPr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„W planie zagospodarowania przestrzennego województwa </a:t>
            </a:r>
            <a:r>
              <a:rPr lang="pl-PL" b="1">
                <a:solidFill>
                  <a:srgbClr val="FC2312"/>
                </a:solidFill>
                <a:latin typeface="Calibri" pitchFamily="34" charset="0"/>
              </a:rPr>
              <a:t>uwzględnia się ustalenia koncepcji przestrzennego zagospodarowania kraju</a:t>
            </a:r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 (…) oraz programy (…).”</a:t>
            </a:r>
          </a:p>
          <a:p>
            <a:endParaRPr lang="pl-PL">
              <a:latin typeface="Calibri" pitchFamily="34" charset="0"/>
            </a:endParaRPr>
          </a:p>
        </p:txBody>
      </p:sp>
      <p:cxnSp>
        <p:nvCxnSpPr>
          <p:cNvPr id="12" name="Łącznik prosty 11"/>
          <p:cNvCxnSpPr/>
          <p:nvPr/>
        </p:nvCxnSpPr>
        <p:spPr>
          <a:xfrm>
            <a:off x="857250" y="2071688"/>
            <a:ext cx="8072438" cy="1587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/>
        </p:nvCxnSpPr>
        <p:spPr>
          <a:xfrm>
            <a:off x="928688" y="4071938"/>
            <a:ext cx="8072437" cy="1587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827088" y="4292600"/>
            <a:ext cx="8208962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b="1" i="1">
                <a:solidFill>
                  <a:schemeClr val="tx2"/>
                </a:solidFill>
                <a:latin typeface="Calibri" pitchFamily="34" charset="0"/>
              </a:rPr>
              <a:t>Ustawa o samorządzie województwa</a:t>
            </a:r>
          </a:p>
          <a:p>
            <a:endParaRPr lang="pl-PL" b="1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Rozdział 2. Zakres działalności, art. 11, ust. 1da:</a:t>
            </a:r>
          </a:p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„W strategii rozwoju województwa uwzględnia się obszary strategicznej    interwencji państwa (…).” – </a:t>
            </a:r>
            <a:r>
              <a:rPr lang="pl-PL" b="1">
                <a:solidFill>
                  <a:srgbClr val="FC2312"/>
                </a:solidFill>
                <a:latin typeface="Calibri" pitchFamily="34" charset="0"/>
              </a:rPr>
              <a:t>brak w zakresie planu zagospodarowania przestrzennego województwa.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3" name="Grupa 3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5" name="Prostokąt 4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6" name="Prostokąt 5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7" name="Prostokąt 6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pic>
        <p:nvPicPr>
          <p:cNvPr id="44034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58188" y="6286500"/>
            <a:ext cx="666750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ole tekstowe 9"/>
          <p:cNvSpPr txBox="1"/>
          <p:nvPr/>
        </p:nvSpPr>
        <p:spPr>
          <a:xfrm>
            <a:off x="857250" y="142875"/>
            <a:ext cx="7643813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Rola planu zagospodarowania przestrzennego województwa w systemie planowania przestrzennego:</a:t>
            </a:r>
          </a:p>
        </p:txBody>
      </p:sp>
      <p:sp>
        <p:nvSpPr>
          <p:cNvPr id="44036" name="pole tekstowe 10"/>
          <p:cNvSpPr txBox="1">
            <a:spLocks noChangeArrowheads="1"/>
          </p:cNvSpPr>
          <p:nvPr/>
        </p:nvSpPr>
        <p:spPr bwMode="auto">
          <a:xfrm>
            <a:off x="857250" y="1214438"/>
            <a:ext cx="76438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czy plan ma być dokumentem długookresowym czy średniookresowym ?</a:t>
            </a:r>
          </a:p>
          <a:p>
            <a:endParaRPr lang="pl-PL">
              <a:latin typeface="Calibri" pitchFamily="34" charset="0"/>
            </a:endParaRPr>
          </a:p>
        </p:txBody>
      </p:sp>
      <p:sp>
        <p:nvSpPr>
          <p:cNvPr id="12" name="Strzałka w dół 11"/>
          <p:cNvSpPr/>
          <p:nvPr/>
        </p:nvSpPr>
        <p:spPr>
          <a:xfrm>
            <a:off x="3000375" y="1571625"/>
            <a:ext cx="714375" cy="142875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cxnSp>
        <p:nvCxnSpPr>
          <p:cNvPr id="13" name="Łącznik prosty 12"/>
          <p:cNvCxnSpPr/>
          <p:nvPr/>
        </p:nvCxnSpPr>
        <p:spPr>
          <a:xfrm>
            <a:off x="928688" y="3500438"/>
            <a:ext cx="8072437" cy="1587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trzałka w dół 13"/>
          <p:cNvSpPr/>
          <p:nvPr/>
        </p:nvSpPr>
        <p:spPr>
          <a:xfrm>
            <a:off x="6429375" y="1571625"/>
            <a:ext cx="714375" cy="142875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44040" name="pole tekstowe 14"/>
          <p:cNvSpPr txBox="1">
            <a:spLocks noChangeArrowheads="1"/>
          </p:cNvSpPr>
          <p:nvPr/>
        </p:nvSpPr>
        <p:spPr bwMode="auto">
          <a:xfrm>
            <a:off x="2000250" y="2000250"/>
            <a:ext cx="300037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400">
                <a:solidFill>
                  <a:schemeClr val="tx2"/>
                </a:solidFill>
                <a:latin typeface="Calibri" pitchFamily="34" charset="0"/>
              </a:rPr>
              <a:t>w pzpw uwzględnia się ustalenia KPZK </a:t>
            </a:r>
          </a:p>
          <a:p>
            <a:r>
              <a:rPr lang="pl-PL" sz="1400">
                <a:solidFill>
                  <a:schemeClr val="tx2"/>
                </a:solidFill>
                <a:latin typeface="Calibri" pitchFamily="34" charset="0"/>
              </a:rPr>
              <a:t>(art. 39 ust. 4. ustawy o planowaniu </a:t>
            </a:r>
          </a:p>
          <a:p>
            <a:r>
              <a:rPr lang="pl-PL" sz="1400">
                <a:solidFill>
                  <a:schemeClr val="tx2"/>
                </a:solidFill>
                <a:latin typeface="Calibri" pitchFamily="34" charset="0"/>
              </a:rPr>
              <a:t>i zagospodarowaniu przestrzennym)</a:t>
            </a:r>
          </a:p>
        </p:txBody>
      </p:sp>
      <p:sp>
        <p:nvSpPr>
          <p:cNvPr id="44041" name="pole tekstowe 15"/>
          <p:cNvSpPr txBox="1">
            <a:spLocks noChangeArrowheads="1"/>
          </p:cNvSpPr>
          <p:nvPr/>
        </p:nvSpPr>
        <p:spPr bwMode="auto">
          <a:xfrm>
            <a:off x="5072063" y="2000250"/>
            <a:ext cx="385762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400">
                <a:solidFill>
                  <a:schemeClr val="tx2"/>
                </a:solidFill>
                <a:latin typeface="Calibri" pitchFamily="34" charset="0"/>
              </a:rPr>
              <a:t>w pzpw uwzględnia się ustalenia SRW</a:t>
            </a:r>
          </a:p>
          <a:p>
            <a:r>
              <a:rPr lang="pl-PL" sz="1400">
                <a:solidFill>
                  <a:schemeClr val="tx2"/>
                </a:solidFill>
                <a:latin typeface="Calibri" pitchFamily="34" charset="0"/>
              </a:rPr>
              <a:t>(art. 39 ust. 3. ustawy o planowaniu </a:t>
            </a:r>
          </a:p>
          <a:p>
            <a:r>
              <a:rPr lang="pl-PL" sz="1400">
                <a:solidFill>
                  <a:schemeClr val="tx2"/>
                </a:solidFill>
                <a:latin typeface="Calibri" pitchFamily="34" charset="0"/>
              </a:rPr>
              <a:t>i zagospodarowaniu przestrzennym);</a:t>
            </a:r>
          </a:p>
          <a:p>
            <a:r>
              <a:rPr lang="pl-PL" sz="1400">
                <a:solidFill>
                  <a:schemeClr val="tx2"/>
                </a:solidFill>
                <a:latin typeface="Calibri" pitchFamily="34" charset="0"/>
              </a:rPr>
              <a:t>pzpw dostosowuje się do SRWpo jej aktualizacji.. (art. 39a ustawy o planowaniu i zagospodarowaniu przestrzennym po zmianach)</a:t>
            </a:r>
          </a:p>
        </p:txBody>
      </p:sp>
      <p:sp>
        <p:nvSpPr>
          <p:cNvPr id="44042" name="pole tekstowe 16"/>
          <p:cNvSpPr txBox="1">
            <a:spLocks noChangeArrowheads="1"/>
          </p:cNvSpPr>
          <p:nvPr/>
        </p:nvSpPr>
        <p:spPr bwMode="auto">
          <a:xfrm>
            <a:off x="857250" y="3571875"/>
            <a:ext cx="7643813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czy plan ma być:</a:t>
            </a:r>
          </a:p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wyrazem polityki przestrzennej samorządu województwa ?</a:t>
            </a:r>
          </a:p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narzędziem kształtowania ładu przestrzennego ?</a:t>
            </a:r>
          </a:p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elementem regionalnego planowania strategicznego ?</a:t>
            </a:r>
          </a:p>
          <a:p>
            <a:endParaRPr lang="pl-PL">
              <a:latin typeface="Calibri" pitchFamily="34" charset="0"/>
            </a:endParaRPr>
          </a:p>
        </p:txBody>
      </p:sp>
      <p:cxnSp>
        <p:nvCxnSpPr>
          <p:cNvPr id="18" name="Łącznik prosty 17"/>
          <p:cNvCxnSpPr/>
          <p:nvPr/>
        </p:nvCxnSpPr>
        <p:spPr>
          <a:xfrm>
            <a:off x="928688" y="4929188"/>
            <a:ext cx="8072437" cy="1587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44" name="pole tekstowe 18"/>
          <p:cNvSpPr txBox="1">
            <a:spLocks noChangeArrowheads="1"/>
          </p:cNvSpPr>
          <p:nvPr/>
        </p:nvSpPr>
        <p:spPr bwMode="auto">
          <a:xfrm>
            <a:off x="857250" y="5000625"/>
            <a:ext cx="7643813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czy plan ma pełnić rolę:</a:t>
            </a:r>
          </a:p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informacyjno – poznawczą?</a:t>
            </a:r>
          </a:p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wizji rozwoju regionu ?</a:t>
            </a:r>
          </a:p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graficznej prezentacji ustaleń strategii rozwoju województwa ?</a:t>
            </a:r>
          </a:p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koordynacyjną między planowaniem krajowym a planowaniem miejscowym?</a:t>
            </a:r>
          </a:p>
          <a:p>
            <a:endParaRPr lang="pl-PL">
              <a:latin typeface="Calibri" pitchFamily="34" charset="0"/>
            </a:endParaRPr>
          </a:p>
        </p:txBody>
      </p:sp>
      <p:sp>
        <p:nvSpPr>
          <p:cNvPr id="44045" name="pole tekstowe 19"/>
          <p:cNvSpPr txBox="1">
            <a:spLocks noChangeArrowheads="1"/>
          </p:cNvSpPr>
          <p:nvPr/>
        </p:nvSpPr>
        <p:spPr bwMode="auto">
          <a:xfrm>
            <a:off x="2786063" y="1714500"/>
            <a:ext cx="1214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2030 </a:t>
            </a:r>
          </a:p>
        </p:txBody>
      </p:sp>
      <p:sp>
        <p:nvSpPr>
          <p:cNvPr id="44046" name="pole tekstowe 20"/>
          <p:cNvSpPr txBox="1">
            <a:spLocks noChangeArrowheads="1"/>
          </p:cNvSpPr>
          <p:nvPr/>
        </p:nvSpPr>
        <p:spPr bwMode="auto">
          <a:xfrm>
            <a:off x="6215063" y="1714500"/>
            <a:ext cx="1214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2020 </a:t>
            </a:r>
          </a:p>
        </p:txBody>
      </p:sp>
      <p:sp>
        <p:nvSpPr>
          <p:cNvPr id="22" name="pole tekstowe 21"/>
          <p:cNvSpPr txBox="1"/>
          <p:nvPr/>
        </p:nvSpPr>
        <p:spPr>
          <a:xfrm>
            <a:off x="0" y="5357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57" name="Grupa 3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5" name="Prostokąt 4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6" name="Prostokąt 5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7" name="Prostokąt 6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pic>
        <p:nvPicPr>
          <p:cNvPr id="45058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43875" y="6215063"/>
            <a:ext cx="66675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59" name="pole tekstowe 9"/>
          <p:cNvSpPr txBox="1">
            <a:spLocks noChangeArrowheads="1"/>
          </p:cNvSpPr>
          <p:nvPr/>
        </p:nvSpPr>
        <p:spPr bwMode="auto">
          <a:xfrm>
            <a:off x="928688" y="1714500"/>
            <a:ext cx="7643812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Art. 3 ust. 3 ustawy o planowaniu i zagospodarowaniu przestrzennym:</a:t>
            </a:r>
          </a:p>
          <a:p>
            <a:endParaRPr lang="pl-PL" b="1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„</a:t>
            </a:r>
            <a:r>
              <a:rPr lang="pl-PL" b="1" i="1" u="sng">
                <a:solidFill>
                  <a:schemeClr val="tx2"/>
                </a:solidFill>
                <a:latin typeface="Calibri" pitchFamily="34" charset="0"/>
              </a:rPr>
              <a:t>Kształtowanie i prowadzenie polityki przestrzennej</a:t>
            </a:r>
            <a:r>
              <a:rPr lang="pl-PL" b="1" u="sng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w województwie,                w tym uchwalanie planu zagospodarowania przestrzennego województwa, należy do zadań samorządu województwa.”</a:t>
            </a:r>
          </a:p>
          <a:p>
            <a:endParaRPr lang="pl-PL">
              <a:latin typeface="Calibri" pitchFamily="34" charset="0"/>
            </a:endParaRPr>
          </a:p>
        </p:txBody>
      </p:sp>
      <p:sp>
        <p:nvSpPr>
          <p:cNvPr id="45060" name="pole tekstowe 10"/>
          <p:cNvSpPr txBox="1">
            <a:spLocks noChangeArrowheads="1"/>
          </p:cNvSpPr>
          <p:nvPr/>
        </p:nvSpPr>
        <p:spPr bwMode="auto">
          <a:xfrm>
            <a:off x="928688" y="3857625"/>
            <a:ext cx="7643812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Art. 11 ust. 1 pkt 5 ustawy o samorządzie województwa:</a:t>
            </a:r>
          </a:p>
          <a:p>
            <a:endParaRPr lang="pl-PL" b="1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„Samorząd województwa określa strategię rozwoju województwa, uwzględniającą w szczególności następujące cele: (…) </a:t>
            </a:r>
          </a:p>
          <a:p>
            <a:r>
              <a:rPr lang="pl-PL" b="1" i="1" u="sng">
                <a:solidFill>
                  <a:schemeClr val="tx2"/>
                </a:solidFill>
                <a:latin typeface="Calibri" pitchFamily="34" charset="0"/>
              </a:rPr>
              <a:t>kształtowanie i utrzymanie ładu przestrzennego</a:t>
            </a:r>
            <a:r>
              <a:rPr lang="pl-PL" b="1" i="1">
                <a:solidFill>
                  <a:schemeClr val="tx2"/>
                </a:solidFill>
                <a:latin typeface="Calibri" pitchFamily="34" charset="0"/>
              </a:rPr>
              <a:t>.”</a:t>
            </a:r>
          </a:p>
          <a:p>
            <a:endParaRPr lang="pl-PL" i="1">
              <a:latin typeface="Calibri" pitchFamily="34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928688" y="428625"/>
            <a:ext cx="728662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Zadania i zakres działalności samorządu województwa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w zakresie planowania i zagospodarowania przestrzennego:</a:t>
            </a:r>
          </a:p>
        </p:txBody>
      </p:sp>
      <p:cxnSp>
        <p:nvCxnSpPr>
          <p:cNvPr id="13" name="Łącznik prosty 12"/>
          <p:cNvCxnSpPr/>
          <p:nvPr/>
        </p:nvCxnSpPr>
        <p:spPr>
          <a:xfrm>
            <a:off x="928688" y="3500438"/>
            <a:ext cx="8072437" cy="1587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ole tekstowe 13"/>
          <p:cNvSpPr txBox="1"/>
          <p:nvPr/>
        </p:nvSpPr>
        <p:spPr>
          <a:xfrm>
            <a:off x="0" y="5357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1" name="Grupa 3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5" name="Prostokąt 4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6" name="Prostokąt 5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7" name="Prostokąt 6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sp>
        <p:nvSpPr>
          <p:cNvPr id="10" name="pole tekstowe 9"/>
          <p:cNvSpPr txBox="1"/>
          <p:nvPr/>
        </p:nvSpPr>
        <p:spPr>
          <a:xfrm>
            <a:off x="1071563" y="142875"/>
            <a:ext cx="7358062" cy="46196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Plan Zagospodarowania Przestrzennego Województwa</a:t>
            </a:r>
          </a:p>
        </p:txBody>
      </p:sp>
      <p:sp>
        <p:nvSpPr>
          <p:cNvPr id="11" name="Strzałka w dół 10"/>
          <p:cNvSpPr/>
          <p:nvPr/>
        </p:nvSpPr>
        <p:spPr>
          <a:xfrm>
            <a:off x="4357688" y="669925"/>
            <a:ext cx="714375" cy="142875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46084" name="pole tekstowe 11"/>
          <p:cNvSpPr txBox="1">
            <a:spLocks noChangeArrowheads="1"/>
          </p:cNvSpPr>
          <p:nvPr/>
        </p:nvSpPr>
        <p:spPr bwMode="auto">
          <a:xfrm>
            <a:off x="2286000" y="857250"/>
            <a:ext cx="4857750" cy="3698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Uwarunkowania rozwoju przestrzennego</a:t>
            </a:r>
          </a:p>
        </p:txBody>
      </p:sp>
      <p:sp>
        <p:nvSpPr>
          <p:cNvPr id="46085" name="pole tekstowe 12"/>
          <p:cNvSpPr txBox="1">
            <a:spLocks noChangeArrowheads="1"/>
          </p:cNvSpPr>
          <p:nvPr/>
        </p:nvSpPr>
        <p:spPr bwMode="auto">
          <a:xfrm>
            <a:off x="1127125" y="1598613"/>
            <a:ext cx="3000375" cy="369887"/>
          </a:xfrm>
          <a:prstGeom prst="rect">
            <a:avLst/>
          </a:prstGeom>
          <a:solidFill>
            <a:srgbClr val="FFC000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Polityka przestrzenna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5294313" y="1598613"/>
            <a:ext cx="3000375" cy="369887"/>
          </a:xfrm>
          <a:prstGeom prst="rect">
            <a:avLst/>
          </a:prstGeom>
          <a:solidFill>
            <a:schemeClr val="accent6"/>
          </a:solidFill>
          <a:ln>
            <a:solidFill>
              <a:schemeClr val="tx2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Ład przestrzenny</a:t>
            </a:r>
          </a:p>
        </p:txBody>
      </p:sp>
      <p:sp>
        <p:nvSpPr>
          <p:cNvPr id="15" name="Strzałka w dół 14"/>
          <p:cNvSpPr/>
          <p:nvPr/>
        </p:nvSpPr>
        <p:spPr>
          <a:xfrm>
            <a:off x="6429375" y="1357313"/>
            <a:ext cx="714375" cy="142875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6" name="Strzałka w dół 15"/>
          <p:cNvSpPr/>
          <p:nvPr/>
        </p:nvSpPr>
        <p:spPr>
          <a:xfrm>
            <a:off x="2286000" y="1357313"/>
            <a:ext cx="714375" cy="142875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7" name="Strzałka w dół 16"/>
          <p:cNvSpPr/>
          <p:nvPr/>
        </p:nvSpPr>
        <p:spPr>
          <a:xfrm>
            <a:off x="6438900" y="2071688"/>
            <a:ext cx="714375" cy="142875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8" name="Strzałka w dół 17"/>
          <p:cNvSpPr/>
          <p:nvPr/>
        </p:nvSpPr>
        <p:spPr>
          <a:xfrm>
            <a:off x="2295525" y="2071688"/>
            <a:ext cx="714375" cy="142875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46091" name="pole tekstowe 18"/>
          <p:cNvSpPr txBox="1">
            <a:spLocks noChangeArrowheads="1"/>
          </p:cNvSpPr>
          <p:nvPr/>
        </p:nvSpPr>
        <p:spPr bwMode="auto">
          <a:xfrm>
            <a:off x="1143000" y="2286000"/>
            <a:ext cx="3000375" cy="646113"/>
          </a:xfrm>
          <a:prstGeom prst="rect">
            <a:avLst/>
          </a:prstGeom>
          <a:solidFill>
            <a:srgbClr val="F1DA87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Wizja rozwoju </a:t>
            </a:r>
          </a:p>
          <a:p>
            <a:pPr algn="ctr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regionu 2030</a:t>
            </a:r>
          </a:p>
        </p:txBody>
      </p:sp>
      <p:sp>
        <p:nvSpPr>
          <p:cNvPr id="46092" name="pole tekstowe 19"/>
          <p:cNvSpPr txBox="1">
            <a:spLocks noChangeArrowheads="1"/>
          </p:cNvSpPr>
          <p:nvPr/>
        </p:nvSpPr>
        <p:spPr bwMode="auto">
          <a:xfrm>
            <a:off x="5310188" y="2286000"/>
            <a:ext cx="3000375" cy="646113"/>
          </a:xfrm>
          <a:prstGeom prst="rect">
            <a:avLst/>
          </a:prstGeom>
          <a:solidFill>
            <a:srgbClr val="FBCDA7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Zasady zagospodarowania przestrzennego</a:t>
            </a:r>
          </a:p>
        </p:txBody>
      </p:sp>
      <p:sp>
        <p:nvSpPr>
          <p:cNvPr id="21" name="Strzałka w dół 20"/>
          <p:cNvSpPr/>
          <p:nvPr/>
        </p:nvSpPr>
        <p:spPr>
          <a:xfrm>
            <a:off x="6429375" y="3000375"/>
            <a:ext cx="714375" cy="142875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22" name="Strzałka w dół 21"/>
          <p:cNvSpPr/>
          <p:nvPr/>
        </p:nvSpPr>
        <p:spPr>
          <a:xfrm>
            <a:off x="2286000" y="3000375"/>
            <a:ext cx="714375" cy="142875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46095" name="pole tekstowe 22"/>
          <p:cNvSpPr txBox="1">
            <a:spLocks noChangeArrowheads="1"/>
          </p:cNvSpPr>
          <p:nvPr/>
        </p:nvSpPr>
        <p:spPr bwMode="auto">
          <a:xfrm>
            <a:off x="1143000" y="3214688"/>
            <a:ext cx="3000375" cy="646112"/>
          </a:xfrm>
          <a:prstGeom prst="rect">
            <a:avLst/>
          </a:prstGeom>
          <a:solidFill>
            <a:srgbClr val="FFFFCC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Systemy </a:t>
            </a:r>
          </a:p>
          <a:p>
            <a:pPr algn="ctr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przestrzenne:</a:t>
            </a:r>
          </a:p>
        </p:txBody>
      </p:sp>
      <p:sp>
        <p:nvSpPr>
          <p:cNvPr id="24" name="pole tekstowe 23"/>
          <p:cNvSpPr txBox="1"/>
          <p:nvPr/>
        </p:nvSpPr>
        <p:spPr>
          <a:xfrm>
            <a:off x="5310188" y="3214688"/>
            <a:ext cx="3000375" cy="6461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Elementy spójności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z planowaniem lokalnym:</a:t>
            </a:r>
          </a:p>
        </p:txBody>
      </p:sp>
      <p:sp>
        <p:nvSpPr>
          <p:cNvPr id="46097" name="pole tekstowe 26"/>
          <p:cNvSpPr txBox="1">
            <a:spLocks noChangeArrowheads="1"/>
          </p:cNvSpPr>
          <p:nvPr/>
        </p:nvSpPr>
        <p:spPr bwMode="auto">
          <a:xfrm rot="-5400000">
            <a:off x="-48418" y="2405856"/>
            <a:ext cx="1466850" cy="3698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KPZK 2030</a:t>
            </a:r>
          </a:p>
        </p:txBody>
      </p:sp>
      <p:sp>
        <p:nvSpPr>
          <p:cNvPr id="46098" name="pole tekstowe 29"/>
          <p:cNvSpPr txBox="1">
            <a:spLocks noChangeArrowheads="1"/>
          </p:cNvSpPr>
          <p:nvPr/>
        </p:nvSpPr>
        <p:spPr bwMode="auto">
          <a:xfrm>
            <a:off x="1143000" y="4554538"/>
            <a:ext cx="3000375" cy="5222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400" b="1">
                <a:solidFill>
                  <a:schemeClr val="tx2"/>
                </a:solidFill>
                <a:latin typeface="Calibri" pitchFamily="34" charset="0"/>
              </a:rPr>
              <a:t>infrastrukturalne, </a:t>
            </a:r>
          </a:p>
          <a:p>
            <a:r>
              <a:rPr lang="pl-PL" sz="1400" b="1">
                <a:solidFill>
                  <a:schemeClr val="tx2"/>
                </a:solidFill>
                <a:latin typeface="Calibri" pitchFamily="34" charset="0"/>
              </a:rPr>
              <a:t>w tym transportowe</a:t>
            </a:r>
          </a:p>
        </p:txBody>
      </p:sp>
      <p:sp>
        <p:nvSpPr>
          <p:cNvPr id="46099" name="pole tekstowe 30"/>
          <p:cNvSpPr txBox="1">
            <a:spLocks noChangeArrowheads="1"/>
          </p:cNvSpPr>
          <p:nvPr/>
        </p:nvSpPr>
        <p:spPr bwMode="auto">
          <a:xfrm>
            <a:off x="1143000" y="5126038"/>
            <a:ext cx="3000375" cy="5222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400" b="1">
                <a:solidFill>
                  <a:schemeClr val="tx2"/>
                </a:solidFill>
                <a:latin typeface="Calibri" pitchFamily="34" charset="0"/>
              </a:rPr>
              <a:t>ochrony środowiska </a:t>
            </a:r>
          </a:p>
          <a:p>
            <a:r>
              <a:rPr lang="pl-PL" sz="1400" b="1">
                <a:solidFill>
                  <a:schemeClr val="tx2"/>
                </a:solidFill>
                <a:latin typeface="Calibri" pitchFamily="34" charset="0"/>
              </a:rPr>
              <a:t>przyrodniczego i kulturowego</a:t>
            </a:r>
          </a:p>
        </p:txBody>
      </p:sp>
      <p:sp>
        <p:nvSpPr>
          <p:cNvPr id="46100" name="pole tekstowe 31"/>
          <p:cNvSpPr txBox="1">
            <a:spLocks noChangeArrowheads="1"/>
          </p:cNvSpPr>
          <p:nvPr/>
        </p:nvSpPr>
        <p:spPr bwMode="auto">
          <a:xfrm>
            <a:off x="1143000" y="3983038"/>
            <a:ext cx="3000375" cy="5222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400" b="1">
                <a:solidFill>
                  <a:schemeClr val="tx2"/>
                </a:solidFill>
                <a:latin typeface="Calibri" pitchFamily="34" charset="0"/>
              </a:rPr>
              <a:t>osadniczy, w tym obszary miejskie </a:t>
            </a:r>
          </a:p>
          <a:p>
            <a:r>
              <a:rPr lang="pl-PL" sz="1400" b="1">
                <a:solidFill>
                  <a:schemeClr val="tx2"/>
                </a:solidFill>
                <a:latin typeface="Calibri" pitchFamily="34" charset="0"/>
              </a:rPr>
              <a:t>i obszary wiejskie</a:t>
            </a:r>
            <a:endParaRPr lang="pl-PL" sz="1400" b="1">
              <a:latin typeface="Calibri" pitchFamily="34" charset="0"/>
            </a:endParaRPr>
          </a:p>
        </p:txBody>
      </p:sp>
      <p:sp>
        <p:nvSpPr>
          <p:cNvPr id="46101" name="pole tekstowe 32"/>
          <p:cNvSpPr txBox="1">
            <a:spLocks noChangeArrowheads="1"/>
          </p:cNvSpPr>
          <p:nvPr/>
        </p:nvSpPr>
        <p:spPr bwMode="auto">
          <a:xfrm>
            <a:off x="1143000" y="5697538"/>
            <a:ext cx="3000375" cy="3079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400" b="1">
                <a:solidFill>
                  <a:schemeClr val="tx2"/>
                </a:solidFill>
                <a:latin typeface="Calibri" pitchFamily="34" charset="0"/>
              </a:rPr>
              <a:t>obszary funkcjonalne</a:t>
            </a:r>
          </a:p>
        </p:txBody>
      </p:sp>
      <p:sp>
        <p:nvSpPr>
          <p:cNvPr id="46102" name="pole tekstowe 33"/>
          <p:cNvSpPr txBox="1">
            <a:spLocks noChangeArrowheads="1"/>
          </p:cNvSpPr>
          <p:nvPr/>
        </p:nvSpPr>
        <p:spPr bwMode="auto">
          <a:xfrm>
            <a:off x="1143000" y="6054725"/>
            <a:ext cx="3000375" cy="5222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400" b="1">
                <a:solidFill>
                  <a:schemeClr val="tx2"/>
                </a:solidFill>
                <a:latin typeface="Calibri" pitchFamily="34" charset="0"/>
              </a:rPr>
              <a:t>obszary </a:t>
            </a:r>
          </a:p>
          <a:p>
            <a:r>
              <a:rPr lang="pl-PL" sz="1400" b="1">
                <a:solidFill>
                  <a:schemeClr val="tx2"/>
                </a:solidFill>
                <a:latin typeface="Calibri" pitchFamily="34" charset="0"/>
              </a:rPr>
              <a:t>strategicznej interwencji</a:t>
            </a:r>
          </a:p>
        </p:txBody>
      </p:sp>
      <p:sp>
        <p:nvSpPr>
          <p:cNvPr id="46103" name="pole tekstowe 34"/>
          <p:cNvSpPr txBox="1">
            <a:spLocks noChangeArrowheads="1"/>
          </p:cNvSpPr>
          <p:nvPr/>
        </p:nvSpPr>
        <p:spPr bwMode="auto">
          <a:xfrm>
            <a:off x="5286375" y="4446588"/>
            <a:ext cx="3000375" cy="6000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100" b="1">
                <a:solidFill>
                  <a:schemeClr val="tx2"/>
                </a:solidFill>
                <a:latin typeface="Calibri" pitchFamily="34" charset="0"/>
              </a:rPr>
              <a:t>np. ograniczenie zabudowy wzdłuż nowych planowanych odcinków DK i DW, w tym obwodnic</a:t>
            </a:r>
          </a:p>
        </p:txBody>
      </p:sp>
      <p:sp>
        <p:nvSpPr>
          <p:cNvPr id="46104" name="pole tekstowe 35"/>
          <p:cNvSpPr txBox="1">
            <a:spLocks noChangeArrowheads="1"/>
          </p:cNvSpPr>
          <p:nvPr/>
        </p:nvSpPr>
        <p:spPr bwMode="auto">
          <a:xfrm>
            <a:off x="5286375" y="5080000"/>
            <a:ext cx="3000375" cy="6016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100" b="1">
                <a:solidFill>
                  <a:schemeClr val="tx2"/>
                </a:solidFill>
                <a:latin typeface="Calibri" pitchFamily="34" charset="0"/>
              </a:rPr>
              <a:t>np. ograniczenie inwestowania w obszarach cennych przyrodniczo lub krajobrazowo, obszarach zagrożeń naturalnych</a:t>
            </a:r>
          </a:p>
        </p:txBody>
      </p:sp>
      <p:sp>
        <p:nvSpPr>
          <p:cNvPr id="46105" name="pole tekstowe 36"/>
          <p:cNvSpPr txBox="1">
            <a:spLocks noChangeArrowheads="1"/>
          </p:cNvSpPr>
          <p:nvPr/>
        </p:nvSpPr>
        <p:spPr bwMode="auto">
          <a:xfrm>
            <a:off x="5286375" y="4143375"/>
            <a:ext cx="3000375" cy="26193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100" b="1">
                <a:solidFill>
                  <a:schemeClr val="tx2"/>
                </a:solidFill>
                <a:latin typeface="Calibri" pitchFamily="34" charset="0"/>
              </a:rPr>
              <a:t>np. ograniczenie procesu suburbanizacji</a:t>
            </a:r>
          </a:p>
        </p:txBody>
      </p:sp>
      <p:sp>
        <p:nvSpPr>
          <p:cNvPr id="46106" name="pole tekstowe 37"/>
          <p:cNvSpPr txBox="1">
            <a:spLocks noChangeArrowheads="1"/>
          </p:cNvSpPr>
          <p:nvPr/>
        </p:nvSpPr>
        <p:spPr bwMode="auto">
          <a:xfrm>
            <a:off x="5286375" y="5715000"/>
            <a:ext cx="3000375" cy="43021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100" b="1">
                <a:solidFill>
                  <a:schemeClr val="tx2"/>
                </a:solidFill>
                <a:latin typeface="Calibri" pitchFamily="34" charset="0"/>
              </a:rPr>
              <a:t>zasady zagospodarowania wynikające </a:t>
            </a:r>
          </a:p>
          <a:p>
            <a:r>
              <a:rPr lang="pl-PL" sz="1100" b="1">
                <a:solidFill>
                  <a:schemeClr val="tx2"/>
                </a:solidFill>
                <a:latin typeface="Calibri" pitchFamily="34" charset="0"/>
              </a:rPr>
              <a:t>ze specyfiki OF </a:t>
            </a:r>
          </a:p>
        </p:txBody>
      </p:sp>
      <p:sp>
        <p:nvSpPr>
          <p:cNvPr id="46107" name="pole tekstowe 38"/>
          <p:cNvSpPr txBox="1">
            <a:spLocks noChangeArrowheads="1"/>
          </p:cNvSpPr>
          <p:nvPr/>
        </p:nvSpPr>
        <p:spPr bwMode="auto">
          <a:xfrm>
            <a:off x="5286375" y="6178550"/>
            <a:ext cx="3000375" cy="4318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100" b="1">
                <a:solidFill>
                  <a:schemeClr val="tx2"/>
                </a:solidFill>
                <a:latin typeface="Calibri" pitchFamily="34" charset="0"/>
              </a:rPr>
              <a:t>zasady zagospodarowania wynikające </a:t>
            </a:r>
          </a:p>
          <a:p>
            <a:r>
              <a:rPr lang="pl-PL" sz="1100" b="1">
                <a:solidFill>
                  <a:schemeClr val="tx2"/>
                </a:solidFill>
                <a:latin typeface="Calibri" pitchFamily="34" charset="0"/>
              </a:rPr>
              <a:t>ze specyfiki OSI</a:t>
            </a:r>
          </a:p>
        </p:txBody>
      </p:sp>
      <p:cxnSp>
        <p:nvCxnSpPr>
          <p:cNvPr id="47" name="Łącznik prosty ze strzałką 46"/>
          <p:cNvCxnSpPr/>
          <p:nvPr/>
        </p:nvCxnSpPr>
        <p:spPr>
          <a:xfrm>
            <a:off x="4214813" y="4268788"/>
            <a:ext cx="1000125" cy="1587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Łącznik prosty ze strzałką 47"/>
          <p:cNvCxnSpPr/>
          <p:nvPr/>
        </p:nvCxnSpPr>
        <p:spPr>
          <a:xfrm>
            <a:off x="4214813" y="4768850"/>
            <a:ext cx="1000125" cy="1588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y ze strzałką 48"/>
          <p:cNvCxnSpPr/>
          <p:nvPr/>
        </p:nvCxnSpPr>
        <p:spPr>
          <a:xfrm>
            <a:off x="4214813" y="5340350"/>
            <a:ext cx="1000125" cy="1588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y ze strzałką 49"/>
          <p:cNvCxnSpPr/>
          <p:nvPr/>
        </p:nvCxnSpPr>
        <p:spPr>
          <a:xfrm>
            <a:off x="4214813" y="5840413"/>
            <a:ext cx="1000125" cy="1587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y ze strzałką 50"/>
          <p:cNvCxnSpPr/>
          <p:nvPr/>
        </p:nvCxnSpPr>
        <p:spPr>
          <a:xfrm>
            <a:off x="4214813" y="6323013"/>
            <a:ext cx="1000125" cy="1587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13" name="pole tekstowe 51"/>
          <p:cNvSpPr txBox="1">
            <a:spLocks noChangeArrowheads="1"/>
          </p:cNvSpPr>
          <p:nvPr/>
        </p:nvSpPr>
        <p:spPr bwMode="auto">
          <a:xfrm rot="-5400000">
            <a:off x="3844132" y="2421731"/>
            <a:ext cx="1466850" cy="3698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SRW 2020</a:t>
            </a:r>
          </a:p>
        </p:txBody>
      </p:sp>
      <p:sp>
        <p:nvSpPr>
          <p:cNvPr id="54" name="Nawias klamrowy otwierający 53"/>
          <p:cNvSpPr/>
          <p:nvPr/>
        </p:nvSpPr>
        <p:spPr>
          <a:xfrm>
            <a:off x="928688" y="3911600"/>
            <a:ext cx="285750" cy="2732088"/>
          </a:xfrm>
          <a:prstGeom prst="leftBrac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46115" name="pole tekstowe 54"/>
          <p:cNvSpPr txBox="1">
            <a:spLocks noChangeArrowheads="1"/>
          </p:cNvSpPr>
          <p:nvPr/>
        </p:nvSpPr>
        <p:spPr bwMode="auto">
          <a:xfrm rot="-5400000">
            <a:off x="-416719" y="5131594"/>
            <a:ext cx="2252663" cy="2762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200" b="1">
                <a:solidFill>
                  <a:schemeClr val="tx2"/>
                </a:solidFill>
                <a:latin typeface="Calibri" pitchFamily="34" charset="0"/>
              </a:rPr>
              <a:t>skala 1 : 200 000, 1 : 250 000</a:t>
            </a:r>
          </a:p>
        </p:txBody>
      </p:sp>
      <p:sp>
        <p:nvSpPr>
          <p:cNvPr id="56" name="Nawias klamrowy otwierający 55"/>
          <p:cNvSpPr/>
          <p:nvPr/>
        </p:nvSpPr>
        <p:spPr>
          <a:xfrm rot="10800000">
            <a:off x="8232775" y="4081463"/>
            <a:ext cx="285750" cy="2571750"/>
          </a:xfrm>
          <a:prstGeom prst="leftBrac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46117" name="pole tekstowe 56"/>
          <p:cNvSpPr txBox="1">
            <a:spLocks noChangeArrowheads="1"/>
          </p:cNvSpPr>
          <p:nvPr/>
        </p:nvSpPr>
        <p:spPr bwMode="auto">
          <a:xfrm rot="-5400000">
            <a:off x="7656512" y="5229226"/>
            <a:ext cx="2252663" cy="27781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200" b="1">
                <a:solidFill>
                  <a:schemeClr val="tx2"/>
                </a:solidFill>
                <a:latin typeface="Calibri" pitchFamily="34" charset="0"/>
              </a:rPr>
              <a:t>skala 1 : 50 000</a:t>
            </a:r>
          </a:p>
        </p:txBody>
      </p:sp>
      <p:pic>
        <p:nvPicPr>
          <p:cNvPr id="46118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00" y="6551613"/>
            <a:ext cx="400050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6" name="Łącznik prosty ze strzałką 45"/>
          <p:cNvCxnSpPr/>
          <p:nvPr/>
        </p:nvCxnSpPr>
        <p:spPr>
          <a:xfrm>
            <a:off x="857250" y="2571750"/>
            <a:ext cx="500063" cy="1588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Łącznik prosty ze strzałką 58"/>
          <p:cNvCxnSpPr/>
          <p:nvPr/>
        </p:nvCxnSpPr>
        <p:spPr>
          <a:xfrm>
            <a:off x="3875088" y="2571750"/>
            <a:ext cx="500062" cy="1588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pole tekstowe 52"/>
          <p:cNvSpPr txBox="1"/>
          <p:nvPr/>
        </p:nvSpPr>
        <p:spPr>
          <a:xfrm>
            <a:off x="0" y="5357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5" name="Grupa 3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5" name="Prostokąt 4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6" name="Prostokąt 5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7" name="Prostokąt 6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pic>
        <p:nvPicPr>
          <p:cNvPr id="47106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58188" y="6357938"/>
            <a:ext cx="66675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ole tekstowe 9"/>
          <p:cNvSpPr txBox="1"/>
          <p:nvPr/>
        </p:nvSpPr>
        <p:spPr>
          <a:xfrm>
            <a:off x="1071563" y="857250"/>
            <a:ext cx="7358062" cy="46196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Plan Zagospodarowania Przestrzennego Województwa</a:t>
            </a:r>
          </a:p>
        </p:txBody>
      </p:sp>
      <p:sp>
        <p:nvSpPr>
          <p:cNvPr id="11" name="Strzałka w dół 10"/>
          <p:cNvSpPr/>
          <p:nvPr/>
        </p:nvSpPr>
        <p:spPr>
          <a:xfrm>
            <a:off x="4357688" y="1384300"/>
            <a:ext cx="714375" cy="142875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2286000" y="1571625"/>
            <a:ext cx="4857750" cy="64611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Uwarunkowania rozwoju przestrzennego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rola informacyjno-poznawcza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1143000" y="2571750"/>
            <a:ext cx="3000375" cy="369888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Polityka przestrzenna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5286375" y="2571750"/>
            <a:ext cx="3000375" cy="369888"/>
          </a:xfrm>
          <a:prstGeom prst="rect">
            <a:avLst/>
          </a:prstGeom>
          <a:solidFill>
            <a:schemeClr val="accent6"/>
          </a:solidFill>
          <a:ln>
            <a:solidFill>
              <a:schemeClr val="tx2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Ład przestrzenny</a:t>
            </a:r>
          </a:p>
        </p:txBody>
      </p:sp>
      <p:sp>
        <p:nvSpPr>
          <p:cNvPr id="15" name="Strzałka w dół 14"/>
          <p:cNvSpPr/>
          <p:nvPr/>
        </p:nvSpPr>
        <p:spPr>
          <a:xfrm>
            <a:off x="6445250" y="2330450"/>
            <a:ext cx="714375" cy="142875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6" name="Strzałka w dół 15"/>
          <p:cNvSpPr/>
          <p:nvPr/>
        </p:nvSpPr>
        <p:spPr>
          <a:xfrm>
            <a:off x="2301875" y="2330450"/>
            <a:ext cx="714375" cy="142875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47114" name="pole tekstowe 18"/>
          <p:cNvSpPr txBox="1">
            <a:spLocks noChangeArrowheads="1"/>
          </p:cNvSpPr>
          <p:nvPr/>
        </p:nvSpPr>
        <p:spPr bwMode="auto">
          <a:xfrm>
            <a:off x="1143000" y="4643438"/>
            <a:ext cx="3000375" cy="9239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rola koordynacyjna między planowaniem krajowym </a:t>
            </a:r>
          </a:p>
          <a:p>
            <a:pPr algn="ctr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a planowaniem miejscowym</a:t>
            </a:r>
          </a:p>
        </p:txBody>
      </p:sp>
      <p:sp>
        <p:nvSpPr>
          <p:cNvPr id="47115" name="pole tekstowe 19"/>
          <p:cNvSpPr txBox="1">
            <a:spLocks noChangeArrowheads="1"/>
          </p:cNvSpPr>
          <p:nvPr/>
        </p:nvSpPr>
        <p:spPr bwMode="auto">
          <a:xfrm>
            <a:off x="5286375" y="4429125"/>
            <a:ext cx="3000375" cy="9239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narzędzie </a:t>
            </a:r>
          </a:p>
          <a:p>
            <a:pPr algn="ctr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kształtowania </a:t>
            </a:r>
          </a:p>
          <a:p>
            <a:pPr algn="ctr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ładu przestrzennego</a:t>
            </a:r>
          </a:p>
        </p:txBody>
      </p:sp>
      <p:sp>
        <p:nvSpPr>
          <p:cNvPr id="21" name="Strzałka w dół 20"/>
          <p:cNvSpPr/>
          <p:nvPr/>
        </p:nvSpPr>
        <p:spPr>
          <a:xfrm>
            <a:off x="6429375" y="4187825"/>
            <a:ext cx="714375" cy="142875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47117" name="pole tekstowe 21"/>
          <p:cNvSpPr txBox="1">
            <a:spLocks noChangeArrowheads="1"/>
          </p:cNvSpPr>
          <p:nvPr/>
        </p:nvSpPr>
        <p:spPr bwMode="auto">
          <a:xfrm>
            <a:off x="5313363" y="3000375"/>
            <a:ext cx="3000375" cy="11080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100" b="1">
                <a:solidFill>
                  <a:schemeClr val="tx2"/>
                </a:solidFill>
                <a:latin typeface="Calibri" pitchFamily="34" charset="0"/>
              </a:rPr>
              <a:t>zasady zagospodarowania określone dla obszarów wskazanych w wizji rozwoju regionu są wiążące dla gmin przy sporządzaniu suikzp (odstępstwo – decyzja zarządu województwa </a:t>
            </a:r>
          </a:p>
          <a:p>
            <a:pPr algn="ctr"/>
            <a:r>
              <a:rPr lang="pl-PL" sz="1100" b="1">
                <a:solidFill>
                  <a:schemeClr val="tx2"/>
                </a:solidFill>
                <a:latin typeface="Calibri" pitchFamily="34" charset="0"/>
              </a:rPr>
              <a:t>na podstawie upoważnienia sejmiku województwa)</a:t>
            </a:r>
          </a:p>
        </p:txBody>
      </p:sp>
      <p:sp>
        <p:nvSpPr>
          <p:cNvPr id="47118" name="pole tekstowe 22"/>
          <p:cNvSpPr txBox="1">
            <a:spLocks noChangeArrowheads="1"/>
          </p:cNvSpPr>
          <p:nvPr/>
        </p:nvSpPr>
        <p:spPr bwMode="auto">
          <a:xfrm>
            <a:off x="1143000" y="3929063"/>
            <a:ext cx="3000375" cy="64611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element regionalnego planowania strategicznego</a:t>
            </a:r>
          </a:p>
        </p:txBody>
      </p:sp>
      <p:sp>
        <p:nvSpPr>
          <p:cNvPr id="24" name="Strzałka w dół 23"/>
          <p:cNvSpPr/>
          <p:nvPr/>
        </p:nvSpPr>
        <p:spPr>
          <a:xfrm>
            <a:off x="2286000" y="3687763"/>
            <a:ext cx="714375" cy="142875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47120" name="pole tekstowe 24"/>
          <p:cNvSpPr txBox="1">
            <a:spLocks noChangeArrowheads="1"/>
          </p:cNvSpPr>
          <p:nvPr/>
        </p:nvSpPr>
        <p:spPr bwMode="auto">
          <a:xfrm>
            <a:off x="1143000" y="3000375"/>
            <a:ext cx="3000375" cy="6000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100" b="1">
                <a:solidFill>
                  <a:schemeClr val="tx2"/>
                </a:solidFill>
                <a:latin typeface="Calibri" pitchFamily="34" charset="0"/>
              </a:rPr>
              <a:t>wizja rozwoju uwzględnia ustalenia dokumentów krajowych, w tym KPZK, oraz stanowi wytyczne dla SRW</a:t>
            </a:r>
          </a:p>
        </p:txBody>
      </p:sp>
      <p:sp>
        <p:nvSpPr>
          <p:cNvPr id="29" name="Strzałka w dół 28"/>
          <p:cNvSpPr/>
          <p:nvPr/>
        </p:nvSpPr>
        <p:spPr>
          <a:xfrm rot="16200000">
            <a:off x="4607719" y="3145631"/>
            <a:ext cx="714375" cy="214313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31" name="Prostokąt 30"/>
          <p:cNvSpPr/>
          <p:nvPr/>
        </p:nvSpPr>
        <p:spPr>
          <a:xfrm>
            <a:off x="4394200" y="3071813"/>
            <a:ext cx="428625" cy="360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26" name="pole tekstowe 25"/>
          <p:cNvSpPr txBox="1"/>
          <p:nvPr/>
        </p:nvSpPr>
        <p:spPr>
          <a:xfrm>
            <a:off x="0" y="5357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29" name="Grupa 3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5" name="Prostokąt 4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6" name="Prostokąt 5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7" name="Prostokąt 6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pic>
        <p:nvPicPr>
          <p:cNvPr id="48130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58188" y="6357938"/>
            <a:ext cx="66675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1" name="pole tekstowe 9"/>
          <p:cNvSpPr txBox="1">
            <a:spLocks noChangeArrowheads="1"/>
          </p:cNvSpPr>
          <p:nvPr/>
        </p:nvSpPr>
        <p:spPr bwMode="auto">
          <a:xfrm>
            <a:off x="928688" y="285750"/>
            <a:ext cx="7643812" cy="640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Wobec opracowania zasad zagospodarowania dla obszarów funkcjonalnych - rezygnacja z konieczności opracowania planu zagospodarowania przestrzennego miejskiego obszaru funkcjonalnego miasta wojewódzkiego.</a:t>
            </a:r>
          </a:p>
          <a:p>
            <a:endParaRPr lang="pl-PL" b="1">
              <a:solidFill>
                <a:schemeClr val="tx2"/>
              </a:solidFill>
              <a:latin typeface="Calibri" pitchFamily="34" charset="0"/>
            </a:endParaRPr>
          </a:p>
          <a:p>
            <a:pPr>
              <a:spcAft>
                <a:spcPts val="1200"/>
              </a:spcAft>
            </a:pPr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Uproszczenie procedury sporządzania pzpw:</a:t>
            </a:r>
          </a:p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przekazanie kompetencji w zakresie zbierania wniosków do pzpw z obszaru gminy na poziom lokalny (zebranie i agregacja wniosków od mieszkańców </a:t>
            </a:r>
          </a:p>
          <a:p>
            <a:pPr>
              <a:spcAft>
                <a:spcPts val="1200"/>
              </a:spcAft>
            </a:pPr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i przekazanie ich z własnymi propozycjami marszałkowi województwa);</a:t>
            </a:r>
          </a:p>
          <a:p>
            <a:pPr>
              <a:spcAft>
                <a:spcPts val="1200"/>
              </a:spcAft>
            </a:pPr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zawarcie w ogłoszeniu o przystąpieniu do sporządzenia pzpw najistotniejszych problemów do rozwiązania w województwie (ukierunkowanie dyskusji publicznej);</a:t>
            </a:r>
          </a:p>
          <a:p>
            <a:pPr>
              <a:spcAft>
                <a:spcPts val="1200"/>
              </a:spcAft>
            </a:pPr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rezygnacja z konieczności opiniowania projektu pzpw przez organy administracji publicznej stopnia gminnego i powiatowego województw sąsiednich (jedynie udział organów samorządu województwa i administracji rządowej);</a:t>
            </a:r>
          </a:p>
          <a:p>
            <a:pPr>
              <a:spcAft>
                <a:spcPts val="1200"/>
              </a:spcAft>
            </a:pPr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ustalenie maksymalnego terminu uzgadniania planu przez ministra (40 dni).</a:t>
            </a:r>
          </a:p>
          <a:p>
            <a:endParaRPr lang="pl-PL" b="1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Rezygnacja z parytetu w ustalaniu składu wojewódzkiej komisji urbanistyczno-architektonicznej.</a:t>
            </a:r>
          </a:p>
          <a:p>
            <a:endParaRPr lang="pl-PL" b="1">
              <a:solidFill>
                <a:schemeClr val="tx2"/>
              </a:solidFill>
              <a:latin typeface="Calibri" pitchFamily="34" charset="0"/>
            </a:endParaRPr>
          </a:p>
        </p:txBody>
      </p:sp>
      <p:cxnSp>
        <p:nvCxnSpPr>
          <p:cNvPr id="11" name="Łącznik prosty 10"/>
          <p:cNvCxnSpPr/>
          <p:nvPr/>
        </p:nvCxnSpPr>
        <p:spPr>
          <a:xfrm>
            <a:off x="714375" y="1285875"/>
            <a:ext cx="8072438" cy="1588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11"/>
          <p:cNvCxnSpPr/>
          <p:nvPr/>
        </p:nvCxnSpPr>
        <p:spPr>
          <a:xfrm>
            <a:off x="714375" y="5500688"/>
            <a:ext cx="8072438" cy="1587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ole tekstowe 12"/>
          <p:cNvSpPr txBox="1"/>
          <p:nvPr/>
        </p:nvSpPr>
        <p:spPr>
          <a:xfrm>
            <a:off x="0" y="5357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3" name="Grupa 3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5" name="Prostokąt 4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6" name="Prostokąt 5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7" name="Prostokąt 6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pic>
        <p:nvPicPr>
          <p:cNvPr id="49154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43875" y="6215063"/>
            <a:ext cx="66675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5" name="pole tekstowe 10"/>
          <p:cNvSpPr txBox="1">
            <a:spLocks noChangeArrowheads="1"/>
          </p:cNvSpPr>
          <p:nvPr/>
        </p:nvSpPr>
        <p:spPr bwMode="auto">
          <a:xfrm>
            <a:off x="928688" y="285750"/>
            <a:ext cx="7643812" cy="590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b="1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Przyjęcie zasady, że podstawowym dokumentem uzgadnianym z samorządem województwa w zakresie ładu przestrzennego jest studium.</a:t>
            </a:r>
          </a:p>
          <a:p>
            <a:endParaRPr lang="pl-PL" b="1">
              <a:solidFill>
                <a:schemeClr val="tx2"/>
              </a:solidFill>
              <a:latin typeface="Calibri" pitchFamily="34" charset="0"/>
            </a:endParaRPr>
          </a:p>
          <a:p>
            <a:endParaRPr lang="pl-PL" b="1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Rezygnacja z procedury administracyjnej przy uzgadnianiu studium.</a:t>
            </a:r>
          </a:p>
          <a:p>
            <a:endParaRPr lang="pl-PL" b="1">
              <a:solidFill>
                <a:schemeClr val="tx2"/>
              </a:solidFill>
              <a:latin typeface="Calibri" pitchFamily="34" charset="0"/>
            </a:endParaRPr>
          </a:p>
          <a:p>
            <a:endParaRPr lang="pl-PL" b="1">
              <a:solidFill>
                <a:schemeClr val="tx2"/>
              </a:solidFill>
              <a:latin typeface="Calibri" pitchFamily="34" charset="0"/>
            </a:endParaRPr>
          </a:p>
          <a:p>
            <a:endParaRPr lang="pl-PL" b="1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Rezygnacja ze spec – ustaw.</a:t>
            </a:r>
          </a:p>
          <a:p>
            <a:endParaRPr lang="pl-PL" b="1">
              <a:solidFill>
                <a:schemeClr val="tx2"/>
              </a:solidFill>
              <a:latin typeface="Calibri" pitchFamily="34" charset="0"/>
            </a:endParaRPr>
          </a:p>
          <a:p>
            <a:endParaRPr lang="pl-PL" b="1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Likwidacja decyzji o warunkach zabudowy lub konieczność  stwierdzania              ich zgodności ze suikzp gminy.</a:t>
            </a:r>
          </a:p>
          <a:p>
            <a:endParaRPr lang="pl-PL" b="1">
              <a:solidFill>
                <a:schemeClr val="tx2"/>
              </a:solidFill>
              <a:latin typeface="Calibri" pitchFamily="34" charset="0"/>
            </a:endParaRPr>
          </a:p>
          <a:p>
            <a:endParaRPr lang="pl-PL" b="1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Wprowadzenie obowiązku umieszczenia w studium prognozy kosztów sporządzenia i realizacji planów miejscowych.</a:t>
            </a:r>
          </a:p>
          <a:p>
            <a:endParaRPr lang="pl-PL" b="1">
              <a:solidFill>
                <a:schemeClr val="tx2"/>
              </a:solidFill>
              <a:latin typeface="Calibri" pitchFamily="34" charset="0"/>
            </a:endParaRPr>
          </a:p>
          <a:p>
            <a:endParaRPr lang="pl-PL" b="1">
              <a:solidFill>
                <a:schemeClr val="tx2"/>
              </a:solidFill>
              <a:latin typeface="Calibri" pitchFamily="34" charset="0"/>
            </a:endParaRPr>
          </a:p>
          <a:p>
            <a:endParaRPr lang="pl-PL" b="1">
              <a:solidFill>
                <a:schemeClr val="tx2"/>
              </a:solidFill>
              <a:latin typeface="Calibri" pitchFamily="34" charset="0"/>
            </a:endParaRPr>
          </a:p>
        </p:txBody>
      </p:sp>
      <p:cxnSp>
        <p:nvCxnSpPr>
          <p:cNvPr id="12" name="Łącznik prosty 11"/>
          <p:cNvCxnSpPr/>
          <p:nvPr/>
        </p:nvCxnSpPr>
        <p:spPr>
          <a:xfrm>
            <a:off x="928688" y="1500188"/>
            <a:ext cx="8072437" cy="1587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/>
        </p:nvCxnSpPr>
        <p:spPr>
          <a:xfrm>
            <a:off x="928688" y="2428875"/>
            <a:ext cx="8072437" cy="1588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13"/>
          <p:cNvCxnSpPr/>
          <p:nvPr/>
        </p:nvCxnSpPr>
        <p:spPr>
          <a:xfrm>
            <a:off x="928688" y="3357563"/>
            <a:ext cx="8072437" cy="1587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14"/>
          <p:cNvCxnSpPr/>
          <p:nvPr/>
        </p:nvCxnSpPr>
        <p:spPr>
          <a:xfrm>
            <a:off x="928688" y="4500563"/>
            <a:ext cx="8072437" cy="1587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ole tekstowe 15"/>
          <p:cNvSpPr txBox="1"/>
          <p:nvPr/>
        </p:nvSpPr>
        <p:spPr>
          <a:xfrm>
            <a:off x="0" y="5357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7" name="Grupa 3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5" name="Prostokąt 4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6" name="Prostokąt 5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7" name="Prostokąt 6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sp>
        <p:nvSpPr>
          <p:cNvPr id="50178" name="pole tekstowe 8"/>
          <p:cNvSpPr txBox="1">
            <a:spLocks noChangeArrowheads="1"/>
          </p:cNvSpPr>
          <p:nvPr/>
        </p:nvSpPr>
        <p:spPr bwMode="auto">
          <a:xfrm>
            <a:off x="1285875" y="4143375"/>
            <a:ext cx="6858000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Ewa Paturalska – Nowak</a:t>
            </a:r>
          </a:p>
          <a:p>
            <a:pPr algn="ctr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Biuro Planowania Przestrzennego Województwa  Łódzkiego w Łodzi</a:t>
            </a:r>
          </a:p>
          <a:p>
            <a:pPr algn="ctr"/>
            <a:endParaRPr lang="pl-PL" b="1">
              <a:solidFill>
                <a:srgbClr val="808080"/>
              </a:solidFill>
              <a:latin typeface="Calibri" pitchFamily="34" charset="0"/>
            </a:endParaRPr>
          </a:p>
          <a:p>
            <a:pPr algn="ctr"/>
            <a:endParaRPr lang="pl-PL" sz="1400" b="1">
              <a:solidFill>
                <a:srgbClr val="808080"/>
              </a:solidFill>
              <a:latin typeface="Calibri" pitchFamily="34" charset="0"/>
            </a:endParaRPr>
          </a:p>
          <a:p>
            <a:pPr algn="ctr"/>
            <a:endParaRPr lang="pl-PL" sz="1400" b="1">
              <a:solidFill>
                <a:srgbClr val="808080"/>
              </a:solidFill>
              <a:latin typeface="Calibri" pitchFamily="34" charset="0"/>
            </a:endParaRPr>
          </a:p>
          <a:p>
            <a:pPr algn="ctr"/>
            <a:endParaRPr lang="pl-PL" sz="1400" b="1">
              <a:solidFill>
                <a:srgbClr val="808080"/>
              </a:solidFill>
              <a:latin typeface="Calibri" pitchFamily="34" charset="0"/>
            </a:endParaRPr>
          </a:p>
          <a:p>
            <a:pPr algn="ctr"/>
            <a:endParaRPr lang="pl-PL" sz="1400" b="1">
              <a:solidFill>
                <a:srgbClr val="808080"/>
              </a:solidFill>
              <a:latin typeface="Calibri" pitchFamily="34" charset="0"/>
            </a:endParaRPr>
          </a:p>
          <a:p>
            <a:pPr algn="ctr"/>
            <a:endParaRPr lang="pl-PL" sz="1400" b="1">
              <a:solidFill>
                <a:srgbClr val="808080"/>
              </a:solidFill>
              <a:latin typeface="Calibri" pitchFamily="34" charset="0"/>
            </a:endParaRPr>
          </a:p>
          <a:p>
            <a:pPr algn="ctr"/>
            <a:endParaRPr lang="pl-PL" sz="1400" b="1">
              <a:solidFill>
                <a:srgbClr val="808080"/>
              </a:solidFill>
              <a:latin typeface="Calibri" pitchFamily="34" charset="0"/>
            </a:endParaRPr>
          </a:p>
          <a:p>
            <a:pPr algn="ctr"/>
            <a:r>
              <a:rPr lang="pl-PL" sz="1400" b="1">
                <a:solidFill>
                  <a:schemeClr val="tx2"/>
                </a:solidFill>
                <a:latin typeface="Calibri" pitchFamily="34" charset="0"/>
              </a:rPr>
              <a:t>Warszawa, luty 2014 r.</a:t>
            </a:r>
          </a:p>
        </p:txBody>
      </p:sp>
      <p:pic>
        <p:nvPicPr>
          <p:cNvPr id="50179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3" y="4929188"/>
            <a:ext cx="8890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pole tekstowe 10"/>
          <p:cNvSpPr txBox="1"/>
          <p:nvPr/>
        </p:nvSpPr>
        <p:spPr>
          <a:xfrm>
            <a:off x="2143125" y="2571750"/>
            <a:ext cx="49291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ewolucja czy rewolucja?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upa 4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6" name="Prostokąt 5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7" name="Prostokąt 6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8" name="Prostokąt 7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pic>
        <p:nvPicPr>
          <p:cNvPr id="17411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43875" y="6215063"/>
            <a:ext cx="66675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ole tekstowe 9"/>
          <p:cNvSpPr txBox="1"/>
          <p:nvPr/>
        </p:nvSpPr>
        <p:spPr>
          <a:xfrm>
            <a:off x="0" y="785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1</a:t>
            </a:r>
          </a:p>
        </p:txBody>
      </p:sp>
      <p:sp>
        <p:nvSpPr>
          <p:cNvPr id="17414" name="pole tekstowe 11"/>
          <p:cNvSpPr txBox="1">
            <a:spLocks noChangeArrowheads="1"/>
          </p:cNvSpPr>
          <p:nvPr/>
        </p:nvSpPr>
        <p:spPr bwMode="auto">
          <a:xfrm>
            <a:off x="785813" y="500063"/>
            <a:ext cx="79295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b="1">
              <a:solidFill>
                <a:schemeClr val="tx2"/>
              </a:solidFill>
              <a:latin typeface="Calibri" pitchFamily="34" charset="0"/>
            </a:endParaRPr>
          </a:p>
          <a:p>
            <a:endParaRPr lang="pl-PL">
              <a:latin typeface="Calibri" pitchFamily="34" charset="0"/>
            </a:endParaRPr>
          </a:p>
        </p:txBody>
      </p:sp>
      <p:cxnSp>
        <p:nvCxnSpPr>
          <p:cNvPr id="13" name="Łącznik prosty 12"/>
          <p:cNvCxnSpPr/>
          <p:nvPr/>
        </p:nvCxnSpPr>
        <p:spPr>
          <a:xfrm>
            <a:off x="857250" y="2357438"/>
            <a:ext cx="8072438" cy="1587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13"/>
          <p:cNvCxnSpPr/>
          <p:nvPr/>
        </p:nvCxnSpPr>
        <p:spPr>
          <a:xfrm>
            <a:off x="611188" y="4005263"/>
            <a:ext cx="8281987" cy="0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539750" y="0"/>
            <a:ext cx="84963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 b="1" i="1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pl-PL" b="1" i="1">
                <a:solidFill>
                  <a:schemeClr val="tx2"/>
                </a:solidFill>
                <a:latin typeface="Calibri" pitchFamily="34" charset="0"/>
              </a:rPr>
              <a:t>Ustawa o planowaniu i zagospodarowaniu przestrzennym</a:t>
            </a:r>
          </a:p>
          <a:p>
            <a:endParaRPr lang="pl-PL" b="1" i="1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Rozdział 3. Planowanie przestrzenne w województwie, art. 39a:</a:t>
            </a:r>
          </a:p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„W celu zapewnienia spójności </a:t>
            </a:r>
            <a:r>
              <a:rPr lang="pl-PL" b="1">
                <a:solidFill>
                  <a:srgbClr val="FC2312"/>
                </a:solidFill>
                <a:latin typeface="Calibri" pitchFamily="34" charset="0"/>
              </a:rPr>
              <a:t>plan zagospodarowania przestrzennego województwa dostosowuje się do strategii rozwoju województwa po jej aktualizacji,</a:t>
            </a:r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 w zakresie, w jakim aktualizacja strategii dotyczy sytuacji przestrzennej województwa. ”</a:t>
            </a:r>
          </a:p>
        </p:txBody>
      </p:sp>
      <p:sp>
        <p:nvSpPr>
          <p:cNvPr id="17422" name="pole tekstowe 10"/>
          <p:cNvSpPr txBox="1">
            <a:spLocks noChangeArrowheads="1"/>
          </p:cNvSpPr>
          <p:nvPr/>
        </p:nvSpPr>
        <p:spPr bwMode="auto">
          <a:xfrm>
            <a:off x="539750" y="2492375"/>
            <a:ext cx="8286750" cy="15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pl-PL" b="1" i="1">
                <a:solidFill>
                  <a:schemeClr val="tx2"/>
                </a:solidFill>
                <a:latin typeface="Calibri" pitchFamily="34" charset="0"/>
              </a:rPr>
              <a:t>Ustawa o samorządzie województwa</a:t>
            </a:r>
          </a:p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Rozdział 2. Zakres działalności, art. 11, ust. 1e:</a:t>
            </a:r>
          </a:p>
          <a:p>
            <a:r>
              <a:rPr lang="pl-PL" b="1">
                <a:solidFill>
                  <a:srgbClr val="FC2312"/>
                </a:solidFill>
                <a:latin typeface="Calibri" pitchFamily="34" charset="0"/>
              </a:rPr>
              <a:t>„Strategia rozwoju województwa może być zaktualizowana w każdym czasie</a:t>
            </a:r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, jeżeli wymaga tego sytuacja społeczno-gospodarcza lub przestrzenna województwa (…). ”</a:t>
            </a:r>
          </a:p>
          <a:p>
            <a:endParaRPr lang="pl-PL">
              <a:latin typeface="Calibri" pitchFamily="34" charset="0"/>
            </a:endParaRPr>
          </a:p>
        </p:txBody>
      </p:sp>
      <p:sp>
        <p:nvSpPr>
          <p:cNvPr id="17423" name="pole tekstowe 14"/>
          <p:cNvSpPr txBox="1">
            <a:spLocks noChangeArrowheads="1"/>
          </p:cNvSpPr>
          <p:nvPr/>
        </p:nvSpPr>
        <p:spPr bwMode="auto">
          <a:xfrm>
            <a:off x="611188" y="4005263"/>
            <a:ext cx="7929562" cy="264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pl-PL" b="1" i="1">
                <a:solidFill>
                  <a:schemeClr val="tx2"/>
                </a:solidFill>
                <a:latin typeface="Calibri" pitchFamily="34" charset="0"/>
              </a:rPr>
              <a:t>Ustawa o zasadach prowadzenia polityki rozwoju</a:t>
            </a:r>
          </a:p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Rozdział 3a. Polityka miejska, art. 21b, ust. 2:</a:t>
            </a:r>
          </a:p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„Krajowa polityka miejska jest dokumentem określającym planowane działania administracji rządowej, (…), oraz uwzględniającym cele i kierunki określone </a:t>
            </a:r>
          </a:p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w średniookresowej strategii rozwoju kraju oraz krajowej strategii rozwoju regionalnego. ” – </a:t>
            </a:r>
            <a:r>
              <a:rPr lang="pl-PL" b="1">
                <a:solidFill>
                  <a:srgbClr val="FC2312"/>
                </a:solidFill>
                <a:latin typeface="Calibri" pitchFamily="34" charset="0"/>
              </a:rPr>
              <a:t>brak odniesienia do KPZK, planu zagospodarowania przestrzennego województwa i strategii rozwoju województwa. Niejasna rola planu MOF i jego relacje ze strategią rozwoju dla ZIT.</a:t>
            </a:r>
          </a:p>
          <a:p>
            <a:endParaRPr lang="pl-PL">
              <a:solidFill>
                <a:srgbClr val="FC231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7" name="Grupa 3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5" name="Prostokąt 4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6" name="Prostokąt 5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7" name="Prostokąt 6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pic>
        <p:nvPicPr>
          <p:cNvPr id="19458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43875" y="6215063"/>
            <a:ext cx="66675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le tekstowe 8"/>
          <p:cNvSpPr txBox="1"/>
          <p:nvPr/>
        </p:nvSpPr>
        <p:spPr>
          <a:xfrm>
            <a:off x="0" y="785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1</a:t>
            </a:r>
          </a:p>
        </p:txBody>
      </p:sp>
      <p:sp>
        <p:nvSpPr>
          <p:cNvPr id="19460" name="pole tekstowe 10"/>
          <p:cNvSpPr txBox="1">
            <a:spLocks noChangeArrowheads="1"/>
          </p:cNvSpPr>
          <p:nvPr/>
        </p:nvSpPr>
        <p:spPr bwMode="auto">
          <a:xfrm>
            <a:off x="642938" y="142875"/>
            <a:ext cx="8286750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Jednocześnie  wskazuje się, że: </a:t>
            </a:r>
          </a:p>
          <a:p>
            <a:pPr lvl="1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      	</a:t>
            </a:r>
            <a:r>
              <a:rPr lang="pl-PL" sz="1600" b="1">
                <a:solidFill>
                  <a:schemeClr val="tx2"/>
                </a:solidFill>
                <a:latin typeface="Calibri" pitchFamily="34" charset="0"/>
              </a:rPr>
              <a:t>samorząd województwa, w terminie </a:t>
            </a:r>
            <a:r>
              <a:rPr lang="pl-PL" sz="1600" b="1">
                <a:solidFill>
                  <a:srgbClr val="FC2312"/>
                </a:solidFill>
                <a:latin typeface="Calibri" pitchFamily="34" charset="0"/>
              </a:rPr>
              <a:t>24 miesięcy</a:t>
            </a:r>
            <a:r>
              <a:rPr lang="pl-PL" sz="1600" b="1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pl-PL" sz="1600" b="1">
                <a:solidFill>
                  <a:schemeClr val="tx2"/>
                </a:solidFill>
                <a:latin typeface="Calibri" pitchFamily="34" charset="0"/>
              </a:rPr>
              <a:t>od dnia wejścia w życie </a:t>
            </a:r>
          </a:p>
          <a:p>
            <a:pPr lvl="1"/>
            <a:r>
              <a:rPr lang="pl-PL" sz="1600" b="1">
                <a:solidFill>
                  <a:schemeClr val="tx2"/>
                </a:solidFill>
                <a:latin typeface="Calibri" pitchFamily="34" charset="0"/>
              </a:rPr>
              <a:t>       	w/w ustawy, dostosuje plan zagospodarowania przestrzennego 	województwa do 	zakresu, o którym mowa w art. 39 ust. 3 ustawy o pizp;</a:t>
            </a:r>
          </a:p>
          <a:p>
            <a:pPr lvl="1"/>
            <a:r>
              <a:rPr lang="pl-PL" sz="1600" b="1">
                <a:solidFill>
                  <a:schemeClr val="tx2"/>
                </a:solidFill>
                <a:latin typeface="Calibri" pitchFamily="34" charset="0"/>
              </a:rPr>
              <a:t>	</a:t>
            </a:r>
          </a:p>
          <a:p>
            <a:pPr lvl="1"/>
            <a:r>
              <a:rPr lang="pl-PL" sz="1600" b="1">
                <a:solidFill>
                  <a:schemeClr val="tx2"/>
                </a:solidFill>
                <a:latin typeface="Calibri" pitchFamily="34" charset="0"/>
              </a:rPr>
              <a:t>	OSI zostaną określone w załączniku do średniookresowej strategii rozwoju 	kraju w okresie </a:t>
            </a:r>
            <a:r>
              <a:rPr lang="pl-PL" sz="1600" b="1">
                <a:solidFill>
                  <a:srgbClr val="FC2312"/>
                </a:solidFill>
                <a:latin typeface="Calibri" pitchFamily="34" charset="0"/>
              </a:rPr>
              <a:t>3 lat</a:t>
            </a:r>
            <a:r>
              <a:rPr lang="pl-PL" sz="1600" b="1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pl-PL" sz="1600" b="1">
                <a:solidFill>
                  <a:schemeClr val="tx2"/>
                </a:solidFill>
                <a:latin typeface="Calibri" pitchFamily="34" charset="0"/>
              </a:rPr>
              <a:t>od dnia wejścia w życie ustawy  o zmianie ustawy </a:t>
            </a:r>
          </a:p>
          <a:p>
            <a:pPr lvl="1">
              <a:spcAft>
                <a:spcPts val="600"/>
              </a:spcAft>
            </a:pPr>
            <a:r>
              <a:rPr lang="pl-PL" sz="1600" b="1">
                <a:solidFill>
                  <a:schemeClr val="tx2"/>
                </a:solidFill>
                <a:latin typeface="Calibri" pitchFamily="34" charset="0"/>
              </a:rPr>
              <a:t>	o zasadach prowadzenia polityki rozwoju oraz niektórych innych ustaw;</a:t>
            </a:r>
          </a:p>
          <a:p>
            <a:pPr lvl="1"/>
            <a:r>
              <a:rPr lang="pl-PL" sz="1600" b="1">
                <a:solidFill>
                  <a:schemeClr val="tx2"/>
                </a:solidFill>
                <a:latin typeface="Calibri" pitchFamily="34" charset="0"/>
              </a:rPr>
              <a:t>	koncepcja przestrzennego zagospodarowania kraju zostanie dostosowana </a:t>
            </a:r>
          </a:p>
          <a:p>
            <a:pPr lvl="1"/>
            <a:r>
              <a:rPr lang="pl-PL" sz="1600" b="1">
                <a:solidFill>
                  <a:schemeClr val="tx2"/>
                </a:solidFill>
                <a:latin typeface="Calibri" pitchFamily="34" charset="0"/>
              </a:rPr>
              <a:t>	do wymogów ustawy w okresie </a:t>
            </a:r>
            <a:r>
              <a:rPr lang="pl-PL" sz="1600" b="1">
                <a:solidFill>
                  <a:srgbClr val="FC2312"/>
                </a:solidFill>
                <a:latin typeface="Calibri" pitchFamily="34" charset="0"/>
              </a:rPr>
              <a:t>4 lat</a:t>
            </a:r>
            <a:r>
              <a:rPr lang="pl-PL" sz="1600" b="1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pl-PL" sz="1600" b="1">
                <a:solidFill>
                  <a:schemeClr val="tx2"/>
                </a:solidFill>
                <a:latin typeface="Calibri" pitchFamily="34" charset="0"/>
              </a:rPr>
              <a:t>od dnia wejścia w życie ustawy o zmianie 	ustawy o zasadach prowadzenia polityki rozwoju oraz niektórych innych ustaw.</a:t>
            </a:r>
          </a:p>
          <a:p>
            <a:endParaRPr lang="pl-PL" sz="1600">
              <a:latin typeface="Calibri" pitchFamily="34" charset="0"/>
            </a:endParaRPr>
          </a:p>
        </p:txBody>
      </p:sp>
      <p:cxnSp>
        <p:nvCxnSpPr>
          <p:cNvPr id="12" name="Łącznik prosty 11"/>
          <p:cNvCxnSpPr/>
          <p:nvPr/>
        </p:nvCxnSpPr>
        <p:spPr>
          <a:xfrm>
            <a:off x="827088" y="3284538"/>
            <a:ext cx="8072437" cy="1587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2" name="pole tekstowe 12"/>
          <p:cNvSpPr txBox="1">
            <a:spLocks noChangeArrowheads="1"/>
          </p:cNvSpPr>
          <p:nvPr/>
        </p:nvSpPr>
        <p:spPr bwMode="auto">
          <a:xfrm>
            <a:off x="1571625" y="3714750"/>
            <a:ext cx="1143000" cy="3698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2014</a:t>
            </a:r>
          </a:p>
        </p:txBody>
      </p:sp>
      <p:sp>
        <p:nvSpPr>
          <p:cNvPr id="19463" name="pole tekstowe 13"/>
          <p:cNvSpPr txBox="1">
            <a:spLocks noChangeArrowheads="1"/>
          </p:cNvSpPr>
          <p:nvPr/>
        </p:nvSpPr>
        <p:spPr bwMode="auto">
          <a:xfrm>
            <a:off x="2857500" y="3714750"/>
            <a:ext cx="1143000" cy="3698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2015</a:t>
            </a:r>
          </a:p>
        </p:txBody>
      </p:sp>
      <p:sp>
        <p:nvSpPr>
          <p:cNvPr id="19464" name="pole tekstowe 14"/>
          <p:cNvSpPr txBox="1">
            <a:spLocks noChangeArrowheads="1"/>
          </p:cNvSpPr>
          <p:nvPr/>
        </p:nvSpPr>
        <p:spPr bwMode="auto">
          <a:xfrm>
            <a:off x="4140200" y="3716338"/>
            <a:ext cx="1143000" cy="37623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2016</a:t>
            </a:r>
          </a:p>
        </p:txBody>
      </p:sp>
      <p:sp>
        <p:nvSpPr>
          <p:cNvPr id="19465" name="pole tekstowe 15"/>
          <p:cNvSpPr txBox="1">
            <a:spLocks noChangeArrowheads="1"/>
          </p:cNvSpPr>
          <p:nvPr/>
        </p:nvSpPr>
        <p:spPr bwMode="auto">
          <a:xfrm>
            <a:off x="5429250" y="3714750"/>
            <a:ext cx="1143000" cy="3698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2017</a:t>
            </a:r>
          </a:p>
        </p:txBody>
      </p:sp>
      <p:sp>
        <p:nvSpPr>
          <p:cNvPr id="19466" name="pole tekstowe 16"/>
          <p:cNvSpPr txBox="1">
            <a:spLocks noChangeArrowheads="1"/>
          </p:cNvSpPr>
          <p:nvPr/>
        </p:nvSpPr>
        <p:spPr bwMode="auto">
          <a:xfrm>
            <a:off x="6732588" y="3716338"/>
            <a:ext cx="1143000" cy="37623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2018</a:t>
            </a:r>
          </a:p>
        </p:txBody>
      </p:sp>
      <p:sp>
        <p:nvSpPr>
          <p:cNvPr id="19467" name="pole tekstowe 17"/>
          <p:cNvSpPr txBox="1">
            <a:spLocks noChangeArrowheads="1"/>
          </p:cNvSpPr>
          <p:nvPr/>
        </p:nvSpPr>
        <p:spPr bwMode="auto">
          <a:xfrm>
            <a:off x="6715125" y="4286250"/>
            <a:ext cx="1143000" cy="36988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KPZK</a:t>
            </a:r>
          </a:p>
        </p:txBody>
      </p:sp>
      <p:sp>
        <p:nvSpPr>
          <p:cNvPr id="19468" name="pole tekstowe 18"/>
          <p:cNvSpPr txBox="1">
            <a:spLocks noChangeArrowheads="1"/>
          </p:cNvSpPr>
          <p:nvPr/>
        </p:nvSpPr>
        <p:spPr bwMode="auto">
          <a:xfrm>
            <a:off x="4143375" y="4286250"/>
            <a:ext cx="1143000" cy="369888"/>
          </a:xfrm>
          <a:prstGeom prst="rect">
            <a:avLst/>
          </a:prstGeom>
          <a:solidFill>
            <a:srgbClr val="71DA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PZPW</a:t>
            </a:r>
          </a:p>
        </p:txBody>
      </p:sp>
      <p:sp>
        <p:nvSpPr>
          <p:cNvPr id="19469" name="pole tekstowe 19"/>
          <p:cNvSpPr txBox="1">
            <a:spLocks noChangeArrowheads="1"/>
          </p:cNvSpPr>
          <p:nvPr/>
        </p:nvSpPr>
        <p:spPr bwMode="auto">
          <a:xfrm>
            <a:off x="5429250" y="4286250"/>
            <a:ext cx="1143000" cy="369888"/>
          </a:xfrm>
          <a:prstGeom prst="rect">
            <a:avLst/>
          </a:prstGeom>
          <a:solidFill>
            <a:srgbClr val="FFC000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OSI</a:t>
            </a:r>
          </a:p>
        </p:txBody>
      </p:sp>
      <p:sp>
        <p:nvSpPr>
          <p:cNvPr id="19470" name="pole tekstowe 20"/>
          <p:cNvSpPr txBox="1">
            <a:spLocks noChangeArrowheads="1"/>
          </p:cNvSpPr>
          <p:nvPr/>
        </p:nvSpPr>
        <p:spPr bwMode="auto">
          <a:xfrm>
            <a:off x="1571625" y="4286250"/>
            <a:ext cx="1143000" cy="3698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solidFill>
                  <a:schemeClr val="tx2"/>
                </a:solidFill>
                <a:latin typeface="Calibri" pitchFamily="34" charset="0"/>
              </a:rPr>
              <a:t>zmiany</a:t>
            </a:r>
          </a:p>
        </p:txBody>
      </p:sp>
      <p:sp>
        <p:nvSpPr>
          <p:cNvPr id="22" name="Strzałka w dół 21"/>
          <p:cNvSpPr/>
          <p:nvPr/>
        </p:nvSpPr>
        <p:spPr>
          <a:xfrm>
            <a:off x="4357688" y="4786313"/>
            <a:ext cx="714375" cy="142875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23" name="Strzałka w dół 22"/>
          <p:cNvSpPr/>
          <p:nvPr/>
        </p:nvSpPr>
        <p:spPr>
          <a:xfrm>
            <a:off x="5643563" y="4786313"/>
            <a:ext cx="714375" cy="142875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9473" name="pole tekstowe 23"/>
          <p:cNvSpPr txBox="1">
            <a:spLocks noChangeArrowheads="1"/>
          </p:cNvSpPr>
          <p:nvPr/>
        </p:nvSpPr>
        <p:spPr bwMode="auto">
          <a:xfrm>
            <a:off x="4133850" y="5000625"/>
            <a:ext cx="1143000" cy="261938"/>
          </a:xfrm>
          <a:prstGeom prst="rect">
            <a:avLst/>
          </a:prstGeom>
          <a:solidFill>
            <a:srgbClr val="71DA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100" b="1">
                <a:solidFill>
                  <a:schemeClr val="tx2"/>
                </a:solidFill>
                <a:latin typeface="Calibri" pitchFamily="34" charset="0"/>
              </a:rPr>
              <a:t>zakres</a:t>
            </a:r>
          </a:p>
        </p:txBody>
      </p:sp>
      <p:sp>
        <p:nvSpPr>
          <p:cNvPr id="19474" name="pole tekstowe 24"/>
          <p:cNvSpPr txBox="1">
            <a:spLocks noChangeArrowheads="1"/>
          </p:cNvSpPr>
          <p:nvPr/>
        </p:nvSpPr>
        <p:spPr bwMode="auto">
          <a:xfrm>
            <a:off x="4160838" y="5357813"/>
            <a:ext cx="1143000" cy="261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100" b="1">
                <a:solidFill>
                  <a:schemeClr val="tx2"/>
                </a:solidFill>
                <a:latin typeface="Calibri" pitchFamily="34" charset="0"/>
              </a:rPr>
              <a:t>ustalenia KPZK</a:t>
            </a:r>
          </a:p>
        </p:txBody>
      </p:sp>
      <p:sp>
        <p:nvSpPr>
          <p:cNvPr id="19475" name="pole tekstowe 25"/>
          <p:cNvSpPr txBox="1">
            <a:spLocks noChangeArrowheads="1"/>
          </p:cNvSpPr>
          <p:nvPr/>
        </p:nvSpPr>
        <p:spPr bwMode="auto">
          <a:xfrm>
            <a:off x="4160838" y="5715000"/>
            <a:ext cx="1143000" cy="261938"/>
          </a:xfrm>
          <a:prstGeom prst="rect">
            <a:avLst/>
          </a:prstGeom>
          <a:solidFill>
            <a:srgbClr val="FFC000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100" b="1">
                <a:solidFill>
                  <a:schemeClr val="tx2"/>
                </a:solidFill>
                <a:latin typeface="Calibri" pitchFamily="34" charset="0"/>
              </a:rPr>
              <a:t>spójność z SRW</a:t>
            </a:r>
          </a:p>
        </p:txBody>
      </p:sp>
      <p:sp>
        <p:nvSpPr>
          <p:cNvPr id="19476" name="pole tekstowe 26"/>
          <p:cNvSpPr txBox="1">
            <a:spLocks noChangeArrowheads="1"/>
          </p:cNvSpPr>
          <p:nvPr/>
        </p:nvSpPr>
        <p:spPr bwMode="auto">
          <a:xfrm>
            <a:off x="5429250" y="5000625"/>
            <a:ext cx="1143000" cy="430213"/>
          </a:xfrm>
          <a:prstGeom prst="rect">
            <a:avLst/>
          </a:prstGeom>
          <a:solidFill>
            <a:srgbClr val="FFC000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100" b="1">
                <a:solidFill>
                  <a:schemeClr val="tx2"/>
                </a:solidFill>
                <a:latin typeface="Calibri" pitchFamily="34" charset="0"/>
              </a:rPr>
              <a:t>aktualizacja</a:t>
            </a:r>
          </a:p>
          <a:p>
            <a:pPr algn="ctr"/>
            <a:r>
              <a:rPr lang="pl-PL" sz="1100" b="1">
                <a:solidFill>
                  <a:schemeClr val="tx2"/>
                </a:solidFill>
                <a:latin typeface="Calibri" pitchFamily="34" charset="0"/>
              </a:rPr>
              <a:t>SRW</a:t>
            </a:r>
          </a:p>
        </p:txBody>
      </p:sp>
      <p:sp>
        <p:nvSpPr>
          <p:cNvPr id="19477" name="pole tekstowe 27"/>
          <p:cNvSpPr txBox="1">
            <a:spLocks noChangeArrowheads="1"/>
          </p:cNvSpPr>
          <p:nvPr/>
        </p:nvSpPr>
        <p:spPr bwMode="auto">
          <a:xfrm>
            <a:off x="5429250" y="5500688"/>
            <a:ext cx="1143000" cy="430212"/>
          </a:xfrm>
          <a:prstGeom prst="rect">
            <a:avLst/>
          </a:prstGeom>
          <a:solidFill>
            <a:srgbClr val="71DA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100" b="1">
                <a:solidFill>
                  <a:schemeClr val="tx2"/>
                </a:solidFill>
                <a:latin typeface="Calibri" pitchFamily="34" charset="0"/>
              </a:rPr>
              <a:t>dostosowanie PZPW do SRW</a:t>
            </a:r>
          </a:p>
        </p:txBody>
      </p:sp>
      <p:sp>
        <p:nvSpPr>
          <p:cNvPr id="19478" name="pole tekstowe 28"/>
          <p:cNvSpPr txBox="1">
            <a:spLocks noChangeArrowheads="1"/>
          </p:cNvSpPr>
          <p:nvPr/>
        </p:nvSpPr>
        <p:spPr bwMode="auto">
          <a:xfrm>
            <a:off x="5429250" y="6000750"/>
            <a:ext cx="1143000" cy="769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100" b="1">
                <a:solidFill>
                  <a:schemeClr val="tx2"/>
                </a:solidFill>
                <a:latin typeface="Calibri" pitchFamily="34" charset="0"/>
              </a:rPr>
              <a:t>uwzględnienie w SRW celów </a:t>
            </a:r>
          </a:p>
          <a:p>
            <a:pPr algn="ctr"/>
            <a:r>
              <a:rPr lang="pl-PL" sz="1100" b="1">
                <a:solidFill>
                  <a:schemeClr val="tx2"/>
                </a:solidFill>
                <a:latin typeface="Calibri" pitchFamily="34" charset="0"/>
              </a:rPr>
              <a:t>i kierunków KPZK</a:t>
            </a:r>
          </a:p>
        </p:txBody>
      </p:sp>
      <p:sp>
        <p:nvSpPr>
          <p:cNvPr id="30" name="Strzałka w dół 29"/>
          <p:cNvSpPr/>
          <p:nvPr/>
        </p:nvSpPr>
        <p:spPr>
          <a:xfrm>
            <a:off x="6929438" y="4786313"/>
            <a:ext cx="714375" cy="142875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9480" name="pole tekstowe 30"/>
          <p:cNvSpPr txBox="1">
            <a:spLocks noChangeArrowheads="1"/>
          </p:cNvSpPr>
          <p:nvPr/>
        </p:nvSpPr>
        <p:spPr bwMode="auto">
          <a:xfrm>
            <a:off x="6715125" y="5000625"/>
            <a:ext cx="1143000" cy="43021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100" b="1">
                <a:solidFill>
                  <a:schemeClr val="tx2"/>
                </a:solidFill>
                <a:latin typeface="Calibri" pitchFamily="34" charset="0"/>
              </a:rPr>
              <a:t>dostosowanie KPZK</a:t>
            </a:r>
          </a:p>
        </p:txBody>
      </p:sp>
      <p:sp>
        <p:nvSpPr>
          <p:cNvPr id="19481" name="pole tekstowe 31"/>
          <p:cNvSpPr txBox="1">
            <a:spLocks noChangeArrowheads="1"/>
          </p:cNvSpPr>
          <p:nvPr/>
        </p:nvSpPr>
        <p:spPr bwMode="auto">
          <a:xfrm>
            <a:off x="6715125" y="5537200"/>
            <a:ext cx="1143000" cy="430213"/>
          </a:xfrm>
          <a:prstGeom prst="rect">
            <a:avLst/>
          </a:prstGeom>
          <a:solidFill>
            <a:srgbClr val="FFC000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100" b="1">
                <a:solidFill>
                  <a:schemeClr val="tx2"/>
                </a:solidFill>
                <a:latin typeface="Calibri" pitchFamily="34" charset="0"/>
              </a:rPr>
              <a:t>aktualizacja SRW</a:t>
            </a:r>
          </a:p>
        </p:txBody>
      </p:sp>
      <p:sp>
        <p:nvSpPr>
          <p:cNvPr id="19482" name="pole tekstowe 32"/>
          <p:cNvSpPr txBox="1">
            <a:spLocks noChangeArrowheads="1"/>
          </p:cNvSpPr>
          <p:nvPr/>
        </p:nvSpPr>
        <p:spPr bwMode="auto">
          <a:xfrm>
            <a:off x="6715125" y="6072188"/>
            <a:ext cx="1143000" cy="430212"/>
          </a:xfrm>
          <a:prstGeom prst="rect">
            <a:avLst/>
          </a:prstGeom>
          <a:solidFill>
            <a:srgbClr val="71DA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100" b="1">
                <a:solidFill>
                  <a:schemeClr val="tx2"/>
                </a:solidFill>
                <a:latin typeface="Calibri" pitchFamily="34" charset="0"/>
              </a:rPr>
              <a:t>aktualizacja PZPW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mtClean="0"/>
          </a:p>
        </p:txBody>
      </p:sp>
      <p:sp>
        <p:nvSpPr>
          <p:cNvPr id="512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pl-PL" b="1" smtClean="0">
                <a:solidFill>
                  <a:schemeClr val="tx2"/>
                </a:solidFill>
              </a:rPr>
              <a:t>   Art. 11 ust. 1 pkt 5 ustawy o samorządzie województwa:</a:t>
            </a:r>
          </a:p>
          <a:p>
            <a:endParaRPr lang="pl-PL" smtClean="0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539750" y="2565400"/>
            <a:ext cx="7777163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pl-PL" b="1">
              <a:solidFill>
                <a:schemeClr val="tx2"/>
              </a:solidFill>
            </a:endParaRPr>
          </a:p>
          <a:p>
            <a:r>
              <a:rPr lang="pl-PL" sz="2000" b="1">
                <a:solidFill>
                  <a:schemeClr val="tx2"/>
                </a:solidFill>
              </a:rPr>
              <a:t>„Samorząd województwa określa strategię rozwoju województwa, uwzględniającą w szczególności następujące cele: (…) </a:t>
            </a:r>
          </a:p>
          <a:p>
            <a:r>
              <a:rPr lang="pl-PL" sz="2000" b="1" i="1" u="sng">
                <a:solidFill>
                  <a:schemeClr val="tx2"/>
                </a:solidFill>
              </a:rPr>
              <a:t>kształtowanie i utrzymanie ładu przestrzennego</a:t>
            </a:r>
            <a:r>
              <a:rPr lang="pl-PL" sz="2000" b="1" i="1">
                <a:solidFill>
                  <a:schemeClr val="tx2"/>
                </a:solidFill>
              </a:rPr>
              <a:t>.”</a:t>
            </a:r>
          </a:p>
          <a:p>
            <a:endParaRPr lang="pl-PL" sz="2000" b="1" i="1">
              <a:solidFill>
                <a:schemeClr val="tx2"/>
              </a:solidFill>
            </a:endParaRPr>
          </a:p>
          <a:p>
            <a:r>
              <a:rPr lang="pl-PL" sz="2000" b="1">
                <a:solidFill>
                  <a:srgbClr val="FC2312"/>
                </a:solidFill>
              </a:rPr>
              <a:t>Ani w ustawach, ani w rozporządzeniu </a:t>
            </a:r>
            <a:r>
              <a:rPr lang="pl-PL" b="1">
                <a:solidFill>
                  <a:srgbClr val="FC2312"/>
                </a:solidFill>
              </a:rPr>
              <a:t>samorząd województwa</a:t>
            </a:r>
            <a:r>
              <a:rPr lang="pl-PL"/>
              <a:t> </a:t>
            </a:r>
            <a:r>
              <a:rPr lang="pl-PL" sz="2000" b="1">
                <a:solidFill>
                  <a:srgbClr val="FC2312"/>
                </a:solidFill>
              </a:rPr>
              <a:t>nie ma żadnych narzędzi do </a:t>
            </a:r>
            <a:r>
              <a:rPr lang="pl-PL" b="1" u="sng">
                <a:solidFill>
                  <a:srgbClr val="FC2312"/>
                </a:solidFill>
              </a:rPr>
              <a:t>kształtowanie ładu przestrzennego</a:t>
            </a:r>
            <a:r>
              <a:rPr lang="pl-PL" b="1">
                <a:solidFill>
                  <a:srgbClr val="FC2312"/>
                </a:solidFill>
              </a:rPr>
              <a:t> – kolejny martwy przepis</a:t>
            </a:r>
          </a:p>
          <a:p>
            <a:endParaRPr lang="pl-PL" sz="2000" b="1">
              <a:solidFill>
                <a:srgbClr val="FC231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1" name="Grupa 3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5" name="Prostokąt 4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6" name="Prostokąt 5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7" name="Prostokąt 6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sp>
        <p:nvSpPr>
          <p:cNvPr id="8" name="pole tekstowe 7"/>
          <p:cNvSpPr txBox="1"/>
          <p:nvPr/>
        </p:nvSpPr>
        <p:spPr>
          <a:xfrm>
            <a:off x="0" y="3071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2</a:t>
            </a:r>
          </a:p>
        </p:txBody>
      </p:sp>
      <p:pic>
        <p:nvPicPr>
          <p:cNvPr id="20483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58188" y="6286500"/>
            <a:ext cx="666750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ole tekstowe 9"/>
          <p:cNvSpPr txBox="1"/>
          <p:nvPr/>
        </p:nvSpPr>
        <p:spPr>
          <a:xfrm>
            <a:off x="857250" y="0"/>
            <a:ext cx="7643813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Zakres planu zagospodarowania przestrzennego województwa: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857250" y="785813"/>
            <a:ext cx="7929563" cy="57086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pl-PL" b="1" i="1" dirty="0">
                <a:solidFill>
                  <a:schemeClr val="tx2"/>
                </a:solidFill>
                <a:latin typeface="+mn-lt"/>
                <a:cs typeface="+mn-cs"/>
              </a:rPr>
              <a:t>Rozporządzenie Ministra Infrastruktury i Rozwoju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Część stanowiąca projektu </a:t>
            </a:r>
            <a:r>
              <a:rPr lang="pl-PL" b="1" dirty="0" err="1">
                <a:solidFill>
                  <a:schemeClr val="tx2"/>
                </a:solidFill>
                <a:latin typeface="+mn-lt"/>
                <a:cs typeface="+mn-cs"/>
              </a:rPr>
              <a:t>pzpw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 składa się z: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1. </a:t>
            </a:r>
            <a:r>
              <a:rPr lang="pl-PL" b="1" u="sng" dirty="0">
                <a:solidFill>
                  <a:schemeClr val="tx2"/>
                </a:solidFill>
                <a:latin typeface="+mn-lt"/>
                <a:cs typeface="+mn-cs"/>
              </a:rPr>
              <a:t>części tekstowej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, w skład której wchodzą następujące elementy: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podstawa prawna sporządzenia projektu planu,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granice obszaru objętego ustaleniami projektu planu,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synteza uwarunkowań rozwoju,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ustalenia, o których mowa w art. 39 ust. 3 ustawy, w szczególności określające: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cele zagospodarowania przestrzennego województwa i miejskiego obszaru funkcjonalnego ośrodka wojewódzkiego,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kierunki i zasady organizacji struktury przestrzennej,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kierunki i zasady funkcjonowania systemu obszarów chronionych,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układ podstawowych elementów sieci osadniczej oraz kierunki i zasady jej rozwoju,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elementy systemów infrastruktury społecznej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, transportowej, energetycznej, </a:t>
            </a: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gospodarki wodno-ściekowej i gospodarki odpadami 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oraz kierunki i zasady ich rozwoju,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elementy systemu ochrony przeciwpowodziowej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, w tym wskazanie terenów narażonych na niebezpieczeństwo powodzi i obszarów ochronnych zbiorników wód śródlądowych,</a:t>
            </a:r>
          </a:p>
        </p:txBody>
      </p:sp>
      <p:grpSp>
        <p:nvGrpSpPr>
          <p:cNvPr id="16" name="Grupa 15"/>
          <p:cNvGrpSpPr>
            <a:grpSpLocks/>
          </p:cNvGrpSpPr>
          <p:nvPr/>
        </p:nvGrpSpPr>
        <p:grpSpPr bwMode="auto">
          <a:xfrm>
            <a:off x="6429375" y="1357313"/>
            <a:ext cx="2441575" cy="642937"/>
            <a:chOff x="5786446" y="1357298"/>
            <a:chExt cx="2440798" cy="642942"/>
          </a:xfrm>
        </p:grpSpPr>
        <p:sp>
          <p:nvSpPr>
            <p:cNvPr id="13" name="Objaśnienie prostokątne zaokrąglone 12"/>
            <p:cNvSpPr/>
            <p:nvPr/>
          </p:nvSpPr>
          <p:spPr>
            <a:xfrm>
              <a:off x="5786446" y="1357298"/>
              <a:ext cx="2440798" cy="642942"/>
            </a:xfrm>
            <a:prstGeom prst="wedgeRoundRectCallout">
              <a:avLst>
                <a:gd name="adj1" fmla="val -94035"/>
                <a:gd name="adj2" fmla="val 60304"/>
                <a:gd name="adj3" fmla="val 16667"/>
              </a:avLst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20488" name="pole tekstowe 13"/>
            <p:cNvSpPr txBox="1">
              <a:spLocks noChangeArrowheads="1"/>
            </p:cNvSpPr>
            <p:nvPr/>
          </p:nvSpPr>
          <p:spPr bwMode="auto">
            <a:xfrm>
              <a:off x="6000760" y="1428736"/>
              <a:ext cx="214314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Czy ma być to opis granic województwa i MOFOW 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5" name="Grupa 3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5" name="Prostokąt 4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6" name="Prostokąt 5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7" name="Prostokąt 6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sp>
        <p:nvSpPr>
          <p:cNvPr id="8" name="pole tekstowe 7"/>
          <p:cNvSpPr txBox="1"/>
          <p:nvPr/>
        </p:nvSpPr>
        <p:spPr>
          <a:xfrm>
            <a:off x="0" y="3071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2</a:t>
            </a:r>
          </a:p>
        </p:txBody>
      </p:sp>
      <p:pic>
        <p:nvPicPr>
          <p:cNvPr id="21507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58188" y="6286500"/>
            <a:ext cx="666750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pole tekstowe 10"/>
          <p:cNvSpPr txBox="1"/>
          <p:nvPr/>
        </p:nvSpPr>
        <p:spPr>
          <a:xfrm>
            <a:off x="857250" y="0"/>
            <a:ext cx="7643813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Zakres planu zagospodarowania przestrzennego województwa: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857250" y="785813"/>
            <a:ext cx="7929563" cy="57086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pl-PL" b="1" i="1" dirty="0">
                <a:solidFill>
                  <a:schemeClr val="tx2"/>
                </a:solidFill>
                <a:latin typeface="+mn-lt"/>
                <a:cs typeface="+mn-cs"/>
              </a:rPr>
              <a:t>Rozporządzenie Ministra Infrastruktury i Rozwoju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Część stanowiąca projektu </a:t>
            </a:r>
            <a:r>
              <a:rPr lang="pl-PL" b="1" dirty="0" err="1">
                <a:solidFill>
                  <a:schemeClr val="tx2"/>
                </a:solidFill>
                <a:latin typeface="+mn-lt"/>
                <a:cs typeface="+mn-cs"/>
              </a:rPr>
              <a:t>pzpw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 składa się z: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1. </a:t>
            </a:r>
            <a:r>
              <a:rPr lang="pl-PL" b="1" u="sng" dirty="0">
                <a:solidFill>
                  <a:schemeClr val="tx2"/>
                </a:solidFill>
                <a:latin typeface="+mn-lt"/>
                <a:cs typeface="+mn-cs"/>
              </a:rPr>
              <a:t>części tekstowej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, w skład której wchodzą następujące elementy: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podstawa prawna sporządzenia projektu planu,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granice obszaru objętego ustaleniami projektu planu,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synteza uwarunkowań rozwoju,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ustalenia, o których mowa w art. 39 ust. 3 ustawy, w szczególności określające: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cele zagospodarowania przestrzennego województwa i miejskiego obszaru funkcjonalnego ośrodka wojewódzkiego,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kierunki i zasady organizacji struktury przestrzennej,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kierunki i zasady funkcjonowania systemu obszarów chronionych,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układ podstawowych elementów sieci osadniczej oraz kierunki i zasady jej rozwoju,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elementy systemów infrastruktury społecznej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, transportowej, energetycznej, </a:t>
            </a: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gospodarki wodno-ściekowej i gospodarki odpadami 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oraz kierunki i zasady ich rozwoju,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elementy systemu ochrony przeciwpowodziowej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, w tym wskazanie terenów narażonych na niebezpieczeństwo powodzi i obszarów ochronnych zbiorników wód śródlądowych,</a:t>
            </a:r>
          </a:p>
        </p:txBody>
      </p:sp>
      <p:grpSp>
        <p:nvGrpSpPr>
          <p:cNvPr id="16" name="Grupa 15"/>
          <p:cNvGrpSpPr>
            <a:grpSpLocks/>
          </p:cNvGrpSpPr>
          <p:nvPr/>
        </p:nvGrpSpPr>
        <p:grpSpPr bwMode="auto">
          <a:xfrm>
            <a:off x="2000250" y="3214688"/>
            <a:ext cx="3643313" cy="1455737"/>
            <a:chOff x="2000232" y="3214686"/>
            <a:chExt cx="3643338" cy="1456434"/>
          </a:xfrm>
        </p:grpSpPr>
        <p:sp>
          <p:nvSpPr>
            <p:cNvPr id="14" name="Objaśnienie prostokątne zaokrąglone 13"/>
            <p:cNvSpPr/>
            <p:nvPr/>
          </p:nvSpPr>
          <p:spPr>
            <a:xfrm>
              <a:off x="2000232" y="3214686"/>
              <a:ext cx="3643338" cy="1286491"/>
            </a:xfrm>
            <a:prstGeom prst="wedgeRoundRectCallout">
              <a:avLst>
                <a:gd name="adj1" fmla="val -683"/>
                <a:gd name="adj2" fmla="val -107434"/>
                <a:gd name="adj3" fmla="val 16667"/>
              </a:avLst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21512" name="pole tekstowe 14"/>
            <p:cNvSpPr txBox="1">
              <a:spLocks noChangeArrowheads="1"/>
            </p:cNvSpPr>
            <p:nvPr/>
          </p:nvSpPr>
          <p:spPr bwMode="auto">
            <a:xfrm>
              <a:off x="2214546" y="3286125"/>
              <a:ext cx="3357586" cy="1384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Uwarunkowania zawarte </a:t>
              </a:r>
            </a:p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w rozporządzeniu będą jedynie rejestracją tekstowo-graficzną ustaleń wynikających </a:t>
              </a:r>
            </a:p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z dokumentów krajowych i wojewódzkich. Co ma zawierać synteza?</a:t>
              </a:r>
            </a:p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29" name="Grupa 3"/>
          <p:cNvGrpSpPr>
            <a:grpSpLocks/>
          </p:cNvGrpSpPr>
          <p:nvPr/>
        </p:nvGrpSpPr>
        <p:grpSpPr bwMode="auto">
          <a:xfrm>
            <a:off x="0" y="0"/>
            <a:ext cx="428625" cy="6858000"/>
            <a:chOff x="0" y="0"/>
            <a:chExt cx="428596" cy="6858000"/>
          </a:xfrm>
        </p:grpSpPr>
        <p:sp>
          <p:nvSpPr>
            <p:cNvPr id="5" name="Prostokąt 4"/>
            <p:cNvSpPr/>
            <p:nvPr/>
          </p:nvSpPr>
          <p:spPr>
            <a:xfrm>
              <a:off x="0" y="0"/>
              <a:ext cx="428596" cy="6858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6" name="Prostokąt 5"/>
            <p:cNvSpPr/>
            <p:nvPr/>
          </p:nvSpPr>
          <p:spPr>
            <a:xfrm>
              <a:off x="0" y="0"/>
              <a:ext cx="428596" cy="464343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7" name="Prostokąt 6"/>
            <p:cNvSpPr/>
            <p:nvPr/>
          </p:nvSpPr>
          <p:spPr>
            <a:xfrm>
              <a:off x="0" y="0"/>
              <a:ext cx="428596" cy="2357438"/>
            </a:xfrm>
            <a:prstGeom prst="rect">
              <a:avLst/>
            </a:prstGeom>
            <a:solidFill>
              <a:srgbClr val="71DA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</p:grpSp>
      <p:sp>
        <p:nvSpPr>
          <p:cNvPr id="8" name="pole tekstowe 7"/>
          <p:cNvSpPr txBox="1"/>
          <p:nvPr/>
        </p:nvSpPr>
        <p:spPr>
          <a:xfrm>
            <a:off x="0" y="3071813"/>
            <a:ext cx="500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2</a:t>
            </a:r>
          </a:p>
        </p:txBody>
      </p:sp>
      <p:pic>
        <p:nvPicPr>
          <p:cNvPr id="22531" name="Picture 2" descr="E:\BPPWŁ - Agnieszka\_Patrycja Cz\logo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58188" y="6286500"/>
            <a:ext cx="666750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ole tekstowe 9"/>
          <p:cNvSpPr txBox="1"/>
          <p:nvPr/>
        </p:nvSpPr>
        <p:spPr>
          <a:xfrm>
            <a:off x="857250" y="0"/>
            <a:ext cx="7643813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Zakres planu zagospodarowania przestrzennego województwa: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857250" y="785813"/>
            <a:ext cx="7929563" cy="57086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pl-PL" b="1" i="1" dirty="0">
                <a:solidFill>
                  <a:schemeClr val="tx2"/>
                </a:solidFill>
                <a:latin typeface="+mn-lt"/>
                <a:cs typeface="+mn-cs"/>
              </a:rPr>
              <a:t>Rozporządzenie Ministra Infrastruktury i Rozwoju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Część stanowiąca projektu </a:t>
            </a:r>
            <a:r>
              <a:rPr lang="pl-PL" b="1" dirty="0" err="1">
                <a:solidFill>
                  <a:schemeClr val="tx2"/>
                </a:solidFill>
                <a:latin typeface="+mn-lt"/>
                <a:cs typeface="+mn-cs"/>
              </a:rPr>
              <a:t>pzpw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 składa się z: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1. </a:t>
            </a:r>
            <a:r>
              <a:rPr lang="pl-PL" b="1" u="sng" dirty="0">
                <a:solidFill>
                  <a:schemeClr val="tx2"/>
                </a:solidFill>
                <a:latin typeface="+mn-lt"/>
                <a:cs typeface="+mn-cs"/>
              </a:rPr>
              <a:t>części tekstowej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, w skład której wchodzą następujące elementy: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podstawa prawna sporządzenia projektu planu,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granice obszaru objętego ustaleniami projektu planu,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synteza uwarunkowań rozwoju,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ustalenia, o których mowa w art. 39 ust. 3 ustawy, w szczególności określające: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cele zagospodarowania przestrzennego województwa i miejskiego obszaru funkcjonalnego ośrodka wojewódzkiego,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kierunki i zasady organizacji struktury przestrzennej,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kierunki i zasady funkcjonowania systemu obszarów chronionych,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układ podstawowych elementów sieci osadniczej oraz kierunki i zasady jej rozwoju,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elementy systemów infrastruktury społecznej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, transportowej, energetycznej, </a:t>
            </a: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gospodarki wodno-ściekowej i gospodarki odpadami 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oraz kierunki i zasady ich rozwoju,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l-PL" b="1" dirty="0">
                <a:solidFill>
                  <a:srgbClr val="C00000"/>
                </a:solidFill>
                <a:latin typeface="+mn-lt"/>
                <a:cs typeface="+mn-cs"/>
              </a:rPr>
              <a:t>elementy systemu ochrony przeciwpowodziowej</a:t>
            </a:r>
            <a:r>
              <a:rPr lang="pl-PL" b="1" dirty="0">
                <a:solidFill>
                  <a:schemeClr val="tx2"/>
                </a:solidFill>
                <a:latin typeface="+mn-lt"/>
                <a:cs typeface="+mn-cs"/>
              </a:rPr>
              <a:t>, w tym wskazanie terenów narażonych na niebezpieczeństwo powodzi i obszarów ochronnych zbiorników wód śródlądowych,</a:t>
            </a:r>
          </a:p>
        </p:txBody>
      </p:sp>
      <p:grpSp>
        <p:nvGrpSpPr>
          <p:cNvPr id="15" name="Grupa 14"/>
          <p:cNvGrpSpPr>
            <a:grpSpLocks/>
          </p:cNvGrpSpPr>
          <p:nvPr/>
        </p:nvGrpSpPr>
        <p:grpSpPr bwMode="auto">
          <a:xfrm>
            <a:off x="6072188" y="2286000"/>
            <a:ext cx="2684462" cy="1285875"/>
            <a:chOff x="6143636" y="3000372"/>
            <a:chExt cx="2684878" cy="1285884"/>
          </a:xfrm>
        </p:grpSpPr>
        <p:sp>
          <p:nvSpPr>
            <p:cNvPr id="13" name="Objaśnienie prostokątne zaokrąglone 12"/>
            <p:cNvSpPr/>
            <p:nvPr/>
          </p:nvSpPr>
          <p:spPr>
            <a:xfrm>
              <a:off x="6143636" y="3000372"/>
              <a:ext cx="2684878" cy="1285884"/>
            </a:xfrm>
            <a:prstGeom prst="wedgeRoundRectCallout">
              <a:avLst>
                <a:gd name="adj1" fmla="val -94035"/>
                <a:gd name="adj2" fmla="val 60304"/>
                <a:gd name="adj3" fmla="val 16667"/>
              </a:avLst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/>
            </a:p>
          </p:txBody>
        </p:sp>
        <p:sp>
          <p:nvSpPr>
            <p:cNvPr id="22536" name="pole tekstowe 13"/>
            <p:cNvSpPr txBox="1">
              <a:spLocks noChangeArrowheads="1"/>
            </p:cNvSpPr>
            <p:nvPr/>
          </p:nvSpPr>
          <p:spPr bwMode="auto">
            <a:xfrm>
              <a:off x="6357950" y="3071810"/>
              <a:ext cx="2357454" cy="1169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Co ustawodawca rozumie pod pojęciem „struktury przestrzennej” zwłaszcza </a:t>
              </a:r>
            </a:p>
            <a:p>
              <a:r>
                <a:rPr lang="pl-PL" sz="1400" b="1">
                  <a:solidFill>
                    <a:schemeClr val="tx2"/>
                  </a:solidFill>
                  <a:latin typeface="Calibri" pitchFamily="34" charset="0"/>
                </a:rPr>
                <a:t>w kontekście następnych elementów ustaleń planu 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14500</TotalTime>
  <Words>4724</Words>
  <Application>Microsoft Office PowerPoint</Application>
  <PresentationFormat>Pokaz na ekranie (4:3)</PresentationFormat>
  <Paragraphs>573</Paragraphs>
  <Slides>36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36</vt:i4>
      </vt:variant>
    </vt:vector>
  </HeadingPairs>
  <TitlesOfParts>
    <vt:vector size="37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BPPWŁ w Łodzi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Agnieszka</dc:creator>
  <cp:lastModifiedBy>Konferencja</cp:lastModifiedBy>
  <cp:revision>1199</cp:revision>
  <dcterms:created xsi:type="dcterms:W3CDTF">2011-08-08T12:22:56Z</dcterms:created>
  <dcterms:modified xsi:type="dcterms:W3CDTF">2014-02-20T12:21:55Z</dcterms:modified>
</cp:coreProperties>
</file>