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17" r:id="rId2"/>
    <p:sldId id="366" r:id="rId3"/>
    <p:sldId id="363" r:id="rId4"/>
    <p:sldId id="360" r:id="rId5"/>
    <p:sldId id="340" r:id="rId6"/>
    <p:sldId id="341" r:id="rId7"/>
    <p:sldId id="331" r:id="rId8"/>
    <p:sldId id="336" r:id="rId9"/>
    <p:sldId id="364" r:id="rId10"/>
    <p:sldId id="365" r:id="rId11"/>
    <p:sldId id="342" r:id="rId12"/>
    <p:sldId id="343" r:id="rId13"/>
    <p:sldId id="345" r:id="rId14"/>
    <p:sldId id="346" r:id="rId15"/>
    <p:sldId id="344" r:id="rId16"/>
    <p:sldId id="337" r:id="rId17"/>
    <p:sldId id="361" r:id="rId18"/>
    <p:sldId id="347" r:id="rId19"/>
    <p:sldId id="349" r:id="rId20"/>
    <p:sldId id="338" r:id="rId21"/>
    <p:sldId id="335" r:id="rId22"/>
    <p:sldId id="334" r:id="rId23"/>
    <p:sldId id="350" r:id="rId24"/>
    <p:sldId id="332" r:id="rId25"/>
    <p:sldId id="351" r:id="rId26"/>
    <p:sldId id="352" r:id="rId27"/>
    <p:sldId id="353" r:id="rId28"/>
    <p:sldId id="354" r:id="rId29"/>
    <p:sldId id="355" r:id="rId30"/>
    <p:sldId id="339" r:id="rId31"/>
    <p:sldId id="333" r:id="rId32"/>
    <p:sldId id="356" r:id="rId33"/>
    <p:sldId id="357" r:id="rId34"/>
    <p:sldId id="358" r:id="rId35"/>
    <p:sldId id="368" r:id="rId36"/>
    <p:sldId id="369" r:id="rId37"/>
    <p:sldId id="367" r:id="rId38"/>
  </p:sldIdLst>
  <p:sldSz cx="9144000" cy="6858000" type="screen4x3"/>
  <p:notesSz cx="6723063" cy="9853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1" autoAdjust="0"/>
  </p:normalViewPr>
  <p:slideViewPr>
    <p:cSldViewPr snapToGrid="0"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74"/>
    </p:cViewPr>
  </p:sorterViewPr>
  <p:notesViewPr>
    <p:cSldViewPr snapToGrid="0">
      <p:cViewPr varScale="1">
        <p:scale>
          <a:sx n="88" d="100"/>
          <a:sy n="88" d="100"/>
        </p:scale>
        <p:origin x="-3534" y="-114"/>
      </p:cViewPr>
      <p:guideLst>
        <p:guide orient="horz" pos="3104"/>
        <p:guide pos="211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8DF79-2998-4185-8F39-764EF4B63C9E}" type="datetime1">
              <a:rPr lang="pl-PL" smtClean="0"/>
              <a:pPr/>
              <a:t>2014-02-20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6749-3CF9-4E96-9FCF-A908569BF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04AC084-E849-4D8E-99AB-13FC0CA6DC11}" type="datetime1">
              <a:rPr lang="pl-PL" smtClean="0"/>
              <a:pPr>
                <a:defRPr/>
              </a:pPr>
              <a:t>2014-02-20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22837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2307" y="4680466"/>
            <a:ext cx="5378450" cy="443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en-GB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76189C-A085-4A12-A611-56F4B8345B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cap="small" baseline="0" dirty="0" smtClean="0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C4FA066-0224-4283-9FB6-92D20AD38883}" type="datetime1">
              <a:rPr lang="pl-PL" smtClean="0"/>
              <a:pPr>
                <a:defRPr/>
              </a:pPr>
              <a:t>2014-02-20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pl-PL" sz="1200" kern="1200" cap="smal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ACBE391-7822-4613-99C2-370210ACB9FF}" type="datetime1">
              <a:rPr lang="pl-PL" smtClean="0"/>
              <a:pPr>
                <a:defRPr/>
              </a:pPr>
              <a:t>2014-02-20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2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F9BE4-6F1C-4818-B410-CBF40771D0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AF74-FCB7-43C5-9920-42B0FEDF9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F3EB-7242-4B51-8A73-818BDC09C2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0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1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2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3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4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5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6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7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8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9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50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51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52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4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5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6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7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8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9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1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2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3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4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5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6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7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8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29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0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1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2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3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4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5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6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7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8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39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1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2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3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4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5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6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7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8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49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0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1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2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3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4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7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8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59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0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1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2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3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4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5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6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7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8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69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0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1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2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3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4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5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6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7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8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9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0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1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2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3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4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5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6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7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8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89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0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1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2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3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4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5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6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7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8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9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0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1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2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3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4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5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6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7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8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9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0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1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2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3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4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5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6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7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8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9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0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1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2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3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4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5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6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7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8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29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0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1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2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3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4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5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6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7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8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39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0DF6-F6DD-4CDF-9636-5893B01D159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19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547813" y="6356350"/>
            <a:ext cx="6480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9B19-0E3F-4C39-8DAA-1AE0BDFC9DE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BA02-5C44-47BD-976C-A8FEC7D2AAC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5993-0395-4837-AEED-49FE117A268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AC64-F6D8-4F9D-A83E-D51346DB7A0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ACC7-4E8F-41A0-B1C1-44C296304B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3008313" cy="1090042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6842-FA3B-4F62-B32B-23B6F65A5E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052736"/>
            <a:ext cx="5486400" cy="3674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835150" y="6356350"/>
            <a:ext cx="6192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D66D8-E824-4744-BF2C-74A70F1C3E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 descr="Tło prezentacja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47813" y="115888"/>
            <a:ext cx="4752975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 dirty="0"/>
          </a:p>
        </p:txBody>
      </p:sp>
      <p:cxnSp>
        <p:nvCxnSpPr>
          <p:cNvPr id="10" name="Łącznik prosty 9"/>
          <p:cNvCxnSpPr/>
          <p:nvPr userDrawn="1"/>
        </p:nvCxnSpPr>
        <p:spPr>
          <a:xfrm>
            <a:off x="179512" y="933450"/>
            <a:ext cx="8784976" cy="0"/>
          </a:xfrm>
          <a:prstGeom prst="line">
            <a:avLst/>
          </a:prstGeom>
          <a:ln w="31750" cap="rnd">
            <a:gradFill>
              <a:gsLst>
                <a:gs pos="0">
                  <a:srgbClr val="000082">
                    <a:alpha val="66000"/>
                  </a:srgb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Logo GUGiK Nowe - PL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07950" y="115888"/>
            <a:ext cx="1223963" cy="6778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43888" y="6356350"/>
            <a:ext cx="442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9B964B-4822-4682-B431-BB8B8116560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835150" y="6381750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7" r:id="rId2"/>
    <p:sldLayoutId id="2147483672" r:id="rId3"/>
    <p:sldLayoutId id="2147483668" r:id="rId4"/>
    <p:sldLayoutId id="2147483669" r:id="rId5"/>
    <p:sldLayoutId id="2147483670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>
    <p:pull dir="d"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17375E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17375E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17375E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7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376092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558ED5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95B3D7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C6D9F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_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763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288956" y="1302577"/>
            <a:ext cx="8561746" cy="5020573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sz="3600" b="1" dirty="0" smtClean="0">
                <a:solidFill>
                  <a:srgbClr val="003399"/>
                </a:solidFill>
                <a:latin typeface="+mn-lt"/>
              </a:rPr>
              <a:t>BDOT10k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baza danych obiektów topograficznych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o szczegółowości zapewniającej tworzenie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standardowych opracowań kartograficznych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w skalach 1 : 10 000 – 1 : 100 000,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w tym kartograficznych opracowań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numerycznego modelu rzeźby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endParaRPr lang="pl-PL" sz="1000" b="1" dirty="0" smtClean="0">
              <a:solidFill>
                <a:srgbClr val="003399"/>
              </a:solidFill>
              <a:latin typeface="+mn-lt"/>
            </a:endParaRP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sz="3600" b="1" dirty="0" smtClean="0">
                <a:solidFill>
                  <a:srgbClr val="003399"/>
                </a:solidFill>
                <a:latin typeface="+mn-lt"/>
              </a:rPr>
              <a:t>BDOO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baza danych obiektów ogólnogeograficznych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o szczegółowości zapewniającej tworzenie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standardowych opracowań kartograficznych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w skalach 1:250 000 i mniejszych,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w tym kartograficznych opracowań </a:t>
            </a:r>
          </a:p>
          <a:p>
            <a:pPr algn="ctr"/>
            <a:r>
              <a:rPr lang="pl-PL" sz="2000" b="1" dirty="0" smtClean="0">
                <a:solidFill>
                  <a:srgbClr val="003399"/>
                </a:solidFill>
                <a:latin typeface="+mn-lt"/>
              </a:rPr>
              <a:t>numerycznego modelu rzeźby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endParaRPr lang="pl-PL" sz="900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900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900" b="1" i="1" dirty="0" smtClean="0"/>
              <a:t> </a:t>
            </a:r>
            <a:endParaRPr lang="pl-PL" sz="9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9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489"/>
            <a:ext cx="9144000" cy="519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228299" y="161913"/>
            <a:ext cx="5227093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Funkcje szczegółowe budynków, zgodne 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z Polską Klasyfikacją Obiektów Budowlanych - PKOB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OT_BUIN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465730">
            <a:off x="6019554" y="2013370"/>
            <a:ext cx="4346861" cy="37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08" y="1076575"/>
            <a:ext cx="7254352" cy="560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94" y="1040027"/>
            <a:ext cx="4603896" cy="134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2530771"/>
            <a:ext cx="5570688" cy="211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84081"/>
            <a:ext cx="6282768" cy="185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OT_BUCM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OT_BUZM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OT_BUHD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900" y="1066010"/>
            <a:ext cx="3467100" cy="356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>
            <a:stCxn id="3" idx="3"/>
          </p:cNvCxnSpPr>
          <p:nvPr/>
        </p:nvCxnSpPr>
        <p:spPr>
          <a:xfrm>
            <a:off x="5627838" y="3589486"/>
            <a:ext cx="1106337" cy="60151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>
            <a:stCxn id="2" idx="3"/>
          </p:cNvCxnSpPr>
          <p:nvPr/>
        </p:nvCxnSpPr>
        <p:spPr>
          <a:xfrm>
            <a:off x="4667690" y="1714371"/>
            <a:ext cx="2476060" cy="8097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7474" y="4659841"/>
            <a:ext cx="2529851" cy="219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Łącznik prosty ze strzałką 15"/>
          <p:cNvCxnSpPr>
            <a:stCxn id="7170" idx="3"/>
          </p:cNvCxnSpPr>
          <p:nvPr/>
        </p:nvCxnSpPr>
        <p:spPr>
          <a:xfrm flipV="1">
            <a:off x="6282768" y="5686425"/>
            <a:ext cx="441882" cy="122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4840"/>
            <a:ext cx="6475228" cy="287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3684" y="3867754"/>
            <a:ext cx="5720316" cy="294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OT_BUWT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OT_BUZT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b="7196"/>
          <a:stretch>
            <a:fillRect/>
          </a:stretch>
        </p:blipFill>
        <p:spPr bwMode="auto">
          <a:xfrm>
            <a:off x="6508825" y="2047875"/>
            <a:ext cx="2635176" cy="1781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r="10210" b="12618"/>
          <a:stretch>
            <a:fillRect/>
          </a:stretch>
        </p:blipFill>
        <p:spPr bwMode="auto">
          <a:xfrm rot="5400000">
            <a:off x="7343147" y="180349"/>
            <a:ext cx="963282" cy="263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" y="3904656"/>
            <a:ext cx="2557462" cy="2467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5500" y="5334000"/>
            <a:ext cx="1212020" cy="1471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15" y="4300871"/>
            <a:ext cx="5834948" cy="238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63" y="1024914"/>
            <a:ext cx="5794969" cy="321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OT_BUSP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OT_BUUO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201" r="5272"/>
          <a:stretch>
            <a:fillRect/>
          </a:stretch>
        </p:blipFill>
        <p:spPr bwMode="auto">
          <a:xfrm>
            <a:off x="6038850" y="1228726"/>
            <a:ext cx="2938100" cy="284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8374" y="4558840"/>
            <a:ext cx="3019506" cy="1975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912876"/>
            <a:ext cx="6534151" cy="18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3448"/>
            <a:ext cx="5875928" cy="184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OT_BUTR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OT_BUIB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OT_BUIT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4578" b="4687"/>
          <a:stretch>
            <a:fillRect/>
          </a:stretch>
        </p:blipFill>
        <p:spPr bwMode="auto">
          <a:xfrm>
            <a:off x="7058026" y="1028700"/>
            <a:ext cx="1952624" cy="207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7074" t="21581" r="29108" b="30079"/>
          <a:stretch>
            <a:fillRect/>
          </a:stretch>
        </p:blipFill>
        <p:spPr bwMode="auto">
          <a:xfrm>
            <a:off x="5924550" y="1381125"/>
            <a:ext cx="1333500" cy="1285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40924" y="2445179"/>
            <a:ext cx="1847758" cy="2767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5625" y="2969256"/>
            <a:ext cx="5943600" cy="17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5589" y="4895850"/>
            <a:ext cx="2316486" cy="181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SK - SIEĆ  KOMUNIKACYJNA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OT_SKJZ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95546"/>
            <a:ext cx="2323745" cy="175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319" y="2895359"/>
            <a:ext cx="2315181" cy="53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" y="981074"/>
            <a:ext cx="622212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5378" y="3491680"/>
            <a:ext cx="2346697" cy="323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6" y="1019176"/>
            <a:ext cx="4168144" cy="532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SK - SIEĆ  KOMUNIKACYJNA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OT_SKDR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5497" y="1030729"/>
            <a:ext cx="4755153" cy="154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266" y="2626446"/>
            <a:ext cx="4320933" cy="4098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1286440"/>
            <a:ext cx="8553450" cy="5419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970939"/>
            <a:ext cx="6452532" cy="462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SK - SIEĆ  KOMUNIKACYJNA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OT_SKRP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SK - SIEĆ  KOMUNIKACYJNA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OT_SKTR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OT_SKPP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010314"/>
            <a:ext cx="2638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0" y="1990725"/>
            <a:ext cx="26289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04475"/>
            <a:ext cx="6362033" cy="41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93877"/>
            <a:ext cx="5422605" cy="166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397" y="3067050"/>
            <a:ext cx="2653389" cy="207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t="12536" b="14338"/>
          <a:stretch>
            <a:fillRect/>
          </a:stretch>
        </p:blipFill>
        <p:spPr bwMode="auto">
          <a:xfrm>
            <a:off x="5648218" y="5244860"/>
            <a:ext cx="3301508" cy="1509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/>
          <p:nvPr/>
        </p:nvGrpSpPr>
        <p:grpSpPr>
          <a:xfrm>
            <a:off x="112144" y="1066079"/>
            <a:ext cx="2375210" cy="3081124"/>
            <a:chOff x="188627" y="1128157"/>
            <a:chExt cx="2081339" cy="282570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627" y="1128157"/>
              <a:ext cx="1908667" cy="26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20000">
              <a:off x="234151" y="1161803"/>
              <a:ext cx="1908667" cy="26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40000">
              <a:off x="281648" y="1197430"/>
              <a:ext cx="1908667" cy="26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360000">
              <a:off x="319257" y="1235032"/>
              <a:ext cx="1908667" cy="26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480000">
              <a:off x="361299" y="1268680"/>
              <a:ext cx="1908667" cy="26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Prostokąt 8"/>
          <p:cNvSpPr/>
          <p:nvPr/>
        </p:nvSpPr>
        <p:spPr>
          <a:xfrm>
            <a:off x="2950234" y="1061193"/>
            <a:ext cx="59758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/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ROZPORZĄDZENIE MINISTRA SPRAW WEWNĘTRZNYCH i ADMINISTRACJI</a:t>
            </a:r>
          </a:p>
          <a:p>
            <a:pPr lvl="0" indent="180975" algn="just" eaLnBrk="0" hangingPunct="0"/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z dnia 27 listopada 2011 roku</a:t>
            </a:r>
          </a:p>
          <a:p>
            <a:pPr lvl="0" indent="180975" algn="just" eaLnBrk="0" hangingPunct="0"/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w sprawie </a:t>
            </a:r>
            <a:r>
              <a:rPr lang="pl-PL" sz="1400" b="1" dirty="0" smtClean="0">
                <a:solidFill>
                  <a:srgbClr val="FF0000"/>
                </a:solidFill>
                <a:latin typeface="+mn-lt"/>
              </a:rPr>
              <a:t>bazy danych obiektów topograficznych </a:t>
            </a:r>
          </a:p>
          <a:p>
            <a:pPr lvl="0" indent="180975" algn="just" eaLnBrk="0" hangingPunct="0"/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oraz </a:t>
            </a:r>
            <a:r>
              <a:rPr lang="pl-PL" sz="1400" b="1" dirty="0" smtClean="0">
                <a:solidFill>
                  <a:srgbClr val="FF0000"/>
                </a:solidFill>
                <a:latin typeface="+mn-lt"/>
              </a:rPr>
              <a:t>bazy danych obiektów  ogólnogeograficznych</a:t>
            </a:r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, </a:t>
            </a:r>
          </a:p>
          <a:p>
            <a:pPr lvl="0" indent="180975" algn="just" eaLnBrk="0" hangingPunct="0"/>
            <a:r>
              <a:rPr lang="pl-PL" sz="1400" b="1" dirty="0" smtClean="0">
                <a:solidFill>
                  <a:srgbClr val="003399"/>
                </a:solidFill>
                <a:latin typeface="+mn-lt"/>
              </a:rPr>
              <a:t>a także </a:t>
            </a:r>
            <a:r>
              <a:rPr lang="pl-PL" sz="1400" b="1" dirty="0" smtClean="0">
                <a:solidFill>
                  <a:srgbClr val="FF0000"/>
                </a:solidFill>
                <a:latin typeface="+mn-lt"/>
              </a:rPr>
              <a:t>standardowych opracowań kartograficznych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2122099" y="2199737"/>
          <a:ext cx="6888086" cy="4435238"/>
        </p:xfrm>
        <a:graphic>
          <a:graphicData uri="http://schemas.openxmlformats.org/drawingml/2006/table">
            <a:tbl>
              <a:tblPr/>
              <a:tblGrid>
                <a:gridCol w="994215"/>
                <a:gridCol w="4931528"/>
                <a:gridCol w="628082"/>
                <a:gridCol w="334261"/>
              </a:tblGrid>
              <a:tr h="151134"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7582" marR="7582" marT="75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7582" marR="7582" marT="75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ilość stron</a:t>
                      </a:r>
                    </a:p>
                  </a:txBody>
                  <a:tcPr marL="7582" marR="7582" marT="75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52021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część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główna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Reguluje zakres informacji gromadzonych w bazie danych obiektów topograficznych (BDOT10k) </a:t>
                      </a:r>
                      <a:b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i</a:t>
                      </a:r>
                      <a:r>
                        <a:rPr lang="pl-PL" sz="900" b="1" i="0" u="none" strike="noStrike" kern="1200" baseline="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bazie danych obiektów ogólnogeograficznych (BDOO), standardy techniczne tworzenia, </a:t>
                      </a:r>
                      <a:b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aktualizacji i udostępniania tych baz oraz zasady tworzenia opracowań kartograficznych w </a:t>
                      </a:r>
                    </a:p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skalach: 1 : 10 000 do 1: </a:t>
                      </a:r>
                      <a:r>
                        <a:rPr lang="pl-PL" sz="900" b="1" i="0" u="none" strike="noStrike" kern="1200" dirty="0" err="1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000 </a:t>
                      </a:r>
                      <a:r>
                        <a:rPr lang="pl-PL" sz="900" b="1" i="0" u="none" strike="noStrike" kern="1200" dirty="0" err="1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000</a:t>
                      </a:r>
                      <a:endParaRPr lang="pl-PL" sz="900" b="1" i="0" u="none" strike="noStrike" kern="1200" dirty="0" smtClean="0">
                        <a:solidFill>
                          <a:srgbClr val="17375E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chemeClr val="tx2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chemeClr val="tx2"/>
                          </a:solidFill>
                          <a:latin typeface="Calibri"/>
                        </a:rPr>
                        <a:t> nr 1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Katalog obiektów dla BDOT10k i BDOO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76011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2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Szczegółową klasyfikację obiektów BDOT10k i BDOO na trzech poziomach szczegółowości wraz z  </a:t>
                      </a:r>
                    </a:p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oznaczeniami kodowymi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 nr 3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Schemat aplikacyjny UML oraz schemat GML baz danych  BDOT10k i BDOO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169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4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Wytyczne dotyczące wprowadzania obiektów do BDOT10k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 nr 5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Wytyczne dotyczące wprowadzania obiektów do BDOO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6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topograficznych w skali 1 : 10 000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651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7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topograficznych w skali 1 : 25 000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chemeClr val="tx2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chemeClr val="tx2"/>
                          </a:solidFill>
                          <a:latin typeface="Calibri"/>
                        </a:rPr>
                        <a:t> nr 8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topograficznych w skali 1 : 50 000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9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topograficznych w skali 1 : 100 000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</a:t>
                      </a:r>
                      <a:r>
                        <a:rPr lang="pl-PL" sz="900" b="1" i="0" u="none" strike="noStrike" baseline="0" dirty="0" smtClean="0">
                          <a:solidFill>
                            <a:srgbClr val="17375E"/>
                          </a:solidFill>
                          <a:latin typeface="Calibri"/>
                        </a:rPr>
                        <a:t> nr 10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ogólnogeograficznych w skali 1 : 250 000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dirty="0" smtClean="0">
                          <a:solidFill>
                            <a:srgbClr val="17375E"/>
                          </a:solidFill>
                          <a:latin typeface="Calibri"/>
                        </a:rPr>
                        <a:t>Załącznik nr 11</a:t>
                      </a:r>
                      <a:endParaRPr lang="pl-PL" sz="900" b="1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ogólnogeograficznych w skali 1 : 500 000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1" i="0" u="none" strike="noStrike">
                          <a:solidFill>
                            <a:srgbClr val="17375E"/>
                          </a:solidFill>
                          <a:latin typeface="Calibri"/>
                        </a:rPr>
                        <a:t>załącznik nr 12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Clr>
                          <a:schemeClr val="tx2"/>
                        </a:buClr>
                        <a:buSzPts val="1100"/>
                        <a:buFont typeface="Calibri"/>
                        <a:buNone/>
                      </a:pPr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  Standardy techniczne tworzenia map ogólnogeograficznych w skali 1 : 1000000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kern="1200" dirty="0" smtClean="0">
                          <a:solidFill>
                            <a:srgbClr val="17375E"/>
                          </a:solidFill>
                          <a:latin typeface="Calibri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7582" marR="7582" marT="7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8006"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7582" marR="7582" marT="75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7582" marR="7582" marT="75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1055</a:t>
                      </a:r>
                    </a:p>
                  </a:txBody>
                  <a:tcPr marL="7582" marR="7582" marT="75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Prostokąt 11"/>
          <p:cNvSpPr/>
          <p:nvPr/>
        </p:nvSpPr>
        <p:spPr>
          <a:xfrm>
            <a:off x="1207076" y="133815"/>
            <a:ext cx="4805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/>
            <a:r>
              <a:rPr lang="pl-PL" sz="1600" b="1" dirty="0" smtClean="0">
                <a:solidFill>
                  <a:srgbClr val="003399"/>
                </a:solidFill>
                <a:latin typeface="+mn-lt"/>
              </a:rPr>
              <a:t>ROZPORZĄDZENIE MINISTRA </a:t>
            </a:r>
          </a:p>
          <a:p>
            <a:pPr lvl="0" indent="180975" algn="ctr"/>
            <a:r>
              <a:rPr lang="pl-PL" sz="1600" b="1" dirty="0" smtClean="0">
                <a:solidFill>
                  <a:srgbClr val="003399"/>
                </a:solidFill>
                <a:latin typeface="+mn-lt"/>
              </a:rPr>
              <a:t>SPRAW WEWNĘTRZNYCH i ADMINISTRACJI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3790" y="4731658"/>
            <a:ext cx="192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BDOT10k</a:t>
            </a:r>
          </a:p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BDOO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SW - SIEĆ WODNA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OT_SWRS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OT_SWRM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OT_SWKN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1" y="1014410"/>
            <a:ext cx="4705349" cy="228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69757"/>
            <a:ext cx="4714875" cy="218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549035"/>
            <a:ext cx="4069387" cy="87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r="9278"/>
          <a:stretch>
            <a:fillRect/>
          </a:stretch>
        </p:blipFill>
        <p:spPr bwMode="auto">
          <a:xfrm rot="5400000">
            <a:off x="4055203" y="1902554"/>
            <a:ext cx="5723078" cy="4035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4811" y="3218155"/>
            <a:ext cx="4380614" cy="145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6116" t="6512"/>
          <a:stretch>
            <a:fillRect/>
          </a:stretch>
        </p:blipFill>
        <p:spPr bwMode="auto">
          <a:xfrm>
            <a:off x="140511" y="1028700"/>
            <a:ext cx="8851088" cy="564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SU - SIEĆ UZBROJENIA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OT_SULN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OT_SUPR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979524"/>
            <a:ext cx="71818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075" y="4328622"/>
            <a:ext cx="5819775" cy="245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OI - OBIEKTY INNE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OT_OIPR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OT_OIOR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0061"/>
            <a:ext cx="5858540" cy="27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02784"/>
            <a:ext cx="5858540" cy="305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1123950"/>
            <a:ext cx="3095105" cy="255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3518" r="9147"/>
          <a:stretch>
            <a:fillRect/>
          </a:stretch>
        </p:blipFill>
        <p:spPr bwMode="auto">
          <a:xfrm>
            <a:off x="5924550" y="3857624"/>
            <a:ext cx="3086100" cy="29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OI - OBIEKTY INNE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OT_OIKM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OT_OIMK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OT_OISZ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6" y="5103630"/>
            <a:ext cx="4587874" cy="156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 r="20690"/>
          <a:stretch>
            <a:fillRect/>
          </a:stretch>
        </p:blipFill>
        <p:spPr bwMode="auto">
          <a:xfrm>
            <a:off x="5810250" y="1109082"/>
            <a:ext cx="3190875" cy="327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 t="19909"/>
          <a:stretch>
            <a:fillRect/>
          </a:stretch>
        </p:blipFill>
        <p:spPr bwMode="auto">
          <a:xfrm>
            <a:off x="171450" y="1066800"/>
            <a:ext cx="5328492" cy="2344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350" y="2501199"/>
            <a:ext cx="7115175" cy="213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2150" y="4826000"/>
            <a:ext cx="2894675" cy="192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/>
          <a:srcRect l="11293"/>
          <a:stretch>
            <a:fillRect/>
          </a:stretch>
        </p:blipFill>
        <p:spPr bwMode="auto">
          <a:xfrm>
            <a:off x="7410450" y="4937125"/>
            <a:ext cx="1619250" cy="1719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2494"/>
          <a:stretch>
            <a:fillRect/>
          </a:stretch>
        </p:blipFill>
        <p:spPr bwMode="auto">
          <a:xfrm>
            <a:off x="4895850" y="1409673"/>
            <a:ext cx="4095750" cy="4976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TC - TERENY CHRONIONE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OT_TCPN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OT_TCPK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OT_TCRZ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OT_TCON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968238"/>
            <a:ext cx="5128438" cy="58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26370"/>
          <a:stretch>
            <a:fillRect/>
          </a:stretch>
        </p:blipFill>
        <p:spPr bwMode="auto">
          <a:xfrm>
            <a:off x="4933951" y="1060765"/>
            <a:ext cx="4095749" cy="566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OT_PTLZ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OT_PTTR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960" y="1083238"/>
            <a:ext cx="5678340" cy="469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083" y="5826205"/>
            <a:ext cx="5691741" cy="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OT_PTUT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OT_PTRK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19"/>
          <a:stretch>
            <a:fillRect/>
          </a:stretch>
        </p:blipFill>
        <p:spPr bwMode="auto">
          <a:xfrm>
            <a:off x="76200" y="1029541"/>
            <a:ext cx="5800725" cy="56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165" y="1165263"/>
            <a:ext cx="6549635" cy="42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4650" y="5553369"/>
            <a:ext cx="6148387" cy="10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04" y="1057274"/>
            <a:ext cx="5897946" cy="5718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2611" y="1064364"/>
            <a:ext cx="5135414" cy="298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2722" y="4130209"/>
            <a:ext cx="6211185" cy="26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OT_PTWP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OT_PTZB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4" y="2003794"/>
            <a:ext cx="5894091" cy="250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443" y="4576219"/>
            <a:ext cx="7309108" cy="92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33" y="5572125"/>
            <a:ext cx="6746171" cy="124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OT_PTNZ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OT_PTWZ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OT_PTSO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OT_PTGN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3150" y="1152524"/>
            <a:ext cx="2852853" cy="3264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1016517"/>
            <a:ext cx="7591425" cy="93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Łącznik prosty ze strzałką 8"/>
          <p:cNvCxnSpPr/>
          <p:nvPr/>
        </p:nvCxnSpPr>
        <p:spPr>
          <a:xfrm>
            <a:off x="4124325" y="2667000"/>
            <a:ext cx="2838450" cy="13430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6086475" y="1504950"/>
            <a:ext cx="942975" cy="85725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 r="60656" b="13009"/>
          <a:stretch>
            <a:fillRect/>
          </a:stretch>
        </p:blipFill>
        <p:spPr bwMode="auto">
          <a:xfrm rot="5400000">
            <a:off x="7683340" y="4484867"/>
            <a:ext cx="1237880" cy="1379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 r="13147"/>
          <a:stretch>
            <a:fillRect/>
          </a:stretch>
        </p:blipFill>
        <p:spPr bwMode="auto">
          <a:xfrm rot="16200000">
            <a:off x="7088541" y="5507721"/>
            <a:ext cx="1174091" cy="1394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OT_PTPL,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OT_PTKM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1339"/>
          <a:stretch>
            <a:fillRect/>
          </a:stretch>
        </p:blipFill>
        <p:spPr bwMode="auto">
          <a:xfrm>
            <a:off x="234622" y="1104900"/>
            <a:ext cx="2905272" cy="2770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8907" y="1136446"/>
            <a:ext cx="6348893" cy="252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t="25874" b="10176"/>
          <a:stretch>
            <a:fillRect/>
          </a:stretch>
        </p:blipFill>
        <p:spPr bwMode="auto">
          <a:xfrm>
            <a:off x="1281112" y="4605914"/>
            <a:ext cx="7720013" cy="2128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5" y="3843598"/>
            <a:ext cx="69437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uszka 1"/>
          <p:cNvSpPr/>
          <p:nvPr/>
        </p:nvSpPr>
        <p:spPr>
          <a:xfrm>
            <a:off x="-1" y="5962650"/>
            <a:ext cx="1704975" cy="895351"/>
          </a:xfrm>
          <a:prstGeom prst="can">
            <a:avLst>
              <a:gd name="adj" fmla="val 18000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4966" y="1126273"/>
            <a:ext cx="4360128" cy="468351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353579" y="115036"/>
            <a:ext cx="4966855" cy="799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WSPÓLNY MODEL POJĘCIOWY</a:t>
            </a:r>
            <a:endParaRPr kumimoji="0" lang="pl-PL" sz="1800" b="0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BDOT10k  - baza danych obiektów topograficznych  </a:t>
            </a:r>
            <a:br>
              <a:rPr kumimoji="0" lang="pl-PL" sz="1800" b="0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1800" b="0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i  BDOO - baza danych obiektów ogólnogeograficznych</a:t>
            </a:r>
            <a:endParaRPr kumimoji="0" lang="pl-PL" sz="2000" b="0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uszka 4"/>
          <p:cNvSpPr/>
          <p:nvPr/>
        </p:nvSpPr>
        <p:spPr>
          <a:xfrm>
            <a:off x="2854712" y="1260087"/>
            <a:ext cx="1538868" cy="4103649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BDOT10k</a:t>
            </a:r>
            <a:endParaRPr lang="pl-PL" sz="2800" dirty="0"/>
          </a:p>
        </p:txBody>
      </p:sp>
      <p:sp>
        <p:nvSpPr>
          <p:cNvPr id="6" name="Puszka 5"/>
          <p:cNvSpPr/>
          <p:nvPr/>
        </p:nvSpPr>
        <p:spPr>
          <a:xfrm>
            <a:off x="301082" y="4795025"/>
            <a:ext cx="1170000" cy="720000"/>
          </a:xfrm>
          <a:prstGeom prst="can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BDOT500</a:t>
            </a:r>
            <a:endParaRPr lang="pl-PL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Puszka 6"/>
          <p:cNvSpPr/>
          <p:nvPr/>
        </p:nvSpPr>
        <p:spPr>
          <a:xfrm>
            <a:off x="297365" y="3051716"/>
            <a:ext cx="1170000" cy="720000"/>
          </a:xfrm>
          <a:prstGeom prst="can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EGiB</a:t>
            </a:r>
            <a:endParaRPr lang="pl-PL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uszka 7"/>
          <p:cNvSpPr/>
          <p:nvPr/>
        </p:nvSpPr>
        <p:spPr>
          <a:xfrm>
            <a:off x="297366" y="3921511"/>
            <a:ext cx="1170000" cy="720000"/>
          </a:xfrm>
          <a:prstGeom prst="can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EMUiA</a:t>
            </a:r>
            <a:endParaRPr lang="pl-PL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Puszka 8"/>
          <p:cNvSpPr/>
          <p:nvPr/>
        </p:nvSpPr>
        <p:spPr>
          <a:xfrm>
            <a:off x="297365" y="2159619"/>
            <a:ext cx="1170000" cy="720000"/>
          </a:xfrm>
          <a:prstGeom prst="can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PRNG</a:t>
            </a:r>
            <a:endParaRPr lang="pl-PL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uszka 9"/>
          <p:cNvSpPr/>
          <p:nvPr/>
        </p:nvSpPr>
        <p:spPr>
          <a:xfrm>
            <a:off x="297366" y="1300974"/>
            <a:ext cx="1170000" cy="720000"/>
          </a:xfrm>
          <a:prstGeom prst="can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PRG</a:t>
            </a:r>
            <a:endParaRPr lang="pl-PL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Łącznik prosty 10"/>
          <p:cNvCxnSpPr/>
          <p:nvPr/>
        </p:nvCxnSpPr>
        <p:spPr>
          <a:xfrm flipV="1">
            <a:off x="1583474" y="4533900"/>
            <a:ext cx="1121626" cy="66256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Puszka 11"/>
          <p:cNvSpPr/>
          <p:nvPr/>
        </p:nvSpPr>
        <p:spPr>
          <a:xfrm>
            <a:off x="4638906" y="3144642"/>
            <a:ext cx="1081669" cy="223024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BDOO</a:t>
            </a:r>
            <a:endParaRPr lang="pl-PL" sz="2800" dirty="0"/>
          </a:p>
        </p:txBody>
      </p:sp>
      <p:sp>
        <p:nvSpPr>
          <p:cNvPr id="13" name="Prostokąt 12"/>
          <p:cNvSpPr/>
          <p:nvPr/>
        </p:nvSpPr>
        <p:spPr>
          <a:xfrm>
            <a:off x="6545765" y="1159727"/>
            <a:ext cx="1440000" cy="14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6854283" y="1590908"/>
            <a:ext cx="1440000" cy="14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7177668" y="2003502"/>
            <a:ext cx="1440000" cy="14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7523354" y="2438400"/>
            <a:ext cx="1440000" cy="14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761397" y="6211669"/>
            <a:ext cx="531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PROCES ZASILANIA BDOO</a:t>
            </a:r>
          </a:p>
          <a:p>
            <a:pPr algn="ctr"/>
            <a:r>
              <a:rPr lang="pl-PL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generalizacja modelu (generalizacja DLM)</a:t>
            </a:r>
          </a:p>
        </p:txBody>
      </p:sp>
      <p:cxnSp>
        <p:nvCxnSpPr>
          <p:cNvPr id="18" name="Łącznik prosty 17"/>
          <p:cNvCxnSpPr/>
          <p:nvPr/>
        </p:nvCxnSpPr>
        <p:spPr>
          <a:xfrm flipV="1">
            <a:off x="1572323" y="3924300"/>
            <a:ext cx="1075627" cy="38007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 flipV="1">
            <a:off x="1572322" y="3333750"/>
            <a:ext cx="1094678" cy="100826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/>
        </p:nvCxnSpPr>
        <p:spPr>
          <a:xfrm>
            <a:off x="1561171" y="1683834"/>
            <a:ext cx="1143929" cy="468816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/>
        </p:nvCxnSpPr>
        <p:spPr>
          <a:xfrm>
            <a:off x="1583474" y="2520176"/>
            <a:ext cx="1121626" cy="28017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trzałka zakrzywiona w górę 21"/>
          <p:cNvSpPr/>
          <p:nvPr/>
        </p:nvSpPr>
        <p:spPr>
          <a:xfrm>
            <a:off x="3334215" y="5452945"/>
            <a:ext cx="2185640" cy="791737"/>
          </a:xfrm>
          <a:prstGeom prst="curvedUpArrow">
            <a:avLst>
              <a:gd name="adj1" fmla="val 66593"/>
              <a:gd name="adj2" fmla="val 78395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6898886" y="161320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50 000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7218554" y="204439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25 000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579218" y="1193179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100 000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7560525" y="246441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10 000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6843131" y="4211444"/>
            <a:ext cx="1440000" cy="144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28" name="Prostokąt 27"/>
          <p:cNvSpPr/>
          <p:nvPr/>
        </p:nvSpPr>
        <p:spPr>
          <a:xfrm>
            <a:off x="7151649" y="4642625"/>
            <a:ext cx="1440000" cy="144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7475034" y="5055219"/>
            <a:ext cx="1440000" cy="144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7196252" y="466492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500 000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7515920" y="509610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250 000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6876584" y="424489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1 000 000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3" name="Strzałka w prawo 32"/>
          <p:cNvSpPr/>
          <p:nvPr/>
        </p:nvSpPr>
        <p:spPr>
          <a:xfrm>
            <a:off x="4939990" y="1572323"/>
            <a:ext cx="182880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prawo 33"/>
          <p:cNvSpPr/>
          <p:nvPr/>
        </p:nvSpPr>
        <p:spPr>
          <a:xfrm>
            <a:off x="5594194" y="2438401"/>
            <a:ext cx="182880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>
            <a:off x="5248507" y="2003504"/>
            <a:ext cx="182880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 w prawo 35"/>
          <p:cNvSpPr/>
          <p:nvPr/>
        </p:nvSpPr>
        <p:spPr>
          <a:xfrm>
            <a:off x="4635191" y="1178314"/>
            <a:ext cx="182880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trzałka w prawo 36"/>
          <p:cNvSpPr/>
          <p:nvPr/>
        </p:nvSpPr>
        <p:spPr>
          <a:xfrm>
            <a:off x="5820937" y="4230030"/>
            <a:ext cx="95157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 w prawo 37"/>
          <p:cNvSpPr/>
          <p:nvPr/>
        </p:nvSpPr>
        <p:spPr>
          <a:xfrm>
            <a:off x="6084849" y="4650060"/>
            <a:ext cx="95157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Strzałka w prawo 38"/>
          <p:cNvSpPr/>
          <p:nvPr/>
        </p:nvSpPr>
        <p:spPr>
          <a:xfrm>
            <a:off x="6441688" y="5051503"/>
            <a:ext cx="951570" cy="278780"/>
          </a:xfrm>
          <a:prstGeom prst="rightArrow">
            <a:avLst>
              <a:gd name="adj1" fmla="val 50000"/>
              <a:gd name="adj2" fmla="val 1337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ole tekstowe 39"/>
          <p:cNvSpPr txBox="1"/>
          <p:nvPr/>
        </p:nvSpPr>
        <p:spPr>
          <a:xfrm>
            <a:off x="0" y="6119336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Rejestry </a:t>
            </a:r>
          </a:p>
          <a:p>
            <a:pPr algn="ctr"/>
            <a:r>
              <a:rPr lang="pl-PL" sz="1400" b="1" dirty="0" smtClean="0"/>
              <a:t>innych organów </a:t>
            </a:r>
          </a:p>
          <a:p>
            <a:pPr algn="ctr"/>
            <a:r>
              <a:rPr lang="pl-PL" sz="1400" b="1" dirty="0" smtClean="0"/>
              <a:t>i instytucji</a:t>
            </a:r>
            <a:endParaRPr lang="pl-PL" sz="1400" b="1" dirty="0"/>
          </a:p>
        </p:txBody>
      </p:sp>
      <p:cxnSp>
        <p:nvCxnSpPr>
          <p:cNvPr id="41" name="Łącznik prosty 40"/>
          <p:cNvCxnSpPr/>
          <p:nvPr/>
        </p:nvCxnSpPr>
        <p:spPr>
          <a:xfrm flipV="1">
            <a:off x="1847853" y="5362576"/>
            <a:ext cx="885821" cy="819149"/>
          </a:xfrm>
          <a:prstGeom prst="line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74831" y="323838"/>
            <a:ext cx="4492594" cy="45721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PT - POKRYCIE TERENU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59" y="969288"/>
            <a:ext cx="8648041" cy="58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21875"/>
          <a:stretch>
            <a:fillRect/>
          </a:stretch>
        </p:blipFill>
        <p:spPr bwMode="auto">
          <a:xfrm>
            <a:off x="5924550" y="1018305"/>
            <a:ext cx="3095625" cy="3829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KU - KOMPLEKSY UŻYTKOWANIA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OT_KUPG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3" y="1105785"/>
            <a:ext cx="7084431" cy="299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4151265"/>
            <a:ext cx="4130040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7" y="5553075"/>
            <a:ext cx="417502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2135" y="4610100"/>
            <a:ext cx="4810600" cy="214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7229475" y="355282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Pel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996" y="1981200"/>
            <a:ext cx="5493229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265"/>
            <a:ext cx="6446520" cy="199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3364"/>
            <a:ext cx="464629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2436"/>
            <a:ext cx="5272088" cy="142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41307"/>
            <a:ext cx="5280660" cy="149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KU - KOMPLEKSY UŻYTKOWANIA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OT_KUKO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 l="3631" t="2313" r="5397"/>
          <a:stretch>
            <a:fillRect/>
          </a:stretch>
        </p:blipFill>
        <p:spPr bwMode="auto">
          <a:xfrm rot="19178729">
            <a:off x="6561970" y="3737871"/>
            <a:ext cx="2032670" cy="196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170">
            <a:off x="239079" y="2103868"/>
            <a:ext cx="2683641" cy="240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5283" t="6449" r="6618" b="8155"/>
          <a:stretch>
            <a:fillRect/>
          </a:stretch>
        </p:blipFill>
        <p:spPr bwMode="auto">
          <a:xfrm>
            <a:off x="6248401" y="1047750"/>
            <a:ext cx="2762249" cy="191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6" y="4130200"/>
            <a:ext cx="5924550" cy="12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591" y="1015853"/>
            <a:ext cx="6292259" cy="97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174" y="1980869"/>
            <a:ext cx="4646295" cy="8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5124" y="5416849"/>
            <a:ext cx="6200775" cy="139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3270" y="3031274"/>
            <a:ext cx="5812155" cy="100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KU - KOMPLEKSY UŻYTKOWANIA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OT_KUHU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OT_KUMN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OT_KUHO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OT_KUSK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9550" y="5447790"/>
            <a:ext cx="2448907" cy="1362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17844" y="1784124"/>
            <a:ext cx="4343402" cy="405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2132"/>
            <a:ext cx="5082363" cy="95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04019"/>
            <a:ext cx="5635256" cy="122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3338"/>
            <a:ext cx="6326372" cy="95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66894"/>
            <a:ext cx="5870058" cy="9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00141"/>
            <a:ext cx="613498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1276350" y="161913"/>
            <a:ext cx="5105399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KU - KOMPLEKSY UŻYTKOWANIA TERENU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OT_KUOS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OT_KUOZ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OT_KUZA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OT_KUSC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OT_KUIK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-34-63-A-c-1Katowice Osiedle Pa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624"/>
            <a:ext cx="8491274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GUGiK\BDOT\2013\energetyka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8865003" cy="5301208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259632" y="44624"/>
            <a:ext cx="518457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 smtClean="0">
                <a:solidFill>
                  <a:schemeClr val="tx2"/>
                </a:solidFill>
              </a:rPr>
              <a:t>MULTITOPOGRAFICZNE FORMY MAP CYFROWYCH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Pokrycie Polski danymi BDOT10k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stan na luty 2014 roku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956930"/>
            <a:ext cx="9144000" cy="5901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63" y="5986130"/>
            <a:ext cx="5805377" cy="87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158" t="11549" r="23308" b="10015"/>
          <a:stretch>
            <a:fillRect/>
          </a:stretch>
        </p:blipFill>
        <p:spPr bwMode="auto">
          <a:xfrm>
            <a:off x="2124075" y="1175084"/>
            <a:ext cx="5377325" cy="492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3411"/>
            <a:ext cx="5762445" cy="587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5838794" y="2151225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kategorii klas obiektów - </a:t>
            </a:r>
            <a:r>
              <a:rPr lang="pl-PL" dirty="0" smtClean="0">
                <a:solidFill>
                  <a:srgbClr val="FF0000"/>
                </a:solidFill>
              </a:rPr>
              <a:t>9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821157" y="3030580"/>
            <a:ext cx="299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klasy obiektów – </a:t>
            </a:r>
            <a:r>
              <a:rPr lang="pl-PL" dirty="0" smtClean="0">
                <a:solidFill>
                  <a:srgbClr val="FF0000"/>
                </a:solidFill>
              </a:rPr>
              <a:t>58 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(</a:t>
            </a:r>
            <a:r>
              <a:rPr lang="pl-PL" sz="1400" dirty="0" smtClean="0">
                <a:solidFill>
                  <a:srgbClr val="FF0000"/>
                </a:solidFill>
              </a:rPr>
              <a:t>74</a:t>
            </a:r>
            <a:r>
              <a:rPr lang="pl-PL" dirty="0" smtClean="0">
                <a:solidFill>
                  <a:srgbClr val="FF0000"/>
                </a:solidFill>
              </a:rPr>
              <a:t> – </a:t>
            </a:r>
            <a:r>
              <a:rPr lang="pl-PL" sz="1400" dirty="0" smtClean="0">
                <a:solidFill>
                  <a:srgbClr val="FF0000"/>
                </a:solidFill>
              </a:rPr>
              <a:t>podział  uwzględniający typ </a:t>
            </a:r>
          </a:p>
          <a:p>
            <a:r>
              <a:rPr lang="pl-PL" sz="1400" dirty="0" smtClean="0">
                <a:solidFill>
                  <a:srgbClr val="FF0000"/>
                </a:solidFill>
              </a:rPr>
              <a:t>            geometrii danych</a:t>
            </a:r>
            <a:r>
              <a:rPr lang="pl-PL" dirty="0" smtClean="0">
                <a:solidFill>
                  <a:srgbClr val="FF0000"/>
                </a:solidFill>
              </a:rPr>
              <a:t>)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Zakres Danych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BDOT10k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805377" y="1117270"/>
            <a:ext cx="3168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Klasyfikacja obiektów </a:t>
            </a:r>
          </a:p>
          <a:p>
            <a:pPr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na 3 poziomach szczegółowości </a:t>
            </a:r>
          </a:p>
        </p:txBody>
      </p:sp>
      <p:sp>
        <p:nvSpPr>
          <p:cNvPr id="7" name="Prostokąt 6"/>
          <p:cNvSpPr/>
          <p:nvPr/>
        </p:nvSpPr>
        <p:spPr>
          <a:xfrm>
            <a:off x="5816003" y="1812373"/>
            <a:ext cx="316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1 poziom</a:t>
            </a:r>
          </a:p>
        </p:txBody>
      </p:sp>
      <p:sp>
        <p:nvSpPr>
          <p:cNvPr id="8" name="Prostokąt 7"/>
          <p:cNvSpPr/>
          <p:nvPr/>
        </p:nvSpPr>
        <p:spPr>
          <a:xfrm>
            <a:off x="5805370" y="2684909"/>
            <a:ext cx="316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2 poziom</a:t>
            </a:r>
          </a:p>
        </p:txBody>
      </p:sp>
      <p:sp>
        <p:nvSpPr>
          <p:cNvPr id="9" name="Prostokąt 8"/>
          <p:cNvSpPr/>
          <p:nvPr/>
        </p:nvSpPr>
        <p:spPr>
          <a:xfrm>
            <a:off x="5805370" y="5724713"/>
            <a:ext cx="316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3 poziom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824697" y="61022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obiekty - </a:t>
            </a:r>
            <a:r>
              <a:rPr lang="pl-PL" dirty="0" smtClean="0">
                <a:solidFill>
                  <a:srgbClr val="FF0000"/>
                </a:solidFill>
              </a:rPr>
              <a:t>428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849732" y="3992605"/>
            <a:ext cx="3160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wykazy – </a:t>
            </a:r>
            <a:r>
              <a:rPr lang="pl-PL" dirty="0" smtClean="0">
                <a:solidFill>
                  <a:srgbClr val="FF0000"/>
                </a:solidFill>
              </a:rPr>
              <a:t>10 </a:t>
            </a:r>
          </a:p>
          <a:p>
            <a:r>
              <a:rPr lang="pl-PL" sz="1200" dirty="0" smtClean="0"/>
              <a:t>OT_Ulica                         </a:t>
            </a:r>
            <a:r>
              <a:rPr lang="pl-PL" sz="1200" dirty="0" err="1" smtClean="0"/>
              <a:t>OT_Lotnisko</a:t>
            </a:r>
            <a:endParaRPr lang="pl-PL" sz="1200" dirty="0" smtClean="0"/>
          </a:p>
          <a:p>
            <a:r>
              <a:rPr lang="pl-PL" sz="1200" dirty="0" err="1" smtClean="0"/>
              <a:t>OT_SzlakDrogowy</a:t>
            </a:r>
            <a:r>
              <a:rPr lang="pl-PL" sz="1200" dirty="0" smtClean="0"/>
              <a:t>          </a:t>
            </a:r>
            <a:r>
              <a:rPr lang="pl-PL" sz="1200" dirty="0" err="1" smtClean="0"/>
              <a:t>OT_Port</a:t>
            </a:r>
            <a:endParaRPr lang="pl-PL" sz="1200" dirty="0" smtClean="0"/>
          </a:p>
          <a:p>
            <a:r>
              <a:rPr lang="pl-PL" sz="1200" dirty="0" err="1" smtClean="0"/>
              <a:t>OT_LiniaKolejowa</a:t>
            </a:r>
            <a:r>
              <a:rPr lang="pl-PL" sz="1200" dirty="0" smtClean="0"/>
              <a:t>           </a:t>
            </a:r>
            <a:r>
              <a:rPr lang="pl-PL" sz="1200" dirty="0" err="1" smtClean="0"/>
              <a:t>OT_Elektrowania</a:t>
            </a:r>
            <a:endParaRPr lang="pl-PL" sz="1200" dirty="0" smtClean="0"/>
          </a:p>
          <a:p>
            <a:r>
              <a:rPr lang="pl-PL" sz="1200" dirty="0" err="1" smtClean="0"/>
              <a:t>OT_WezelKolejowy</a:t>
            </a:r>
            <a:r>
              <a:rPr lang="pl-PL" sz="1200" dirty="0" smtClean="0"/>
              <a:t>         </a:t>
            </a:r>
            <a:r>
              <a:rPr lang="pl-PL" sz="1200" dirty="0" err="1" smtClean="0"/>
              <a:t>OT_Kopalnia</a:t>
            </a:r>
            <a:endParaRPr lang="pl-PL" sz="1200" dirty="0" smtClean="0"/>
          </a:p>
          <a:p>
            <a:r>
              <a:rPr lang="pl-PL" sz="1200" dirty="0" err="1" smtClean="0"/>
              <a:t>OT_Ciek</a:t>
            </a:r>
            <a:endParaRPr lang="pl-PL" sz="1200" dirty="0" smtClean="0"/>
          </a:p>
          <a:p>
            <a:r>
              <a:rPr lang="pl-PL" sz="1200" dirty="0" err="1" smtClean="0"/>
              <a:t>OT_ZbiornikWodny</a:t>
            </a:r>
            <a:endParaRPr lang="pl-PL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5974"/>
            <a:ext cx="9144000" cy="585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268243"/>
            <a:ext cx="4492594" cy="369715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ATRYBUTY SPECJALNE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0011"/>
            <a:ext cx="9144000" cy="583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593881" y="268243"/>
            <a:ext cx="4492594" cy="369715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ATRYBUTY SPECJALNE c.d.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AD - JEDNOSTKI PODZIAŁU TERYTORIALNEGO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OT_ADJA</a:t>
            </a:r>
            <a:r>
              <a:rPr lang="pl-PL" b="1" dirty="0" smtClean="0">
                <a:solidFill>
                  <a:srgbClr val="003399"/>
                </a:solidFill>
                <a:latin typeface="+mn-lt"/>
              </a:rPr>
              <a:t>, </a:t>
            </a: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OT_ADMS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51" y="1033365"/>
            <a:ext cx="6677247" cy="256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22" y="3668229"/>
            <a:ext cx="4331566" cy="31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938" y="3674559"/>
            <a:ext cx="4274289" cy="291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7998" y="1052422"/>
            <a:ext cx="2216978" cy="254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593881" y="161913"/>
            <a:ext cx="4492594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dirty="0" smtClean="0">
                <a:solidFill>
                  <a:srgbClr val="003399"/>
                </a:solidFill>
                <a:latin typeface="+mn-lt"/>
              </a:rPr>
              <a:t>BU - BUDYNKI, BUDOWLE I URZĄDZENIA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err="1" smtClean="0">
                <a:solidFill>
                  <a:srgbClr val="003399"/>
                </a:solidFill>
                <a:latin typeface="+mn-lt"/>
              </a:rPr>
              <a:t>OT_BUBD</a:t>
            </a:r>
            <a:endParaRPr lang="pl-PL" b="1" dirty="0" smtClean="0">
              <a:solidFill>
                <a:srgbClr val="003399"/>
              </a:solidFill>
              <a:latin typeface="+mn-lt"/>
            </a:endParaRP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6" y="3094074"/>
            <a:ext cx="4056026" cy="376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3170"/>
          <a:stretch>
            <a:fillRect/>
          </a:stretch>
        </p:blipFill>
        <p:spPr bwMode="auto">
          <a:xfrm>
            <a:off x="4180082" y="1019174"/>
            <a:ext cx="4963918" cy="581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31" y="992262"/>
            <a:ext cx="5492358" cy="211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79" y="1009209"/>
            <a:ext cx="8871045" cy="58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1228299" y="161913"/>
            <a:ext cx="5227093" cy="666762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Funkcje szczegółowe budynków, zgodne </a:t>
            </a:r>
          </a:p>
          <a:p>
            <a:pPr lvl="0" algn="ctr">
              <a:buClr>
                <a:schemeClr val="hlink"/>
              </a:buClr>
              <a:buSzPct val="80000"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z Polską Klasyfikacją Obiektów Budowlanych - PKOB</a:t>
            </a:r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b="1" dirty="0" smtClean="0">
                <a:solidFill>
                  <a:srgbClr val="003399"/>
                </a:solidFill>
                <a:latin typeface="+mn-lt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r>
              <a:rPr lang="pl-PL" sz="2800" b="1" i="1" dirty="0" smtClean="0"/>
              <a:t> </a:t>
            </a:r>
            <a:endParaRPr lang="pl-PL" sz="2800" dirty="0" smtClean="0"/>
          </a:p>
          <a:p>
            <a:pPr marR="0"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  <a:tabLst/>
              <a:defRPr/>
            </a:pPr>
            <a:endParaRPr lang="pl-PL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</TotalTime>
  <Words>718</Words>
  <Application>Microsoft Office PowerPoint</Application>
  <PresentationFormat>Pokaz na ekranie (4:3)</PresentationFormat>
  <Paragraphs>238</Paragraphs>
  <Slides>37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Katarzyna Nosal</dc:creator>
  <cp:lastModifiedBy>jzielinski</cp:lastModifiedBy>
  <cp:revision>382</cp:revision>
  <dcterms:created xsi:type="dcterms:W3CDTF">2010-10-22T14:41:31Z</dcterms:created>
  <dcterms:modified xsi:type="dcterms:W3CDTF">2014-02-20T09:05:29Z</dcterms:modified>
</cp:coreProperties>
</file>