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0"/>
  </p:handoutMasterIdLst>
  <p:sldIdLst>
    <p:sldId id="256" r:id="rId2"/>
    <p:sldId id="260" r:id="rId3"/>
    <p:sldId id="278" r:id="rId4"/>
    <p:sldId id="281" r:id="rId5"/>
    <p:sldId id="282" r:id="rId6"/>
    <p:sldId id="283" r:id="rId7"/>
    <p:sldId id="262" r:id="rId8"/>
    <p:sldId id="263" r:id="rId9"/>
    <p:sldId id="264" r:id="rId10"/>
    <p:sldId id="276" r:id="rId11"/>
    <p:sldId id="265" r:id="rId12"/>
    <p:sldId id="269" r:id="rId13"/>
    <p:sldId id="280" r:id="rId14"/>
    <p:sldId id="285" r:id="rId15"/>
    <p:sldId id="259" r:id="rId16"/>
    <p:sldId id="274" r:id="rId17"/>
    <p:sldId id="287" r:id="rId18"/>
    <p:sldId id="286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6398E9-7BE7-4D40-904E-CF7FCEBD8889}" type="doc">
      <dgm:prSet loTypeId="urn:microsoft.com/office/officeart/2005/8/layout/gear1" loCatId="cycle" qsTypeId="urn:microsoft.com/office/officeart/2005/8/quickstyle/simple5" qsCatId="simple" csTypeId="urn:microsoft.com/office/officeart/2005/8/colors/colorful2" csCatId="colorful" phldr="1"/>
      <dgm:spPr/>
    </dgm:pt>
    <dgm:pt modelId="{FE2F830A-FDB6-4463-9501-AE192091AD84}">
      <dgm:prSet phldrT="[Tekst]" custT="1"/>
      <dgm:spPr/>
      <dgm:t>
        <a:bodyPr/>
        <a:lstStyle/>
        <a:p>
          <a:r>
            <a:rPr lang="pl-PL" sz="2400" dirty="0" smtClean="0"/>
            <a:t>SUIKZP</a:t>
          </a:r>
        </a:p>
        <a:p>
          <a:r>
            <a:rPr lang="pl-PL" sz="2400" dirty="0" smtClean="0"/>
            <a:t>MPZP</a:t>
          </a:r>
        </a:p>
      </dgm:t>
    </dgm:pt>
    <dgm:pt modelId="{E7C093ED-029A-47B2-946A-084EDB1E18B8}" type="parTrans" cxnId="{880A6E62-0521-4DB0-9D94-89BB53051485}">
      <dgm:prSet/>
      <dgm:spPr/>
      <dgm:t>
        <a:bodyPr/>
        <a:lstStyle/>
        <a:p>
          <a:endParaRPr lang="pl-PL"/>
        </a:p>
      </dgm:t>
    </dgm:pt>
    <dgm:pt modelId="{24049BCB-E64A-4574-9DEB-8020E0F16D0C}" type="sibTrans" cxnId="{880A6E62-0521-4DB0-9D94-89BB53051485}">
      <dgm:prSet/>
      <dgm:spPr/>
      <dgm:t>
        <a:bodyPr/>
        <a:lstStyle/>
        <a:p>
          <a:endParaRPr lang="pl-PL"/>
        </a:p>
      </dgm:t>
    </dgm:pt>
    <dgm:pt modelId="{96F8DAE0-B80E-40C9-B067-A710AA148646}">
      <dgm:prSet phldrT="[Tekst]" custT="1"/>
      <dgm:spPr/>
      <dgm:t>
        <a:bodyPr/>
        <a:lstStyle/>
        <a:p>
          <a:r>
            <a:rPr lang="pl-PL" sz="2000" b="0" dirty="0" smtClean="0"/>
            <a:t>PZPW</a:t>
          </a:r>
          <a:endParaRPr lang="pl-PL" sz="2400" b="0" dirty="0"/>
        </a:p>
      </dgm:t>
    </dgm:pt>
    <dgm:pt modelId="{14FC556F-2269-4CB1-99D4-C80B0FFF140B}" type="parTrans" cxnId="{0CC23E82-2F6F-4170-A8F6-BA35CA7AD822}">
      <dgm:prSet/>
      <dgm:spPr/>
      <dgm:t>
        <a:bodyPr/>
        <a:lstStyle/>
        <a:p>
          <a:endParaRPr lang="pl-PL"/>
        </a:p>
      </dgm:t>
    </dgm:pt>
    <dgm:pt modelId="{8F93BE21-EAE4-49F2-BF4A-AB676B2526BC}" type="sibTrans" cxnId="{0CC23E82-2F6F-4170-A8F6-BA35CA7AD822}">
      <dgm:prSet/>
      <dgm:spPr/>
      <dgm:t>
        <a:bodyPr/>
        <a:lstStyle/>
        <a:p>
          <a:endParaRPr lang="pl-PL"/>
        </a:p>
      </dgm:t>
    </dgm:pt>
    <dgm:pt modelId="{920E8F4B-7979-469A-A577-5737E60BC22F}">
      <dgm:prSet phldrT="[Tekst]" custT="1"/>
      <dgm:spPr/>
      <dgm:t>
        <a:bodyPr/>
        <a:lstStyle/>
        <a:p>
          <a:r>
            <a:rPr lang="pl-PL" sz="2000" dirty="0" smtClean="0"/>
            <a:t>KPZK</a:t>
          </a:r>
          <a:endParaRPr lang="pl-PL" sz="1800" dirty="0"/>
        </a:p>
      </dgm:t>
    </dgm:pt>
    <dgm:pt modelId="{847BD93D-6C4A-4FD1-BD1F-DB4D358ED130}" type="parTrans" cxnId="{860E9233-2CF6-4126-A434-8146496DD438}">
      <dgm:prSet/>
      <dgm:spPr/>
      <dgm:t>
        <a:bodyPr/>
        <a:lstStyle/>
        <a:p>
          <a:endParaRPr lang="pl-PL"/>
        </a:p>
      </dgm:t>
    </dgm:pt>
    <dgm:pt modelId="{2C090FBA-0252-4869-8518-B6E6AF73CB8C}" type="sibTrans" cxnId="{860E9233-2CF6-4126-A434-8146496DD438}">
      <dgm:prSet/>
      <dgm:spPr/>
      <dgm:t>
        <a:bodyPr/>
        <a:lstStyle/>
        <a:p>
          <a:endParaRPr lang="pl-PL"/>
        </a:p>
      </dgm:t>
    </dgm:pt>
    <dgm:pt modelId="{9A46861D-4ED1-4338-BE5E-D1CF95EF0B45}" type="pres">
      <dgm:prSet presAssocID="{AD6398E9-7BE7-4D40-904E-CF7FCEBD888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B04B408-849D-4E61-ABEF-2097278F30BF}" type="pres">
      <dgm:prSet presAssocID="{FE2F830A-FDB6-4463-9501-AE192091AD8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5350A1-D9F6-4445-84CD-AE5719EDFDDB}" type="pres">
      <dgm:prSet presAssocID="{FE2F830A-FDB6-4463-9501-AE192091AD84}" presName="gear1srcNode" presStyleLbl="node1" presStyleIdx="0" presStyleCnt="3"/>
      <dgm:spPr/>
    </dgm:pt>
    <dgm:pt modelId="{F31F2B8D-BBB8-4277-AF56-9103FBC7B497}" type="pres">
      <dgm:prSet presAssocID="{FE2F830A-FDB6-4463-9501-AE192091AD84}" presName="gear1dstNode" presStyleLbl="node1" presStyleIdx="0" presStyleCnt="3"/>
      <dgm:spPr/>
    </dgm:pt>
    <dgm:pt modelId="{01281F3E-4E96-4FEA-8387-A2DD05A554B3}" type="pres">
      <dgm:prSet presAssocID="{96F8DAE0-B80E-40C9-B067-A710AA148646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6E28EA8-A175-45B9-81F4-AF9EA6E5717C}" type="pres">
      <dgm:prSet presAssocID="{96F8DAE0-B80E-40C9-B067-A710AA148646}" presName="gear2srcNode" presStyleLbl="node1" presStyleIdx="1" presStyleCnt="3"/>
      <dgm:spPr/>
    </dgm:pt>
    <dgm:pt modelId="{07771C01-FB6A-4806-A3E8-4775D4D5A4E4}" type="pres">
      <dgm:prSet presAssocID="{96F8DAE0-B80E-40C9-B067-A710AA148646}" presName="gear2dstNode" presStyleLbl="node1" presStyleIdx="1" presStyleCnt="3"/>
      <dgm:spPr/>
    </dgm:pt>
    <dgm:pt modelId="{6F46AA49-45EC-40D6-A7BC-429E59E43B34}" type="pres">
      <dgm:prSet presAssocID="{920E8F4B-7979-469A-A577-5737E60BC22F}" presName="gear3" presStyleLbl="node1" presStyleIdx="2" presStyleCnt="3"/>
      <dgm:spPr/>
      <dgm:t>
        <a:bodyPr/>
        <a:lstStyle/>
        <a:p>
          <a:endParaRPr lang="pl-PL"/>
        </a:p>
      </dgm:t>
    </dgm:pt>
    <dgm:pt modelId="{31102EE1-A55C-4EA0-93F2-E283DA394975}" type="pres">
      <dgm:prSet presAssocID="{920E8F4B-7979-469A-A577-5737E60BC22F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0EB4AEF-A21A-4C53-9799-1BDED7956774}" type="pres">
      <dgm:prSet presAssocID="{920E8F4B-7979-469A-A577-5737E60BC22F}" presName="gear3srcNode" presStyleLbl="node1" presStyleIdx="2" presStyleCnt="3"/>
      <dgm:spPr/>
    </dgm:pt>
    <dgm:pt modelId="{4D27A91A-9C86-489F-8E32-31BFD4C9F38C}" type="pres">
      <dgm:prSet presAssocID="{920E8F4B-7979-469A-A577-5737E60BC22F}" presName="gear3dstNode" presStyleLbl="node1" presStyleIdx="2" presStyleCnt="3"/>
      <dgm:spPr/>
    </dgm:pt>
    <dgm:pt modelId="{E269F61F-115C-4550-9228-4FF60BE6ED47}" type="pres">
      <dgm:prSet presAssocID="{24049BCB-E64A-4574-9DEB-8020E0F16D0C}" presName="connector1" presStyleLbl="sibTrans2D1" presStyleIdx="0" presStyleCnt="3"/>
      <dgm:spPr/>
    </dgm:pt>
    <dgm:pt modelId="{48C8740E-06AC-47D2-BCB8-75465F79ED46}" type="pres">
      <dgm:prSet presAssocID="{8F93BE21-EAE4-49F2-BF4A-AB676B2526BC}" presName="connector2" presStyleLbl="sibTrans2D1" presStyleIdx="1" presStyleCnt="3"/>
      <dgm:spPr/>
    </dgm:pt>
    <dgm:pt modelId="{DFE1A39F-27C4-455E-BCA3-824A3B79E6B6}" type="pres">
      <dgm:prSet presAssocID="{2C090FBA-0252-4869-8518-B6E6AF73CB8C}" presName="connector3" presStyleLbl="sibTrans2D1" presStyleIdx="2" presStyleCnt="3"/>
      <dgm:spPr/>
    </dgm:pt>
  </dgm:ptLst>
  <dgm:cxnLst>
    <dgm:cxn modelId="{CA52FEE6-295A-45BC-ABE2-CB7C8DE4F57A}" type="presOf" srcId="{96F8DAE0-B80E-40C9-B067-A710AA148646}" destId="{A6E28EA8-A175-45B9-81F4-AF9EA6E5717C}" srcOrd="1" destOrd="0" presId="urn:microsoft.com/office/officeart/2005/8/layout/gear1"/>
    <dgm:cxn modelId="{860E9233-2CF6-4126-A434-8146496DD438}" srcId="{AD6398E9-7BE7-4D40-904E-CF7FCEBD8889}" destId="{920E8F4B-7979-469A-A577-5737E60BC22F}" srcOrd="2" destOrd="0" parTransId="{847BD93D-6C4A-4FD1-BD1F-DB4D358ED130}" sibTransId="{2C090FBA-0252-4869-8518-B6E6AF73CB8C}"/>
    <dgm:cxn modelId="{B50B036C-FF02-4F70-971E-DE94E4B3676D}" type="presOf" srcId="{96F8DAE0-B80E-40C9-B067-A710AA148646}" destId="{07771C01-FB6A-4806-A3E8-4775D4D5A4E4}" srcOrd="2" destOrd="0" presId="urn:microsoft.com/office/officeart/2005/8/layout/gear1"/>
    <dgm:cxn modelId="{3F886713-C91B-4D3B-959F-7DBBFAB5AFD6}" type="presOf" srcId="{920E8F4B-7979-469A-A577-5737E60BC22F}" destId="{6F46AA49-45EC-40D6-A7BC-429E59E43B34}" srcOrd="0" destOrd="0" presId="urn:microsoft.com/office/officeart/2005/8/layout/gear1"/>
    <dgm:cxn modelId="{4210DB0D-9AA8-4A17-837C-191A2D40A3F9}" type="presOf" srcId="{920E8F4B-7979-469A-A577-5737E60BC22F}" destId="{31102EE1-A55C-4EA0-93F2-E283DA394975}" srcOrd="1" destOrd="0" presId="urn:microsoft.com/office/officeart/2005/8/layout/gear1"/>
    <dgm:cxn modelId="{DBFC2F41-2CB6-44EF-8C98-11700BC9F84D}" type="presOf" srcId="{96F8DAE0-B80E-40C9-B067-A710AA148646}" destId="{01281F3E-4E96-4FEA-8387-A2DD05A554B3}" srcOrd="0" destOrd="0" presId="urn:microsoft.com/office/officeart/2005/8/layout/gear1"/>
    <dgm:cxn modelId="{863B618C-8ACB-4D05-8E93-5D12146EDA7D}" type="presOf" srcId="{920E8F4B-7979-469A-A577-5737E60BC22F}" destId="{4D27A91A-9C86-489F-8E32-31BFD4C9F38C}" srcOrd="3" destOrd="0" presId="urn:microsoft.com/office/officeart/2005/8/layout/gear1"/>
    <dgm:cxn modelId="{AD826296-F993-4891-9120-F631AE169432}" type="presOf" srcId="{FE2F830A-FDB6-4463-9501-AE192091AD84}" destId="{2C5350A1-D9F6-4445-84CD-AE5719EDFDDB}" srcOrd="1" destOrd="0" presId="urn:microsoft.com/office/officeart/2005/8/layout/gear1"/>
    <dgm:cxn modelId="{4FD2C9ED-9543-4C8E-A35C-21B6EB343C98}" type="presOf" srcId="{8F93BE21-EAE4-49F2-BF4A-AB676B2526BC}" destId="{48C8740E-06AC-47D2-BCB8-75465F79ED46}" srcOrd="0" destOrd="0" presId="urn:microsoft.com/office/officeart/2005/8/layout/gear1"/>
    <dgm:cxn modelId="{917E8C51-A680-4933-9BBC-8A295FC90048}" type="presOf" srcId="{2C090FBA-0252-4869-8518-B6E6AF73CB8C}" destId="{DFE1A39F-27C4-455E-BCA3-824A3B79E6B6}" srcOrd="0" destOrd="0" presId="urn:microsoft.com/office/officeart/2005/8/layout/gear1"/>
    <dgm:cxn modelId="{3560A762-C330-4828-A9BD-02BFED208D35}" type="presOf" srcId="{920E8F4B-7979-469A-A577-5737E60BC22F}" destId="{20EB4AEF-A21A-4C53-9799-1BDED7956774}" srcOrd="2" destOrd="0" presId="urn:microsoft.com/office/officeart/2005/8/layout/gear1"/>
    <dgm:cxn modelId="{DE293859-ECB1-410E-AD39-553709FEEAE4}" type="presOf" srcId="{24049BCB-E64A-4574-9DEB-8020E0F16D0C}" destId="{E269F61F-115C-4550-9228-4FF60BE6ED47}" srcOrd="0" destOrd="0" presId="urn:microsoft.com/office/officeart/2005/8/layout/gear1"/>
    <dgm:cxn modelId="{EA5A9872-A8C6-4B39-904E-4C71947C149B}" type="presOf" srcId="{FE2F830A-FDB6-4463-9501-AE192091AD84}" destId="{6B04B408-849D-4E61-ABEF-2097278F30BF}" srcOrd="0" destOrd="0" presId="urn:microsoft.com/office/officeart/2005/8/layout/gear1"/>
    <dgm:cxn modelId="{880A6E62-0521-4DB0-9D94-89BB53051485}" srcId="{AD6398E9-7BE7-4D40-904E-CF7FCEBD8889}" destId="{FE2F830A-FDB6-4463-9501-AE192091AD84}" srcOrd="0" destOrd="0" parTransId="{E7C093ED-029A-47B2-946A-084EDB1E18B8}" sibTransId="{24049BCB-E64A-4574-9DEB-8020E0F16D0C}"/>
    <dgm:cxn modelId="{0CC23E82-2F6F-4170-A8F6-BA35CA7AD822}" srcId="{AD6398E9-7BE7-4D40-904E-CF7FCEBD8889}" destId="{96F8DAE0-B80E-40C9-B067-A710AA148646}" srcOrd="1" destOrd="0" parTransId="{14FC556F-2269-4CB1-99D4-C80B0FFF140B}" sibTransId="{8F93BE21-EAE4-49F2-BF4A-AB676B2526BC}"/>
    <dgm:cxn modelId="{31E5CE1A-03E8-4A36-9F3A-118751B61C91}" type="presOf" srcId="{FE2F830A-FDB6-4463-9501-AE192091AD84}" destId="{F31F2B8D-BBB8-4277-AF56-9103FBC7B497}" srcOrd="2" destOrd="0" presId="urn:microsoft.com/office/officeart/2005/8/layout/gear1"/>
    <dgm:cxn modelId="{05C4F41A-593E-44AC-B03B-62E3368715EA}" type="presOf" srcId="{AD6398E9-7BE7-4D40-904E-CF7FCEBD8889}" destId="{9A46861D-4ED1-4338-BE5E-D1CF95EF0B45}" srcOrd="0" destOrd="0" presId="urn:microsoft.com/office/officeart/2005/8/layout/gear1"/>
    <dgm:cxn modelId="{0B59B71D-CBA4-4F4F-BCEE-189246EB7315}" type="presParOf" srcId="{9A46861D-4ED1-4338-BE5E-D1CF95EF0B45}" destId="{6B04B408-849D-4E61-ABEF-2097278F30BF}" srcOrd="0" destOrd="0" presId="urn:microsoft.com/office/officeart/2005/8/layout/gear1"/>
    <dgm:cxn modelId="{4642CD7E-8A8A-4768-BDD3-1E2C716637CD}" type="presParOf" srcId="{9A46861D-4ED1-4338-BE5E-D1CF95EF0B45}" destId="{2C5350A1-D9F6-4445-84CD-AE5719EDFDDB}" srcOrd="1" destOrd="0" presId="urn:microsoft.com/office/officeart/2005/8/layout/gear1"/>
    <dgm:cxn modelId="{89D794C6-8A71-4B2B-B938-A3DFF80B1DB4}" type="presParOf" srcId="{9A46861D-4ED1-4338-BE5E-D1CF95EF0B45}" destId="{F31F2B8D-BBB8-4277-AF56-9103FBC7B497}" srcOrd="2" destOrd="0" presId="urn:microsoft.com/office/officeart/2005/8/layout/gear1"/>
    <dgm:cxn modelId="{36072775-FD9F-4381-846B-F9DDF6BBBAB4}" type="presParOf" srcId="{9A46861D-4ED1-4338-BE5E-D1CF95EF0B45}" destId="{01281F3E-4E96-4FEA-8387-A2DD05A554B3}" srcOrd="3" destOrd="0" presId="urn:microsoft.com/office/officeart/2005/8/layout/gear1"/>
    <dgm:cxn modelId="{40CBBDBA-CCED-4037-93C7-2A863B415DE9}" type="presParOf" srcId="{9A46861D-4ED1-4338-BE5E-D1CF95EF0B45}" destId="{A6E28EA8-A175-45B9-81F4-AF9EA6E5717C}" srcOrd="4" destOrd="0" presId="urn:microsoft.com/office/officeart/2005/8/layout/gear1"/>
    <dgm:cxn modelId="{60A74F6E-BCFB-4249-8099-70A57A9A8560}" type="presParOf" srcId="{9A46861D-4ED1-4338-BE5E-D1CF95EF0B45}" destId="{07771C01-FB6A-4806-A3E8-4775D4D5A4E4}" srcOrd="5" destOrd="0" presId="urn:microsoft.com/office/officeart/2005/8/layout/gear1"/>
    <dgm:cxn modelId="{9AFEF58C-4908-4B63-8BEE-30EF67BE1254}" type="presParOf" srcId="{9A46861D-4ED1-4338-BE5E-D1CF95EF0B45}" destId="{6F46AA49-45EC-40D6-A7BC-429E59E43B34}" srcOrd="6" destOrd="0" presId="urn:microsoft.com/office/officeart/2005/8/layout/gear1"/>
    <dgm:cxn modelId="{6106F97C-2278-43D5-B158-66C25EE625E3}" type="presParOf" srcId="{9A46861D-4ED1-4338-BE5E-D1CF95EF0B45}" destId="{31102EE1-A55C-4EA0-93F2-E283DA394975}" srcOrd="7" destOrd="0" presId="urn:microsoft.com/office/officeart/2005/8/layout/gear1"/>
    <dgm:cxn modelId="{8610E2C1-8FE8-451C-B9B1-13169EC6EBCA}" type="presParOf" srcId="{9A46861D-4ED1-4338-BE5E-D1CF95EF0B45}" destId="{20EB4AEF-A21A-4C53-9799-1BDED7956774}" srcOrd="8" destOrd="0" presId="urn:microsoft.com/office/officeart/2005/8/layout/gear1"/>
    <dgm:cxn modelId="{30A0DB34-DC36-45F4-9560-C121708E7487}" type="presParOf" srcId="{9A46861D-4ED1-4338-BE5E-D1CF95EF0B45}" destId="{4D27A91A-9C86-489F-8E32-31BFD4C9F38C}" srcOrd="9" destOrd="0" presId="urn:microsoft.com/office/officeart/2005/8/layout/gear1"/>
    <dgm:cxn modelId="{89384F23-8CDD-4AC3-A7EF-A29C99479246}" type="presParOf" srcId="{9A46861D-4ED1-4338-BE5E-D1CF95EF0B45}" destId="{E269F61F-115C-4550-9228-4FF60BE6ED47}" srcOrd="10" destOrd="0" presId="urn:microsoft.com/office/officeart/2005/8/layout/gear1"/>
    <dgm:cxn modelId="{1FC06259-985F-435C-B5B6-ED9C667BB042}" type="presParOf" srcId="{9A46861D-4ED1-4338-BE5E-D1CF95EF0B45}" destId="{48C8740E-06AC-47D2-BCB8-75465F79ED46}" srcOrd="11" destOrd="0" presId="urn:microsoft.com/office/officeart/2005/8/layout/gear1"/>
    <dgm:cxn modelId="{010FFCB0-0021-4CC8-80CD-AFF539EF165E}" type="presParOf" srcId="{9A46861D-4ED1-4338-BE5E-D1CF95EF0B45}" destId="{DFE1A39F-27C4-455E-BCA3-824A3B79E6B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04B408-849D-4E61-ABEF-2097278F30BF}">
      <dsp:nvSpPr>
        <dsp:cNvPr id="0" name=""/>
        <dsp:cNvSpPr/>
      </dsp:nvSpPr>
      <dsp:spPr>
        <a:xfrm>
          <a:off x="3905976" y="1879408"/>
          <a:ext cx="2297055" cy="2297055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2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SUIKZP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MPZP</a:t>
          </a:r>
        </a:p>
      </dsp:txBody>
      <dsp:txXfrm>
        <a:off x="3905976" y="1879408"/>
        <a:ext cx="2297055" cy="2297055"/>
      </dsp:txXfrm>
    </dsp:sp>
    <dsp:sp modelId="{01281F3E-4E96-4FEA-8387-A2DD05A554B3}">
      <dsp:nvSpPr>
        <dsp:cNvPr id="0" name=""/>
        <dsp:cNvSpPr/>
      </dsp:nvSpPr>
      <dsp:spPr>
        <a:xfrm>
          <a:off x="2569508" y="1336468"/>
          <a:ext cx="1670585" cy="1670585"/>
        </a:xfrm>
        <a:prstGeom prst="gear6">
          <a:avLst/>
        </a:prstGeom>
        <a:gradFill rotWithShape="0">
          <a:gsLst>
            <a:gs pos="0">
              <a:schemeClr val="accent2">
                <a:hueOff val="3375995"/>
                <a:satOff val="1250"/>
                <a:lumOff val="3823"/>
                <a:alphaOff val="0"/>
                <a:tint val="43000"/>
                <a:satMod val="165000"/>
              </a:schemeClr>
            </a:gs>
            <a:gs pos="55000">
              <a:schemeClr val="accent2">
                <a:hueOff val="3375995"/>
                <a:satOff val="1250"/>
                <a:lumOff val="3823"/>
                <a:alphaOff val="0"/>
                <a:tint val="83000"/>
                <a:satMod val="155000"/>
              </a:schemeClr>
            </a:gs>
            <a:gs pos="100000">
              <a:schemeClr val="accent2">
                <a:hueOff val="3375995"/>
                <a:satOff val="1250"/>
                <a:lumOff val="382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2">
              <a:hueOff val="3375995"/>
              <a:satOff val="1250"/>
              <a:lumOff val="3823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 smtClean="0"/>
            <a:t>PZPW</a:t>
          </a:r>
          <a:endParaRPr lang="pl-PL" sz="2400" b="0" kern="1200" dirty="0"/>
        </a:p>
      </dsp:txBody>
      <dsp:txXfrm>
        <a:off x="2569508" y="1336468"/>
        <a:ext cx="1670585" cy="1670585"/>
      </dsp:txXfrm>
    </dsp:sp>
    <dsp:sp modelId="{6F46AA49-45EC-40D6-A7BC-429E59E43B34}">
      <dsp:nvSpPr>
        <dsp:cNvPr id="0" name=""/>
        <dsp:cNvSpPr/>
      </dsp:nvSpPr>
      <dsp:spPr>
        <a:xfrm rot="20700000">
          <a:off x="3505206" y="183934"/>
          <a:ext cx="1636832" cy="1636832"/>
        </a:xfrm>
        <a:prstGeom prst="gear6">
          <a:avLst/>
        </a:prstGeom>
        <a:gradFill rotWithShape="0">
          <a:gsLst>
            <a:gs pos="0">
              <a:schemeClr val="accent2">
                <a:hueOff val="6751989"/>
                <a:satOff val="2501"/>
                <a:lumOff val="7646"/>
                <a:alphaOff val="0"/>
                <a:tint val="43000"/>
                <a:satMod val="165000"/>
              </a:schemeClr>
            </a:gs>
            <a:gs pos="55000">
              <a:schemeClr val="accent2">
                <a:hueOff val="6751989"/>
                <a:satOff val="2501"/>
                <a:lumOff val="7646"/>
                <a:alphaOff val="0"/>
                <a:tint val="83000"/>
                <a:satMod val="155000"/>
              </a:schemeClr>
            </a:gs>
            <a:gs pos="100000">
              <a:schemeClr val="accent2">
                <a:hueOff val="6751989"/>
                <a:satOff val="2501"/>
                <a:lumOff val="7646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2">
              <a:hueOff val="6751989"/>
              <a:satOff val="2501"/>
              <a:lumOff val="7646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KPZK</a:t>
          </a:r>
          <a:endParaRPr lang="pl-PL" sz="1800" kern="1200" dirty="0"/>
        </a:p>
      </dsp:txBody>
      <dsp:txXfrm>
        <a:off x="3864212" y="542940"/>
        <a:ext cx="918822" cy="918822"/>
      </dsp:txXfrm>
    </dsp:sp>
    <dsp:sp modelId="{E269F61F-115C-4550-9228-4FF60BE6ED47}">
      <dsp:nvSpPr>
        <dsp:cNvPr id="0" name=""/>
        <dsp:cNvSpPr/>
      </dsp:nvSpPr>
      <dsp:spPr>
        <a:xfrm>
          <a:off x="3729153" y="1532898"/>
          <a:ext cx="2940230" cy="2940230"/>
        </a:xfrm>
        <a:prstGeom prst="circularArrow">
          <a:avLst>
            <a:gd name="adj1" fmla="val 4687"/>
            <a:gd name="adj2" fmla="val 299029"/>
            <a:gd name="adj3" fmla="val 2515823"/>
            <a:gd name="adj4" fmla="val 15862016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2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8C8740E-06AC-47D2-BCB8-75465F79ED46}">
      <dsp:nvSpPr>
        <dsp:cNvPr id="0" name=""/>
        <dsp:cNvSpPr/>
      </dsp:nvSpPr>
      <dsp:spPr>
        <a:xfrm>
          <a:off x="2273650" y="966907"/>
          <a:ext cx="2136261" cy="213626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2">
                <a:hueOff val="3375995"/>
                <a:satOff val="1250"/>
                <a:lumOff val="3823"/>
                <a:alphaOff val="0"/>
                <a:tint val="43000"/>
                <a:satMod val="165000"/>
              </a:schemeClr>
            </a:gs>
            <a:gs pos="55000">
              <a:schemeClr val="accent2">
                <a:hueOff val="3375995"/>
                <a:satOff val="1250"/>
                <a:lumOff val="3823"/>
                <a:alphaOff val="0"/>
                <a:tint val="83000"/>
                <a:satMod val="155000"/>
              </a:schemeClr>
            </a:gs>
            <a:gs pos="100000">
              <a:schemeClr val="accent2">
                <a:hueOff val="3375995"/>
                <a:satOff val="1250"/>
                <a:lumOff val="382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2">
              <a:hueOff val="3375995"/>
              <a:satOff val="1250"/>
              <a:lumOff val="3823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FE1A39F-27C4-455E-BCA3-824A3B79E6B6}">
      <dsp:nvSpPr>
        <dsp:cNvPr id="0" name=""/>
        <dsp:cNvSpPr/>
      </dsp:nvSpPr>
      <dsp:spPr>
        <a:xfrm>
          <a:off x="3126590" y="-174516"/>
          <a:ext cx="2303319" cy="230331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2">
                <a:hueOff val="6751989"/>
                <a:satOff val="2501"/>
                <a:lumOff val="7646"/>
                <a:alphaOff val="0"/>
                <a:tint val="43000"/>
                <a:satMod val="165000"/>
              </a:schemeClr>
            </a:gs>
            <a:gs pos="55000">
              <a:schemeClr val="accent2">
                <a:hueOff val="6751989"/>
                <a:satOff val="2501"/>
                <a:lumOff val="7646"/>
                <a:alphaOff val="0"/>
                <a:tint val="83000"/>
                <a:satMod val="155000"/>
              </a:schemeClr>
            </a:gs>
            <a:gs pos="100000">
              <a:schemeClr val="accent2">
                <a:hueOff val="6751989"/>
                <a:satOff val="2501"/>
                <a:lumOff val="7646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2">
              <a:hueOff val="6751989"/>
              <a:satOff val="2501"/>
              <a:lumOff val="7646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E4B8D-B22E-4218-A619-E8D75EE064A7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DEDF0-7FF6-4E90-8A72-864497B6D2F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875603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8200C0F-9679-41CB-8EDC-E2DE3ABF05A8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54001CD-3DC5-4C21-A416-3C8C870C91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0C0F-9679-41CB-8EDC-E2DE3ABF05A8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001CD-3DC5-4C21-A416-3C8C870C91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0C0F-9679-41CB-8EDC-E2DE3ABF05A8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001CD-3DC5-4C21-A416-3C8C870C91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0C0F-9679-41CB-8EDC-E2DE3ABF05A8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001CD-3DC5-4C21-A416-3C8C870C91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0C0F-9679-41CB-8EDC-E2DE3ABF05A8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001CD-3DC5-4C21-A416-3C8C870C91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0C0F-9679-41CB-8EDC-E2DE3ABF05A8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001CD-3DC5-4C21-A416-3C8C870C91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200C0F-9679-41CB-8EDC-E2DE3ABF05A8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4001CD-3DC5-4C21-A416-3C8C870C910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8200C0F-9679-41CB-8EDC-E2DE3ABF05A8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54001CD-3DC5-4C21-A416-3C8C870C91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0C0F-9679-41CB-8EDC-E2DE3ABF05A8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001CD-3DC5-4C21-A416-3C8C870C91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0C0F-9679-41CB-8EDC-E2DE3ABF05A8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001CD-3DC5-4C21-A416-3C8C870C91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0C0F-9679-41CB-8EDC-E2DE3ABF05A8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001CD-3DC5-4C21-A416-3C8C870C91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8200C0F-9679-41CB-8EDC-E2DE3ABF05A8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54001CD-3DC5-4C21-A416-3C8C870C910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Zmiany regulacji prawnych dotyczących planowania przestrzennego w kontekście realizacji KPZK 2030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536" y="3899938"/>
            <a:ext cx="5014664" cy="1752600"/>
          </a:xfrm>
        </p:spPr>
        <p:txBody>
          <a:bodyPr>
            <a:normAutofit lnSpcReduction="10000"/>
          </a:bodyPr>
          <a:lstStyle/>
          <a:p>
            <a:r>
              <a:rPr lang="pl-PL" sz="1400" dirty="0" smtClean="0"/>
              <a:t>Dariusz Brzozowski, </a:t>
            </a:r>
            <a:r>
              <a:rPr lang="pl-PL" sz="1400" dirty="0" err="1" smtClean="0"/>
              <a:t>BPP</a:t>
            </a:r>
            <a:r>
              <a:rPr lang="pl-PL" sz="1400" dirty="0" smtClean="0"/>
              <a:t> w Lublinie</a:t>
            </a:r>
          </a:p>
          <a:p>
            <a:endParaRPr lang="pl-PL" altLang="pl-PL" sz="1400" dirty="0" smtClean="0"/>
          </a:p>
          <a:p>
            <a:endParaRPr lang="pl-PL" altLang="pl-PL" sz="1400" dirty="0" smtClean="0"/>
          </a:p>
          <a:p>
            <a:endParaRPr lang="pl-PL" altLang="pl-PL" sz="1400" dirty="0" smtClean="0"/>
          </a:p>
          <a:p>
            <a:r>
              <a:rPr lang="pl-PL" altLang="pl-PL" sz="1400" dirty="0" smtClean="0"/>
              <a:t>Spotkanie zespołu eksperckiego Konwentu Marszałków RP ds. polityki przestrzennej </a:t>
            </a:r>
          </a:p>
          <a:p>
            <a:r>
              <a:rPr lang="pl-PL" sz="1400" dirty="0" err="1" smtClean="0"/>
              <a:t>MIiR</a:t>
            </a:r>
            <a:r>
              <a:rPr lang="pl-PL" sz="1400" dirty="0" smtClean="0"/>
              <a:t>, 11 kwietnia 2014 r.</a:t>
            </a:r>
            <a:endParaRPr lang="pl-PL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Pzpw</a:t>
            </a:r>
            <a:r>
              <a:rPr lang="pl-PL" dirty="0" smtClean="0"/>
              <a:t> jako narzędzie realizacji KPZK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Integracja działań w zakresie funkcjonowania spójnej sieci ekologicznej</a:t>
            </a:r>
          </a:p>
          <a:p>
            <a:pPr lvl="1"/>
            <a:r>
              <a:rPr lang="pl-PL" b="1" dirty="0" smtClean="0"/>
              <a:t>określenie przestrzeni funkcjonalnej </a:t>
            </a:r>
            <a:r>
              <a:rPr lang="pl-PL" dirty="0" smtClean="0"/>
              <a:t>umocowanego prawnie systemu korytarzy ekologicznych</a:t>
            </a:r>
          </a:p>
          <a:p>
            <a:pPr lvl="1"/>
            <a:r>
              <a:rPr lang="pl-PL" b="1" dirty="0" smtClean="0"/>
              <a:t>zapewnienie integracji </a:t>
            </a:r>
            <a:r>
              <a:rPr lang="pl-PL" dirty="0" smtClean="0"/>
              <a:t>miejskich systemów przyrodniczych z terenami otwartymi w ich otoczeniu</a:t>
            </a:r>
          </a:p>
          <a:p>
            <a:r>
              <a:rPr lang="pl-PL" dirty="0" smtClean="0"/>
              <a:t>Zabezpieczenie cennych gospodarczo złóż kopalin</a:t>
            </a:r>
          </a:p>
          <a:p>
            <a:pPr lvl="1"/>
            <a:r>
              <a:rPr lang="pl-PL" b="1" dirty="0" smtClean="0"/>
              <a:t>wprowadzenie prawnej i planistycznej ochrony </a:t>
            </a:r>
            <a:r>
              <a:rPr lang="pl-PL" dirty="0" smtClean="0"/>
              <a:t>złóż kopalin (przez co rozumie się także zasoby wód leczniczych i termalnych oraz piasków morskich i torfów) oraz możliwości ich wykorzystania zgodnie z wartością użytkową i zagospodarowania powierzchni nad złożem</a:t>
            </a:r>
          </a:p>
          <a:p>
            <a:pPr lvl="1"/>
            <a:r>
              <a:rPr lang="pl-PL" b="1" dirty="0" smtClean="0"/>
              <a:t>objęcie rezerwą planistyczną </a:t>
            </a:r>
            <a:r>
              <a:rPr lang="pl-PL" dirty="0" smtClean="0"/>
              <a:t>potencjalnych</a:t>
            </a:r>
            <a:r>
              <a:rPr lang="pl-PL" b="1" dirty="0" smtClean="0"/>
              <a:t> </a:t>
            </a:r>
            <a:r>
              <a:rPr lang="pl-PL" dirty="0" smtClean="0"/>
              <a:t>obszarów koncesyjnych w planach wszystkich szczebli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/>
              <a:t>Pzpw</a:t>
            </a:r>
            <a:r>
              <a:rPr lang="pl-PL" dirty="0"/>
              <a:t> jako narzędzie realizacji KPZK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Gospodarowanie zasobami wód powierzchniowych i podziemnych kraju</a:t>
            </a:r>
          </a:p>
          <a:p>
            <a:pPr lvl="1"/>
            <a:r>
              <a:rPr lang="pl-PL" b="1" dirty="0" smtClean="0"/>
              <a:t>wyznaczenie obszarów </a:t>
            </a:r>
            <a:r>
              <a:rPr lang="pl-PL" dirty="0" smtClean="0"/>
              <a:t>kształtowania retencji, uwzględniające bilans zasobów wodnych zlewni oraz zarządzanie ryzykiem powodzi,</a:t>
            </a:r>
          </a:p>
          <a:p>
            <a:pPr lvl="1"/>
            <a:r>
              <a:rPr lang="pl-PL" b="1" dirty="0" smtClean="0"/>
              <a:t>wyznaczenie ekologicznych obszarów funkcjonalnych</a:t>
            </a:r>
            <a:r>
              <a:rPr lang="pl-PL" dirty="0" smtClean="0"/>
              <a:t>,</a:t>
            </a:r>
          </a:p>
          <a:p>
            <a:pPr lvl="1"/>
            <a:r>
              <a:rPr lang="pl-PL" b="1" dirty="0" smtClean="0"/>
              <a:t>lokalizowanie przemysłów wodochłonnych </a:t>
            </a:r>
            <a:r>
              <a:rPr lang="pl-PL" dirty="0" smtClean="0"/>
              <a:t>wyłącznie na obszarach wyznaczonych w planach wojewódzkich,</a:t>
            </a:r>
          </a:p>
          <a:p>
            <a:pPr lvl="1"/>
            <a:r>
              <a:rPr lang="pl-PL" b="1" dirty="0" smtClean="0"/>
              <a:t>wyznaczenie obszarów ochrony </a:t>
            </a:r>
            <a:r>
              <a:rPr lang="pl-PL" dirty="0" smtClean="0"/>
              <a:t>wód podziemnych i restytucji obszarów </a:t>
            </a:r>
            <a:r>
              <a:rPr lang="pl-PL" dirty="0" err="1" smtClean="0"/>
              <a:t>mokradłowych</a:t>
            </a:r>
            <a:r>
              <a:rPr lang="pl-PL" dirty="0" smtClean="0"/>
              <a:t>,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/>
              <a:t>Pzpw</a:t>
            </a:r>
            <a:r>
              <a:rPr lang="pl-PL" dirty="0"/>
              <a:t> jako narzędzie realizacji KPZK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Zwiększenie produkcji energii ze źródeł odnawialnych</a:t>
            </a:r>
          </a:p>
          <a:p>
            <a:pPr lvl="1"/>
            <a:r>
              <a:rPr lang="pl-PL" b="1" dirty="0" smtClean="0"/>
              <a:t>wyznaczenie stref zakazu </a:t>
            </a:r>
            <a:r>
              <a:rPr lang="pl-PL" dirty="0" smtClean="0"/>
              <a:t>wykorzystania lub ograniczonego rozwoju (wraz z określeniem rodzaju i zakresu tego ograniczenia) różnych form energetyki odnawialnej</a:t>
            </a:r>
          </a:p>
          <a:p>
            <a:pPr lvl="1"/>
            <a:r>
              <a:rPr lang="pl-PL" b="1" dirty="0" smtClean="0"/>
              <a:t>wyznaczenie stref </a:t>
            </a:r>
            <a:r>
              <a:rPr lang="pl-PL" dirty="0" smtClean="0"/>
              <a:t>dla rozwoju energetyki wiatrowej i innych źródeł odnawialnych, </a:t>
            </a:r>
          </a:p>
          <a:p>
            <a:pPr lvl="1"/>
            <a:r>
              <a:rPr lang="pl-PL" b="1" dirty="0" smtClean="0"/>
              <a:t>wskazanie warunków </a:t>
            </a:r>
            <a:r>
              <a:rPr lang="pl-PL" dirty="0" smtClean="0"/>
              <a:t>wykorzystania istniejących i planowanych budowli hydrotechnicznych do produkcji energii, </a:t>
            </a:r>
          </a:p>
          <a:p>
            <a:pPr lvl="1"/>
            <a:r>
              <a:rPr lang="pl-PL" b="1" dirty="0" smtClean="0"/>
              <a:t>określenie obszarów </a:t>
            </a:r>
            <a:r>
              <a:rPr lang="pl-PL" dirty="0" smtClean="0"/>
              <a:t>wykorzystania energii geotermalnej </a:t>
            </a:r>
          </a:p>
          <a:p>
            <a:pPr lvl="1"/>
            <a:r>
              <a:rPr lang="pl-PL" b="1" dirty="0" smtClean="0"/>
              <a:t>określenie lokalizacji </a:t>
            </a:r>
            <a:r>
              <a:rPr lang="pl-PL" dirty="0" smtClean="0"/>
              <a:t>wieloletnich plantacji roślin energetycznych, przy jednoczesnym ograniczeniu jej niekontrolowanej ekspansji na innych obszarach, zwłaszcza na terenach cennych przyrodniczo.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/>
              <a:t>Pzpw</a:t>
            </a:r>
            <a:r>
              <a:rPr lang="pl-PL" dirty="0"/>
              <a:t> jako narzędzie realizacji KPZK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element systemu planowania rozwoju województwa pełniący (razem ze strategią) rolę koordynacyjną wobec wszystkich przedsięwzięć podejmowanych w obszarze województwa,</a:t>
            </a:r>
          </a:p>
          <a:p>
            <a:endParaRPr lang="pl-PL" dirty="0" smtClean="0"/>
          </a:p>
          <a:p>
            <a:r>
              <a:rPr lang="pl-PL" dirty="0" smtClean="0"/>
              <a:t>uwzględnia plany i strategie dla obszarów funkcjonalnych poziomu krajowego, makroregionalnego, regionalnego,</a:t>
            </a:r>
          </a:p>
          <a:p>
            <a:endParaRPr lang="pl-PL" dirty="0" smtClean="0"/>
          </a:p>
          <a:p>
            <a:r>
              <a:rPr lang="pl-PL" dirty="0" smtClean="0"/>
              <a:t>ustalenia </a:t>
            </a:r>
            <a:r>
              <a:rPr lang="pl-PL" dirty="0" err="1" smtClean="0"/>
              <a:t>pzpw</a:t>
            </a:r>
            <a:r>
              <a:rPr lang="pl-PL" dirty="0" smtClean="0"/>
              <a:t> jako wiążące wytyczne dla </a:t>
            </a:r>
            <a:r>
              <a:rPr lang="pl-PL" dirty="0" err="1" smtClean="0"/>
              <a:t>mpzp</a:t>
            </a:r>
            <a:r>
              <a:rPr lang="pl-PL" dirty="0" smtClean="0"/>
              <a:t> oraz innych formy realizacji polityki przestrzennej na poziomie lokalnym </a:t>
            </a:r>
            <a:r>
              <a:rPr lang="pl-PL" dirty="0" smtClean="0"/>
              <a:t>(zmiana charakteru prawnego </a:t>
            </a:r>
            <a:r>
              <a:rPr lang="pl-PL" dirty="0" err="1" smtClean="0"/>
              <a:t>pzpw</a:t>
            </a:r>
            <a:r>
              <a:rPr lang="pl-PL" dirty="0" smtClean="0"/>
              <a:t>, </a:t>
            </a:r>
            <a:r>
              <a:rPr lang="pl-PL" dirty="0" err="1" smtClean="0"/>
              <a:t>mpzp</a:t>
            </a:r>
            <a:r>
              <a:rPr lang="pl-PL" dirty="0" smtClean="0"/>
              <a:t> obarczone </a:t>
            </a:r>
            <a:r>
              <a:rPr lang="pl-PL" dirty="0" smtClean="0"/>
              <a:t>wadą </a:t>
            </a:r>
            <a:r>
              <a:rPr lang="pl-PL" dirty="0" smtClean="0"/>
              <a:t>prawną),</a:t>
            </a:r>
            <a:endParaRPr lang="pl-PL" dirty="0" smtClean="0"/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/>
              <a:t>Pzpw</a:t>
            </a:r>
            <a:r>
              <a:rPr lang="pl-PL" dirty="0"/>
              <a:t> jako narzędzie realizacji KPZK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Wzmocnienie </a:t>
            </a:r>
            <a:r>
              <a:rPr lang="pl-PL" smtClean="0"/>
              <a:t>rangi i roli </a:t>
            </a:r>
            <a:r>
              <a:rPr lang="pl-PL" dirty="0" err="1" smtClean="0"/>
              <a:t>pzpw</a:t>
            </a:r>
            <a:endParaRPr lang="pl-PL" dirty="0" smtClean="0"/>
          </a:p>
          <a:p>
            <a:pPr lvl="1"/>
            <a:r>
              <a:rPr lang="pl-PL" dirty="0" smtClean="0"/>
              <a:t>Określenie obligatoryjnych elementów planu wypełniających delegacje KPZK stanowiących podstawę koordynacji planowania ponadregionalnego</a:t>
            </a:r>
          </a:p>
          <a:p>
            <a:pPr lvl="1"/>
            <a:endParaRPr lang="pl-PL" dirty="0" smtClean="0"/>
          </a:p>
          <a:p>
            <a:pPr lvl="1"/>
            <a:r>
              <a:rPr lang="pl-PL" dirty="0" smtClean="0"/>
              <a:t>Doprecyzowanie obligatoryjnych elementów studiów i planów miejscowych (tekst, rysunek), które są wynikiem  ustaleń </a:t>
            </a:r>
            <a:r>
              <a:rPr lang="pl-PL" dirty="0" err="1" smtClean="0"/>
              <a:t>pzpw</a:t>
            </a:r>
            <a:endParaRPr lang="pl-PL" dirty="0" smtClean="0"/>
          </a:p>
          <a:p>
            <a:pPr lvl="1"/>
            <a:r>
              <a:rPr lang="pl-PL" dirty="0" smtClean="0"/>
              <a:t>Wzmocnienie </a:t>
            </a:r>
          </a:p>
          <a:p>
            <a:pPr marL="411480" lvl="1" indent="0">
              <a:buNone/>
            </a:pPr>
            <a:endParaRPr lang="pl-PL" dirty="0" smtClean="0"/>
          </a:p>
          <a:p>
            <a:pPr lvl="1"/>
            <a:r>
              <a:rPr lang="pl-PL" dirty="0" smtClean="0"/>
              <a:t>Zdefiniowanie, doprecyzowanie i ujednolicenie pojęć, np.:</a:t>
            </a:r>
          </a:p>
          <a:p>
            <a:pPr lvl="2"/>
            <a:r>
              <a:rPr lang="pl-PL" b="1" dirty="0" smtClean="0"/>
              <a:t>ustalenia </a:t>
            </a:r>
            <a:r>
              <a:rPr lang="pl-PL" b="1" dirty="0" err="1" smtClean="0"/>
              <a:t>pzpw</a:t>
            </a:r>
            <a:r>
              <a:rPr lang="pl-PL" b="1" dirty="0" smtClean="0"/>
              <a:t> </a:t>
            </a:r>
            <a:r>
              <a:rPr lang="pl-PL" sz="1800" dirty="0" smtClean="0"/>
              <a:t>(art. 11 pkt 6 występuje o uzgodnienie projektu studium z zarządem województwa w zakresie jego zgodności z ustaleniami </a:t>
            </a:r>
            <a:r>
              <a:rPr lang="pl-PL" sz="1800" dirty="0" err="1" smtClean="0"/>
              <a:t>pzpw</a:t>
            </a:r>
            <a:r>
              <a:rPr lang="pl-PL" sz="1800" dirty="0" smtClean="0"/>
              <a:t>)</a:t>
            </a:r>
          </a:p>
          <a:p>
            <a:pPr lvl="2"/>
            <a:r>
              <a:rPr lang="pl-PL" b="1" dirty="0" smtClean="0"/>
              <a:t>część </a:t>
            </a:r>
            <a:r>
              <a:rPr lang="pl-PL" b="1" dirty="0" err="1" smtClean="0"/>
              <a:t>pzpw</a:t>
            </a:r>
            <a:r>
              <a:rPr lang="pl-PL" b="1" dirty="0" smtClean="0"/>
              <a:t> </a:t>
            </a:r>
            <a:r>
              <a:rPr lang="pl-PL" sz="1800" dirty="0" smtClean="0"/>
              <a:t>(art. 39 ust. 6 dla obszaru metropolitalnego uchwala się plan zagospodarowania przestrzennego obszaru metropolitalnego jako część planu zagospodarowania przestrzennego województwa)</a:t>
            </a:r>
          </a:p>
          <a:p>
            <a:pPr lvl="2"/>
            <a:endParaRPr lang="pl-PL" dirty="0" smtClean="0"/>
          </a:p>
          <a:p>
            <a:pPr lvl="1"/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Kodeks urbanistyczno-budowlany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Teza 1. Celem ustawy – Kodeks urbanistyczno-budowlany, zwanej dalej Kodeksem, jest całościowe </a:t>
            </a:r>
            <a:r>
              <a:rPr lang="pl-PL" b="1" dirty="0" smtClean="0"/>
              <a:t>uregulowanie procesu inwestycyjno-budowlanego </a:t>
            </a:r>
            <a:r>
              <a:rPr lang="pl-PL" dirty="0" smtClean="0"/>
              <a:t>z poszanowaniem ładu przestrzennego, zrównoważonego rozwoju, konstytucyjnej gwarancji ochrony prawa własności, samodzielności planistycznej gminy oraz zasad sprawnego wyważania interesów: publicznego i indywidualnego.</a:t>
            </a:r>
            <a:endParaRPr lang="pl-PL" sz="2800" dirty="0" smtClean="0">
              <a:solidFill>
                <a:schemeClr val="tx1"/>
              </a:solidFill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endParaRPr lang="pl-PL" sz="2800" dirty="0" smtClean="0">
              <a:solidFill>
                <a:schemeClr val="tx1"/>
              </a:solidFill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pl-PL" sz="2800" dirty="0" smtClean="0">
                <a:solidFill>
                  <a:schemeClr val="tx1"/>
                </a:solidFill>
              </a:rPr>
              <a:t>Planowanie przestrzenne to sfera określająca m. in. możliwości </a:t>
            </a:r>
            <a:r>
              <a:rPr lang="pl-PL" sz="2800" dirty="0">
                <a:solidFill>
                  <a:schemeClr val="tx1"/>
                </a:solidFill>
              </a:rPr>
              <a:t>lokalizacji inwestycji i stanowienia prawa </a:t>
            </a:r>
            <a:r>
              <a:rPr lang="pl-PL" sz="2800" dirty="0" smtClean="0">
                <a:solidFill>
                  <a:schemeClr val="tx1"/>
                </a:solidFill>
              </a:rPr>
              <a:t>(</a:t>
            </a:r>
            <a:r>
              <a:rPr lang="pl-PL" sz="2800" dirty="0" err="1" smtClean="0">
                <a:solidFill>
                  <a:schemeClr val="tx1"/>
                </a:solidFill>
              </a:rPr>
              <a:t>mpzp</a:t>
            </a:r>
            <a:r>
              <a:rPr lang="pl-PL" sz="2800" dirty="0" smtClean="0">
                <a:solidFill>
                  <a:schemeClr val="tx1"/>
                </a:solidFill>
              </a:rPr>
              <a:t>), a  </a:t>
            </a:r>
            <a:r>
              <a:rPr lang="pl-PL" sz="2800" dirty="0">
                <a:solidFill>
                  <a:schemeClr val="tx1"/>
                </a:solidFill>
              </a:rPr>
              <a:t>proces </a:t>
            </a:r>
            <a:r>
              <a:rPr lang="pl-PL" sz="2800" dirty="0" smtClean="0">
                <a:solidFill>
                  <a:schemeClr val="tx1"/>
                </a:solidFill>
              </a:rPr>
              <a:t>inwestycyjno-budowlany (</a:t>
            </a:r>
            <a:r>
              <a:rPr lang="pl-PL" sz="2800" dirty="0">
                <a:solidFill>
                  <a:schemeClr val="tx1"/>
                </a:solidFill>
              </a:rPr>
              <a:t>realizacja </a:t>
            </a:r>
            <a:r>
              <a:rPr lang="pl-PL" sz="2800" dirty="0" smtClean="0">
                <a:solidFill>
                  <a:schemeClr val="tx1"/>
                </a:solidFill>
              </a:rPr>
              <a:t>inwestycji) to sfera postępowań administracyjnych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Kodeks urbanistyczno-budowlany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 smtClean="0"/>
              <a:t>Hierarchiczność planowania oraz przywrócenie </a:t>
            </a:r>
            <a:r>
              <a:rPr lang="pl-PL" dirty="0" smtClean="0"/>
              <a:t>i utrwalenia ładu przestrzennego </a:t>
            </a:r>
          </a:p>
          <a:p>
            <a:pPr lvl="1"/>
            <a:r>
              <a:rPr lang="pl-PL" dirty="0" smtClean="0"/>
              <a:t>Objęcie regulacjami Kodeksu </a:t>
            </a:r>
            <a:r>
              <a:rPr lang="pl-PL" dirty="0" smtClean="0"/>
              <a:t>aspektów </a:t>
            </a:r>
            <a:r>
              <a:rPr lang="pl-PL" dirty="0" smtClean="0"/>
              <a:t>dotyczących (</a:t>
            </a:r>
            <a:r>
              <a:rPr lang="pl-PL" dirty="0" smtClean="0"/>
              <a:t>teza 2</a:t>
            </a:r>
            <a:r>
              <a:rPr lang="pl-PL" dirty="0" smtClean="0"/>
              <a:t>):</a:t>
            </a:r>
            <a:endParaRPr lang="pl-PL" dirty="0" smtClean="0"/>
          </a:p>
          <a:p>
            <a:pPr lvl="2"/>
            <a:r>
              <a:rPr lang="pl-PL" dirty="0" smtClean="0"/>
              <a:t>systemu aktów planowania przestrzennego gminy, </a:t>
            </a:r>
          </a:p>
          <a:p>
            <a:pPr lvl="2"/>
            <a:r>
              <a:rPr lang="pl-PL" dirty="0" smtClean="0"/>
              <a:t>przeznaczenia terenu na określone cele, w szczególności budowlane, </a:t>
            </a:r>
          </a:p>
          <a:p>
            <a:pPr lvl="2"/>
            <a:r>
              <a:rPr lang="pl-PL" dirty="0" smtClean="0"/>
              <a:t>zasad oraz warunków zagospodarowania i zabudowy terenu </a:t>
            </a:r>
          </a:p>
          <a:p>
            <a:pPr marL="628650" lvl="1" indent="0">
              <a:buNone/>
            </a:pPr>
            <a:r>
              <a:rPr lang="pl-PL" dirty="0" smtClean="0"/>
              <a:t>nie sprzyja zachowaniu i odbudowie ładu przestrzennego oraz zachowaniu hierarchiczności planowania (dokumentów planistycznych)</a:t>
            </a:r>
          </a:p>
          <a:p>
            <a:pPr marL="628650" lvl="1" indent="0">
              <a:buNone/>
            </a:pPr>
            <a:endParaRPr lang="pl-PL" dirty="0" smtClean="0"/>
          </a:p>
          <a:p>
            <a:pPr lvl="1"/>
            <a:r>
              <a:rPr lang="pl-PL" dirty="0" smtClean="0"/>
              <a:t>Uwarunkowania przestrzenne determinują możliwość realizacji inwestycji, a nie inwestycja determinuje uwarunkowania przestrzenne</a:t>
            </a:r>
          </a:p>
          <a:p>
            <a:pPr lvl="1"/>
            <a:endParaRPr lang="pl-PL" dirty="0" smtClean="0"/>
          </a:p>
          <a:p>
            <a:pPr lvl="1"/>
            <a:r>
              <a:rPr lang="pl-PL" dirty="0" smtClean="0"/>
              <a:t>Monitoring procesów przestrzennych</a:t>
            </a:r>
          </a:p>
          <a:p>
            <a:pPr lvl="1"/>
            <a:endParaRPr lang="pl-PL" dirty="0" smtClean="0"/>
          </a:p>
          <a:p>
            <a:pPr lvl="1"/>
            <a:r>
              <a:rPr lang="pl-PL" dirty="0" smtClean="0"/>
              <a:t>Osłabianie relacji poziomu regionalnego i lokalnego będących podstawą hierarchiczności (spójności) planowania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System planowania przestrzennego </a:t>
            </a:r>
            <a:br>
              <a:rPr lang="pl-PL" dirty="0" smtClean="0"/>
            </a:br>
            <a:r>
              <a:rPr lang="pl-PL" dirty="0" smtClean="0"/>
              <a:t>i proces realizacji inwestycji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772816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rostokąt zaokrąglony 5"/>
          <p:cNvSpPr/>
          <p:nvPr/>
        </p:nvSpPr>
        <p:spPr>
          <a:xfrm>
            <a:off x="2915816" y="5445224"/>
            <a:ext cx="1656184" cy="108012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ysClr val="windowText" lastClr="000000"/>
                </a:solidFill>
              </a:rPr>
              <a:t>Proces inwestycyjno-budowlany</a:t>
            </a:r>
            <a:endParaRPr lang="pl-PL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 rot="19965539">
            <a:off x="2390494" y="3936464"/>
            <a:ext cx="4774792" cy="241695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Dziękuję za uwagę!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1100" dirty="0" smtClean="0"/>
              <a:t>Dariusz Brzozowski</a:t>
            </a:r>
          </a:p>
          <a:p>
            <a:pPr marL="0" indent="0" algn="ctr">
              <a:buNone/>
            </a:pPr>
            <a:r>
              <a:rPr lang="pl-PL" sz="1100" dirty="0" smtClean="0"/>
              <a:t>Główny Projektant</a:t>
            </a:r>
          </a:p>
          <a:p>
            <a:pPr marL="0" indent="0" algn="ctr">
              <a:buNone/>
            </a:pPr>
            <a:r>
              <a:rPr lang="pl-PL" sz="1100" dirty="0" smtClean="0"/>
              <a:t>Biuro Planowania Przestrzennego w Lublinie</a:t>
            </a:r>
          </a:p>
          <a:p>
            <a:pPr marL="0" indent="0" algn="ctr">
              <a:buNone/>
            </a:pPr>
            <a:r>
              <a:rPr lang="pl-PL" sz="1100" dirty="0" err="1" smtClean="0"/>
              <a:t>dbrzozowski@bpp.lublin.pl</a:t>
            </a:r>
            <a:r>
              <a:rPr lang="pl-PL" sz="1100" dirty="0" smtClean="0"/>
              <a:t>,  tel. 81 53 61 483</a:t>
            </a:r>
            <a:endParaRPr lang="pl-P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Założenia i kierunki działań KPZK 2030 w kontekście regulacji </a:t>
            </a:r>
            <a:r>
              <a:rPr lang="pl-PL" dirty="0" smtClean="0"/>
              <a:t>prawnych</a:t>
            </a:r>
          </a:p>
          <a:p>
            <a:endParaRPr lang="pl-PL" dirty="0" smtClean="0"/>
          </a:p>
          <a:p>
            <a:r>
              <a:rPr lang="pl-PL" dirty="0" smtClean="0"/>
              <a:t>Rola planu zagospodarowania przestrzennego województwa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Kodeks urbanistyczno-budowlany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Założenia </a:t>
            </a:r>
            <a:r>
              <a:rPr lang="pl-PL" dirty="0" err="1" smtClean="0"/>
              <a:t>KPZK</a:t>
            </a:r>
            <a:r>
              <a:rPr lang="pl-PL" dirty="0" smtClean="0"/>
              <a:t> 2030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przeorganizowanie systemu i wprowadzenie rozwiązań prawnych i instytucjonalnych pozwalających na budowę spójnego, hierarchicznego układu planowania i zarządzania przestrzennego</a:t>
            </a:r>
          </a:p>
          <a:p>
            <a:endParaRPr lang="pl-PL" dirty="0" smtClean="0"/>
          </a:p>
          <a:p>
            <a:r>
              <a:rPr lang="pl-PL" dirty="0" smtClean="0"/>
              <a:t>zwiększenie roli koordynacyjnej polityki przestrzennej w stosunku do polityk sektorowych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Kierunki działań </a:t>
            </a:r>
            <a:r>
              <a:rPr lang="pl-PL" dirty="0" err="1" smtClean="0"/>
              <a:t>KPZK</a:t>
            </a:r>
            <a:r>
              <a:rPr lang="pl-PL" dirty="0" smtClean="0"/>
              <a:t> 2030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Budowa sprawnego systemu planowania przestrzennego</a:t>
            </a:r>
          </a:p>
          <a:p>
            <a:pPr lvl="1"/>
            <a:r>
              <a:rPr lang="pl-PL" b="1" dirty="0" smtClean="0"/>
              <a:t>poszerzenie obligatoryjności </a:t>
            </a:r>
            <a:r>
              <a:rPr lang="pl-PL" dirty="0" smtClean="0"/>
              <a:t>planowania, </a:t>
            </a:r>
          </a:p>
          <a:p>
            <a:pPr lvl="1"/>
            <a:r>
              <a:rPr lang="pl-PL" b="1" dirty="0" smtClean="0"/>
              <a:t>hierarchizacja planów </a:t>
            </a:r>
            <a:r>
              <a:rPr lang="pl-PL" dirty="0" smtClean="0"/>
              <a:t>– zgodnie z hierarchią celów rozwoju społecznego i gospodarczego, ustalanych przez władze krajowe, regionalne i lokalne,</a:t>
            </a:r>
          </a:p>
          <a:p>
            <a:pPr lvl="1"/>
            <a:r>
              <a:rPr lang="pl-PL" b="1" dirty="0" smtClean="0"/>
              <a:t>wprowadzenie obligatoryjności </a:t>
            </a:r>
            <a:r>
              <a:rPr lang="pl-PL" dirty="0" smtClean="0"/>
              <a:t>projektowania funkcjonalnego (urbanistycznego i ruralistycznego)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Kierunki działań </a:t>
            </a:r>
            <a:r>
              <a:rPr lang="pl-PL" dirty="0" err="1" smtClean="0"/>
              <a:t>KPZK</a:t>
            </a:r>
            <a:r>
              <a:rPr lang="pl-PL" dirty="0" smtClean="0"/>
              <a:t> 2030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Przywrócenie i utrwalenie ładu przestrzennego</a:t>
            </a:r>
          </a:p>
          <a:p>
            <a:pPr lvl="1"/>
            <a:r>
              <a:rPr lang="pl-PL" b="1" dirty="0" smtClean="0"/>
              <a:t>wyeliminowanie decyzji administracyjnych </a:t>
            </a:r>
            <a:r>
              <a:rPr lang="pl-PL" dirty="0" smtClean="0"/>
              <a:t>z ustawodawstwa dotyczącego zagospodarowania przestrzeni</a:t>
            </a:r>
          </a:p>
          <a:p>
            <a:pPr lvl="1"/>
            <a:r>
              <a:rPr lang="pl-PL" b="1" dirty="0" err="1" smtClean="0"/>
              <a:t>mpzp</a:t>
            </a:r>
            <a:r>
              <a:rPr lang="pl-PL" b="1" dirty="0" smtClean="0"/>
              <a:t> jako podstawowy dokument </a:t>
            </a:r>
            <a:r>
              <a:rPr lang="pl-PL" dirty="0" smtClean="0"/>
              <a:t>służący zarządzaniu przestrzenią, szczególnie dla przestrzeni publicznych oraz obszarów o największej presji inwestycyjnej,</a:t>
            </a:r>
          </a:p>
          <a:p>
            <a:pPr lvl="1"/>
            <a:r>
              <a:rPr lang="pl-PL" b="1" dirty="0" smtClean="0"/>
              <a:t>wprowadzenie ustawowego obowiązku planistycznego </a:t>
            </a:r>
            <a:r>
              <a:rPr lang="pl-PL" dirty="0" smtClean="0"/>
              <a:t>dla terenów rozwojowych wyznaczonych w studiach uwarunkowań i kierunków zagospodarowania przestrzennego gmin,</a:t>
            </a:r>
          </a:p>
          <a:p>
            <a:pPr lvl="1"/>
            <a:r>
              <a:rPr lang="pl-PL" b="1" dirty="0" smtClean="0"/>
              <a:t>rozdzielenie na drodze ustawowej </a:t>
            </a:r>
            <a:r>
              <a:rPr lang="pl-PL" dirty="0" smtClean="0"/>
              <a:t>prawa własności nieruchomości od prawa do jej zagospodarowania i zabudowy,</a:t>
            </a:r>
          </a:p>
          <a:p>
            <a:pPr lvl="1"/>
            <a:r>
              <a:rPr lang="pl-PL" b="1" dirty="0" smtClean="0"/>
              <a:t>określenie i wprowadzenie ograniczeń </a:t>
            </a:r>
            <a:r>
              <a:rPr lang="pl-PL" dirty="0" smtClean="0"/>
              <a:t>w opracowywaniu i uchwalaniu planów miejscowych dla terenów o bardzo małej powierzchni,</a:t>
            </a:r>
          </a:p>
          <a:p>
            <a:pPr lvl="1"/>
            <a:r>
              <a:rPr lang="pl-PL" b="1" dirty="0" smtClean="0"/>
              <a:t>wprowadzenie regulacji prawnych </a:t>
            </a:r>
            <a:r>
              <a:rPr lang="pl-PL" dirty="0" smtClean="0"/>
              <a:t>uniemożliwiających rozpraszanie zabudowy, zabudowę wzdłuż dróg krajowych i wojewódzkich, na terenach pozbawionych infrastruktury i na terenach ryzyka powodziowego,</a:t>
            </a:r>
          </a:p>
          <a:p>
            <a:pPr lvl="1"/>
            <a:endParaRPr lang="pl-PL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Kierunki działań </a:t>
            </a:r>
            <a:r>
              <a:rPr lang="pl-PL" dirty="0" err="1" smtClean="0"/>
              <a:t>KPZK</a:t>
            </a:r>
            <a:r>
              <a:rPr lang="pl-PL" dirty="0" smtClean="0"/>
              <a:t> 2030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Monitorowanie procesów przestrzennych</a:t>
            </a:r>
          </a:p>
          <a:p>
            <a:pPr lvl="1"/>
            <a:r>
              <a:rPr lang="pl-PL" dirty="0" smtClean="0"/>
              <a:t>budowa systemu w oparciu o infrastrukturę danych przestrzennych</a:t>
            </a:r>
          </a:p>
          <a:p>
            <a:pPr lvl="1"/>
            <a:r>
              <a:rPr lang="pl-PL" dirty="0" smtClean="0"/>
              <a:t>pozwoli na ocenę działań wszystkich zaangażowanych podmiotów na różnych poziomach, od lokalnego, przez regionalny, krajowy, po europejski, </a:t>
            </a:r>
          </a:p>
          <a:p>
            <a:pPr lvl="1"/>
            <a:r>
              <a:rPr lang="pl-PL" dirty="0" smtClean="0"/>
              <a:t>platforma współpracy w zakresie wyznaczania celów i działań mających wpływ na przestrzeń,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Kierunki działań </a:t>
            </a:r>
            <a:r>
              <a:rPr lang="pl-PL" dirty="0" err="1" smtClean="0"/>
              <a:t>KPZK</a:t>
            </a:r>
            <a:r>
              <a:rPr lang="pl-PL" dirty="0" smtClean="0"/>
              <a:t> 2030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Przeciwdziałanie fragmentacji przestrzeni przyrodniczej</a:t>
            </a:r>
          </a:p>
          <a:p>
            <a:pPr lvl="1"/>
            <a:r>
              <a:rPr lang="pl-PL" b="1" dirty="0" smtClean="0"/>
              <a:t>ochrona planistyczna </a:t>
            </a:r>
            <a:r>
              <a:rPr lang="pl-PL" dirty="0" smtClean="0"/>
              <a:t>łączności ekologicznej i integralności obszarów o najwyższych walorach przyrodniczych</a:t>
            </a:r>
          </a:p>
          <a:p>
            <a:pPr lvl="1"/>
            <a:r>
              <a:rPr lang="pl-PL" b="1" dirty="0" smtClean="0"/>
              <a:t>umocowanie prawne </a:t>
            </a:r>
            <a:r>
              <a:rPr lang="pl-PL" dirty="0" smtClean="0"/>
              <a:t>systemu korytarzy ekologicznych</a:t>
            </a:r>
          </a:p>
          <a:p>
            <a:pPr lvl="1"/>
            <a:r>
              <a:rPr lang="pl-PL" b="1" dirty="0" smtClean="0"/>
              <a:t>zarządzanie przestrzenią funkcjonalną korytarzy ekologicznych </a:t>
            </a:r>
            <a:r>
              <a:rPr lang="pl-PL" dirty="0" smtClean="0"/>
              <a:t>w miejscowych planach zagospodarowania przestrzennego i studiach gminnych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Kierunki działań </a:t>
            </a:r>
            <a:r>
              <a:rPr lang="pl-PL" dirty="0" err="1" smtClean="0"/>
              <a:t>KPZK</a:t>
            </a:r>
            <a:r>
              <a:rPr lang="pl-PL" dirty="0" smtClean="0"/>
              <a:t> 2030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Ochrona i gospodarowanie krajobrazem</a:t>
            </a:r>
          </a:p>
          <a:p>
            <a:pPr lvl="1"/>
            <a:r>
              <a:rPr lang="pl-PL" b="1" dirty="0" smtClean="0"/>
              <a:t>objęcie ochroną prawną </a:t>
            </a:r>
            <a:r>
              <a:rPr lang="pl-PL" dirty="0" smtClean="0"/>
              <a:t>najcenniejszych pod względem przyrodniczym i kulturowym krajobrazów naturalnych i historycznych, w tym układów urbanistycznych i ruralistycznych oraz stanowisk archeologicznych,</a:t>
            </a:r>
          </a:p>
          <a:p>
            <a:pPr lvl="1"/>
            <a:r>
              <a:rPr lang="pl-PL" b="1" dirty="0" smtClean="0"/>
              <a:t>ochrona</a:t>
            </a:r>
            <a:r>
              <a:rPr lang="pl-PL" dirty="0" smtClean="0"/>
              <a:t> dorobku współczesnej architektury i urbanistyki,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Kierunki działań </a:t>
            </a:r>
            <a:r>
              <a:rPr lang="pl-PL" dirty="0" err="1" smtClean="0"/>
              <a:t>KPZK</a:t>
            </a:r>
            <a:r>
              <a:rPr lang="pl-PL" dirty="0" smtClean="0"/>
              <a:t> 2030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Gospodarowanie zasobami wód powierzchniowych i podziemnych</a:t>
            </a:r>
          </a:p>
          <a:p>
            <a:pPr lvl="1"/>
            <a:r>
              <a:rPr lang="pl-PL" b="1" dirty="0" smtClean="0"/>
              <a:t>wprowadzenia ilościowych standardów urbanistycznych </a:t>
            </a:r>
            <a:r>
              <a:rPr lang="pl-PL" dirty="0" smtClean="0"/>
              <a:t>dotyczących kształtowania przestrzeni przyrodniczej i regulowania zdolności zatrzymywania wody na terenach zurbanizowanych</a:t>
            </a:r>
          </a:p>
          <a:p>
            <a:pPr lvl="1"/>
            <a:r>
              <a:rPr lang="pl-PL" dirty="0" smtClean="0"/>
              <a:t>wprowadzenie </a:t>
            </a:r>
            <a:r>
              <a:rPr lang="pl-PL" b="1" dirty="0" smtClean="0"/>
              <a:t>zachęt fiskalnych </a:t>
            </a:r>
            <a:r>
              <a:rPr lang="pl-PL" dirty="0" smtClean="0"/>
              <a:t>skłaniających do zmniejszenia zrzutów wód opadowych do komunalnej instalacji burzowej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1955</TotalTime>
  <Words>976</Words>
  <Application>Microsoft Office PowerPoint</Application>
  <PresentationFormat>Pokaz na ekranie (4:3)</PresentationFormat>
  <Paragraphs>114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Wielkomiejski</vt:lpstr>
      <vt:lpstr>Zmiany regulacji prawnych dotyczących planowania przestrzennego w kontekście realizacji KPZK 2030</vt:lpstr>
      <vt:lpstr>Slajd 2</vt:lpstr>
      <vt:lpstr>Założenia KPZK 2030</vt:lpstr>
      <vt:lpstr>Kierunki działań KPZK 2030</vt:lpstr>
      <vt:lpstr>Kierunki działań KPZK 2030</vt:lpstr>
      <vt:lpstr>Kierunki działań KPZK 2030</vt:lpstr>
      <vt:lpstr>Kierunki działań KPZK 2030</vt:lpstr>
      <vt:lpstr>Kierunki działań KPZK 2030</vt:lpstr>
      <vt:lpstr>Kierunki działań KPZK 2030</vt:lpstr>
      <vt:lpstr>Pzpw jako narzędzie realizacji KPZK</vt:lpstr>
      <vt:lpstr>Pzpw jako narzędzie realizacji KPZK</vt:lpstr>
      <vt:lpstr>Pzpw jako narzędzie realizacji KPZK</vt:lpstr>
      <vt:lpstr>Pzpw jako narzędzie realizacji KPZK</vt:lpstr>
      <vt:lpstr>Pzpw jako narzędzie realizacji KPZK</vt:lpstr>
      <vt:lpstr>Kodeks urbanistyczno-budowlany</vt:lpstr>
      <vt:lpstr>Kodeks urbanistyczno-budowlany</vt:lpstr>
      <vt:lpstr>System planowania przestrzennego  i proces realizacji inwestycji</vt:lpstr>
      <vt:lpstr>Slajd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Zmiany regulacji prawnych dotyczących planowania przestrzennego w kontekście realizacji KPZK 2030</dc:title>
  <dc:creator>Darek</dc:creator>
  <cp:lastModifiedBy>Darek</cp:lastModifiedBy>
  <cp:revision>73</cp:revision>
  <dcterms:created xsi:type="dcterms:W3CDTF">2014-04-09T03:24:33Z</dcterms:created>
  <dcterms:modified xsi:type="dcterms:W3CDTF">2014-04-11T06:44:47Z</dcterms:modified>
</cp:coreProperties>
</file>