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37"/>
  </p:notesMasterIdLst>
  <p:sldIdLst>
    <p:sldId id="691" r:id="rId2"/>
    <p:sldId id="692" r:id="rId3"/>
    <p:sldId id="693" r:id="rId4"/>
    <p:sldId id="694" r:id="rId5"/>
    <p:sldId id="696" r:id="rId6"/>
    <p:sldId id="719" r:id="rId7"/>
    <p:sldId id="720" r:id="rId8"/>
    <p:sldId id="721" r:id="rId9"/>
    <p:sldId id="722" r:id="rId10"/>
    <p:sldId id="723" r:id="rId11"/>
    <p:sldId id="724" r:id="rId12"/>
    <p:sldId id="727" r:id="rId13"/>
    <p:sldId id="728" r:id="rId14"/>
    <p:sldId id="729" r:id="rId15"/>
    <p:sldId id="730" r:id="rId16"/>
    <p:sldId id="707" r:id="rId17"/>
    <p:sldId id="731" r:id="rId18"/>
    <p:sldId id="732" r:id="rId19"/>
    <p:sldId id="733" r:id="rId20"/>
    <p:sldId id="734" r:id="rId21"/>
    <p:sldId id="735" r:id="rId22"/>
    <p:sldId id="738" r:id="rId23"/>
    <p:sldId id="739" r:id="rId24"/>
    <p:sldId id="757" r:id="rId25"/>
    <p:sldId id="741" r:id="rId26"/>
    <p:sldId id="742" r:id="rId27"/>
    <p:sldId id="743" r:id="rId28"/>
    <p:sldId id="718" r:id="rId29"/>
    <p:sldId id="749" r:id="rId30"/>
    <p:sldId id="750" r:id="rId31"/>
    <p:sldId id="752" r:id="rId32"/>
    <p:sldId id="753" r:id="rId33"/>
    <p:sldId id="754" r:id="rId34"/>
    <p:sldId id="761" r:id="rId35"/>
    <p:sldId id="759" r:id="rId36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00"/>
    <a:srgbClr val="003300"/>
    <a:srgbClr val="339933"/>
    <a:srgbClr val="00FF00"/>
    <a:srgbClr val="333300"/>
    <a:srgbClr val="000000"/>
    <a:srgbClr val="8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9813" autoAdjust="0"/>
  </p:normalViewPr>
  <p:slideViewPr>
    <p:cSldViewPr>
      <p:cViewPr>
        <p:scale>
          <a:sx n="122" d="100"/>
          <a:sy n="122" d="100"/>
        </p:scale>
        <p:origin x="-163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B535E1-D7A4-44B5-A4C4-9B57EE09CD00}" type="datetimeFigureOut">
              <a:rPr lang="pl-PL"/>
              <a:pPr>
                <a:defRPr/>
              </a:pPr>
              <a:t>2017-04-26</a:t>
            </a:fld>
            <a:endParaRPr lang="pl-PL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7F4629-4C20-4054-81D8-C1AAD561F8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2934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353992-A4EE-4032-A152-3BB9A8208C1E}" type="slidenum">
              <a:rPr lang="pl-PL" altLang="pl-PL" smtClean="0"/>
              <a:pPr/>
              <a:t>2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92DC-DF20-4375-BBE5-9C68260AF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F430-B0AC-4EB4-BAAB-3F1BA6598C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477F-ABEA-4FDB-A839-CBDF4C4DCE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80F8-911B-4DE5-B067-1AA9242629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5CBC-06E0-4033-9A5F-9FD4BF4D67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C33C-1C10-4027-ADD4-25A6392599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D919-7531-4417-987F-67ED766E8A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A8DE-1EEF-434C-BC25-40475A82F7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0247-345F-457E-8319-A9F0D12EA5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1087-3607-478B-B74B-FDE7DD2BA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6EC5-7D0C-4F30-9015-440265DE64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71DDC5-3820-4806-9574-CC5407F17B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sobczak@anagmis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492896"/>
            <a:ext cx="7740352" cy="129584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>Laureaci I Konkursu</a:t>
            </a:r>
            <a:r>
              <a:rPr lang="pl-PL" sz="28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19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EDYCJA REGIONALNA 2016</a:t>
            </a: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068960" y="5373216"/>
            <a:ext cx="5722937" cy="6480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000" dirty="0" smtClean="0">
              <a:solidFill>
                <a:schemeClr val="tx1"/>
              </a:solidFill>
              <a:latin typeface="Gill Sans MT" pitchFamily="34" charset="-1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>
                <a:solidFill>
                  <a:srgbClr val="003300"/>
                </a:solidFill>
                <a:latin typeface="Gill Sans MT" pitchFamily="34" charset="-18"/>
              </a:rPr>
              <a:t>prof.  </a:t>
            </a:r>
            <a:r>
              <a:rPr lang="pl-PL" altLang="pl-PL" sz="1800" dirty="0" err="1" smtClean="0">
                <a:solidFill>
                  <a:srgbClr val="003300"/>
                </a:solidFill>
                <a:latin typeface="Gill Sans MT" pitchFamily="34" charset="-18"/>
              </a:rPr>
              <a:t>nzw</a:t>
            </a:r>
            <a:r>
              <a:rPr lang="pl-PL" altLang="pl-PL" sz="1800" dirty="0" smtClean="0">
                <a:solidFill>
                  <a:srgbClr val="003300"/>
                </a:solidFill>
                <a:latin typeface="Gill Sans MT" pitchFamily="34" charset="-18"/>
              </a:rPr>
              <a:t>. dr hab. Eugeniusz Sobczak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>
                <a:solidFill>
                  <a:srgbClr val="003300"/>
                </a:solidFill>
                <a:latin typeface="Gill Sans MT" pitchFamily="34" charset="-18"/>
              </a:rPr>
              <a:t>mgr Michał Staniszewski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4077072"/>
            <a:ext cx="7668344" cy="677108"/>
          </a:xfrm>
          <a:prstGeom prst="rect">
            <a:avLst/>
          </a:prstGeom>
          <a:solidFill>
            <a:srgbClr val="009900">
              <a:alpha val="75000"/>
            </a:srgbClr>
          </a:solidFill>
        </p:spPr>
        <p:txBody>
          <a:bodyPr wrap="square" rtlCol="0">
            <a:spAutoFit/>
          </a:bodyPr>
          <a:lstStyle/>
          <a:p>
            <a:endParaRPr lang="pl-PL" sz="9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WOJEWÓDZTWO  ŚWIĘTOTRZYSKIE</a:t>
            </a:r>
          </a:p>
          <a:p>
            <a:endParaRPr lang="pl-PL" sz="9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419872" y="645333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003300"/>
                </a:solidFill>
                <a:latin typeface="Gill Sans MT" panose="020B0502020104020203" pitchFamily="34" charset="-18"/>
              </a:rPr>
              <a:t>Warszawa, 27.04.2017 r</a:t>
            </a:r>
            <a:r>
              <a:rPr lang="pl-PL" sz="1600" dirty="0" smtClean="0">
                <a:solidFill>
                  <a:srgbClr val="339933"/>
                </a:solidFill>
              </a:rPr>
              <a:t>.</a:t>
            </a:r>
            <a:endParaRPr lang="pl-PL" sz="1600" dirty="0">
              <a:solidFill>
                <a:srgbClr val="339933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627139"/>
              </p:ext>
            </p:extLst>
          </p:nvPr>
        </p:nvGraphicFramePr>
        <p:xfrm>
          <a:off x="611559" y="1772818"/>
          <a:ext cx="7992889" cy="484687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106,16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114,04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</a:rPr>
                        <a:t>-101,51</a:t>
                      </a:r>
                      <a:endParaRPr lang="pl-PL" sz="1400" dirty="0">
                        <a:solidFill>
                          <a:schemeClr val="tx1"/>
                        </a:solidFill>
                        <a:latin typeface="Gill Sans MT" panose="020B0502020104020203" pitchFamily="34" charset="-1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</a:rPr>
                        <a:t>-58,16</a:t>
                      </a:r>
                      <a:endParaRPr lang="pl-PL" sz="1400" dirty="0">
                        <a:solidFill>
                          <a:schemeClr val="tx1"/>
                        </a:solidFill>
                        <a:latin typeface="Gill Sans MT" panose="020B0502020104020203" pitchFamily="34" charset="-1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</a:rPr>
                        <a:t>-56,48</a:t>
                      </a:r>
                      <a:endParaRPr lang="pl-PL" sz="1400" dirty="0">
                        <a:solidFill>
                          <a:schemeClr val="tx1"/>
                        </a:solidFill>
                        <a:latin typeface="Gill Sans MT" panose="020B0502020104020203" pitchFamily="34" charset="-1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360,38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535,33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604,95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Zagnańsk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kielecki          Miejsce: 5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491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7226"/>
              </p:ext>
            </p:extLst>
          </p:nvPr>
        </p:nvGraphicFramePr>
        <p:xfrm>
          <a:off x="611559" y="1772818"/>
          <a:ext cx="7992889" cy="484687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205,84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143,02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186,54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219,80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216,14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- 47,43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-40,45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-37,83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383,19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688,14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611,59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Tuczępy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buski             Miejsce: 4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730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REGIONALNA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ŚWIĘTOKRZYSKIE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7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01970"/>
              </p:ext>
            </p:extLst>
          </p:nvPr>
        </p:nvGraphicFramePr>
        <p:xfrm>
          <a:off x="611559" y="1772818"/>
          <a:ext cx="7992889" cy="484687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161,64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252,13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-77,91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-41,13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-40,74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162,14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555,31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680,93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Kije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pińczowski                Miejsce: 3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392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64146"/>
              </p:ext>
            </p:extLst>
          </p:nvPr>
        </p:nvGraphicFramePr>
        <p:xfrm>
          <a:off x="611559" y="1772818"/>
          <a:ext cx="7992889" cy="484687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193,90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115,69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144,81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181,05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179,99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- 90,05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-44,86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-34,05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549,45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848,68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770,15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Morawica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kielecki               Miejsce: 2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18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350076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191,05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112,18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344,23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349,63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328,75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- 96,15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-47,84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938,55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908,20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905,62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Sitkówka-Nowiny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kielecki               Miejsce: 1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9208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 smtClean="0">
                <a:solidFill>
                  <a:srgbClr val="008000"/>
                </a:solidFill>
                <a:latin typeface="Gill Sans MT" pitchFamily="34" charset="-18"/>
              </a:rPr>
              <a:t>GMINY MIEJSKO -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79276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3065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   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107,47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104,63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105,17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103,81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- 113,44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-69,36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-61,69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99,05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98,99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41,01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59,27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59,08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39,19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50,97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51,12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376,26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518,74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562,68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Chmielnik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kielecki              Miejsce: 10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598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815140"/>
              </p:ext>
            </p:extLst>
          </p:nvPr>
        </p:nvGraphicFramePr>
        <p:xfrm>
          <a:off x="611559" y="1772818"/>
          <a:ext cx="7992889" cy="44327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177,11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186,25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193,29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- 82,76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-56,85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-51,22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519,71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597,02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597,73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Jędrzejów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         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9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387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48077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128,31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236,06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185,26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- 88,73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-87,92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-83,29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588,73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669,85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621,25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784830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Opatów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                   Miejsce: 8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348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 smtClean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4" cy="468052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1. wydatki majątkowe inwestycyjne per capita</a:t>
            </a:r>
          </a:p>
          <a:p>
            <a:pPr marL="355600" indent="-35560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2. procent wydatków majątkowych inwestycyjnych w budżecie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3. wydatki na transport i łączność per capita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4. procent wydatków na transport i łączność w wydatkach budżetu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5. procent dochodów własnych w dochodach budżetu gminy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6. liczba podmiotów gospodarczych na 1000 mieszkańców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podmiot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7. liczba osób pracujących na 1000 mieszkańców,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pracującą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8. liczba osób bezrobotnych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bezrobotną przyznano minus jeden punkt;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endParaRPr lang="pl-PL" altLang="pl-PL" sz="1800" dirty="0" smtClean="0">
              <a:solidFill>
                <a:schemeClr val="bg1">
                  <a:lumMod val="65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130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886825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129,75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216,38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154,51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168,52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179,13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- 106,14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-83,85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-82,22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- 11,02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477,48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587,10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719,75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Ożarów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opatowski                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7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7554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84796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106,20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196,27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218,38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213,90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- 78,76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-43,18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517,37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676,16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722,51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Pińczów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6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693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88999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106,20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247,78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233,15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237,85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-78,20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-49,49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 -39,71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611,27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744,97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726,78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Staszów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         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5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226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77800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258,98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322,90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329,84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- 116,83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-53,06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-39,18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520,93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713,71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736,99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Włoszczowa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4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858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REGIONALNA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ŚWIĘTOKRZYSKIE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332203"/>
              </p:ext>
            </p:extLst>
          </p:nvPr>
        </p:nvGraphicFramePr>
        <p:xfrm>
          <a:off x="611559" y="1772818"/>
          <a:ext cx="7992889" cy="44327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231,28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249,53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246,92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- 134,28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-70,43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-58,42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100,57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569,37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667,64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739,93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Końskie</a:t>
            </a:r>
            <a:endParaRPr lang="pl-PL" sz="23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konecki               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3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024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37089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127,32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141,35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206,34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228,47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226,39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- 68,99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-42,26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-37,14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101,34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102,76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-0,89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599,24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833,32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851,34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Busko </a:t>
            </a:r>
            <a:r>
              <a:rPr lang="pl-PL" sz="2400" dirty="0" err="1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Zdr</a:t>
            </a:r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.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będziński                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2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637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17355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*</a:t>
                      </a:r>
                      <a:endParaRPr kumimoji="0" lang="pl-P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165,93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195,38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276,16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386,03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365,72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-85,88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-38,60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-38,62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</a:t>
                      </a: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rankingu krajowym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693,03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1064,14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1073,23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Połaniec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staszowski                   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1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6119718"/>
            <a:ext cx="3456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 * w 2003 roku gmina wiejska</a:t>
            </a:r>
            <a:endParaRPr lang="pl-PL" sz="1100" dirty="0">
              <a:solidFill>
                <a:srgbClr val="008000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041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 smtClean="0">
                <a:solidFill>
                  <a:srgbClr val="008000"/>
                </a:solidFill>
                <a:latin typeface="Gill Sans MT" pitchFamily="34" charset="-18"/>
              </a:rPr>
              <a:t>GMINY  MIEJSKIE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19359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268624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342,59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215,41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210,34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- 120,15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-75,89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-65,84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116,56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117,58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117,40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87,75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681,48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739,24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743,77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Skarżysko-Kamienna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5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316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9. napływ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10. odpływ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minus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11. liczba absolwentów szkół ponadgimnazjalnych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absolwenta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12. procent radnych z wyższym wykształceniem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radnego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13. </a:t>
            </a: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procent ludności objętej wodociągami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14. procent ludności objętej kanalizacją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  <a:endParaRPr lang="pl-PL" altLang="pl-PL" sz="2000" dirty="0" smtClean="0">
              <a:solidFill>
                <a:schemeClr val="bg1">
                  <a:lumMod val="65000"/>
                </a:schemeClr>
              </a:solidFill>
              <a:latin typeface="Gill Sans MT" panose="020B0502020104020203" pitchFamily="34" charset="-18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15. procent ludności objętej oczyszczalnią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za każdy procent przyznano jeden punkt.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 smtClean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609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201604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219,77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207,60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207, 9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- 122,14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-63,53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-57,74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100,77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107,82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107,70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668,12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740,38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755,17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Ostrowiec Świętokrzyski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4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104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99494"/>
              </p:ext>
            </p:extLst>
          </p:nvPr>
        </p:nvGraphicFramePr>
        <p:xfrm>
          <a:off x="611559" y="1772818"/>
          <a:ext cx="7992889" cy="44543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218,38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309,81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332,14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-104,78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-59,91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-56,28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654,57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853,59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881,67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Starachowice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3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695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241694"/>
              </p:ext>
            </p:extLst>
          </p:nvPr>
        </p:nvGraphicFramePr>
        <p:xfrm>
          <a:off x="611559" y="1772818"/>
          <a:ext cx="7992889" cy="44327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105,95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300,19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366,07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372,84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-77,00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-49,70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-39,36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127,86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137,51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136,73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866,28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1014,11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967,69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Sandomierz</a:t>
            </a:r>
            <a:endParaRPr lang="pl-PL" sz="205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2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259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0789"/>
              </p:ext>
            </p:extLst>
          </p:nvPr>
        </p:nvGraphicFramePr>
        <p:xfrm>
          <a:off x="611559" y="1772818"/>
          <a:ext cx="7992889" cy="44327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216,61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259,11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309,07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368,23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367,92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-78,65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-52,87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-47,35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135,67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144,30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145,72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851,20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1167,13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1222,23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Kielce 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1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49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581128"/>
            <a:ext cx="3744416" cy="18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hlinkClick r:id="rId2"/>
              </a:rPr>
              <a:t>esobczak@anagmis.pl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sobczak070645@gmail.com</a:t>
            </a:r>
          </a:p>
          <a:p>
            <a:pPr eaLnBrk="1" hangingPunct="1">
              <a:buFontTx/>
              <a:buNone/>
            </a:pPr>
            <a:endParaRPr lang="pl-PL" sz="1000" dirty="0" smtClean="0"/>
          </a:p>
          <a:p>
            <a:pPr eaLnBrk="1" hangingPunct="1">
              <a:buFontTx/>
              <a:buNone/>
            </a:pPr>
            <a:endParaRPr lang="pl-PL" sz="1800" dirty="0" smtClean="0"/>
          </a:p>
          <a:p>
            <a:pPr eaLnBrk="1" hangingPunct="1">
              <a:buFontTx/>
              <a:buNone/>
            </a:pPr>
            <a:endParaRPr lang="pl-PL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kontakt@anagmis.pl</a:t>
            </a:r>
          </a:p>
          <a:p>
            <a:pPr eaLnBrk="1" hangingPunct="1">
              <a:buFontTx/>
              <a:buNone/>
            </a:pP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m.staniszewski@ans.pw.edu.pl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endParaRPr lang="pl-PL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0" y="4221088"/>
            <a:ext cx="4932040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	</a:t>
            </a:r>
            <a:r>
              <a:rPr lang="pl-PL" sz="16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PROF</a:t>
            </a:r>
            <a:r>
              <a:rPr lang="pl-PL" sz="1600" dirty="0">
                <a:solidFill>
                  <a:schemeClr val="bg1"/>
                </a:solidFill>
                <a:latin typeface="Gill Sans MT" panose="020B0502020104020203" pitchFamily="34" charset="-18"/>
              </a:rPr>
              <a:t>. DR HAB. EUGENIUSZ </a:t>
            </a:r>
            <a:r>
              <a:rPr lang="pl-PL" sz="16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SOBCZAK</a:t>
            </a:r>
            <a:endParaRPr lang="pl-PL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-10128" y="5301208"/>
            <a:ext cx="4942168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	</a:t>
            </a:r>
            <a:r>
              <a:rPr lang="pl-PL" sz="16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MGR MICHAŁ STANISZEWSKI</a:t>
            </a:r>
            <a:endParaRPr lang="pl-PL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4" t="33955" r="26470" b="50000"/>
          <a:stretch/>
        </p:blipFill>
        <p:spPr bwMode="auto">
          <a:xfrm>
            <a:off x="1619672" y="2045508"/>
            <a:ext cx="6196404" cy="102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2808312" cy="96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861048"/>
            <a:ext cx="7740352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b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1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REGIONALNA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5938" y="4869160"/>
            <a:ext cx="5790198" cy="769441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11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1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ŚWIĘTOKRZYSKIE</a:t>
            </a:r>
          </a:p>
          <a:p>
            <a:pPr algn="r"/>
            <a:endParaRPr lang="pl-PL" sz="11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01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 smtClean="0">
                <a:solidFill>
                  <a:srgbClr val="008000"/>
                </a:solidFill>
                <a:latin typeface="Gill Sans MT" pitchFamily="34" charset="-18"/>
              </a:rPr>
              <a:t>GMINY 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98772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774879"/>
              </p:ext>
            </p:extLst>
          </p:nvPr>
        </p:nvGraphicFramePr>
        <p:xfrm>
          <a:off x="611559" y="1772818"/>
          <a:ext cx="7992889" cy="484687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34,012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- 127,57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- 63,43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-39,41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103,45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104,07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55,10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228,20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484,65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519,07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Krasocin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 włoszczowski    Miejsce: 10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022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697323"/>
              </p:ext>
            </p:extLst>
          </p:nvPr>
        </p:nvGraphicFramePr>
        <p:xfrm>
          <a:off x="611559" y="1772818"/>
          <a:ext cx="7992889" cy="484687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145,67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- 54,17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-35,11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-34,75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216,35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463,35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527,83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Wiślica 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buski    Miejsce: 9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78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06226"/>
              </p:ext>
            </p:extLst>
          </p:nvPr>
        </p:nvGraphicFramePr>
        <p:xfrm>
          <a:off x="611559" y="1772818"/>
          <a:ext cx="7992889" cy="484687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127,89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108,69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165,93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175,44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- 59,14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- 36,62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-30,70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245,16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539,14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534,40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Szydłów 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(staszowski)         Miejsce: 8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052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91823"/>
              </p:ext>
            </p:extLst>
          </p:nvPr>
        </p:nvGraphicFramePr>
        <p:xfrm>
          <a:off x="611559" y="1772818"/>
          <a:ext cx="7992889" cy="484687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123,84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135,16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- 59,83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-35,83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-31,77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-0,59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55,62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297,26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421,63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544,38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Solec 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buski       Miejsce: 7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199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40587"/>
              </p:ext>
            </p:extLst>
          </p:nvPr>
        </p:nvGraphicFramePr>
        <p:xfrm>
          <a:off x="611559" y="1772818"/>
          <a:ext cx="7992889" cy="484687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105,19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- 104,84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-49,56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-51,98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341,52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536,24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574,22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Strawczyn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kielecki                   Miejsce: 6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467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16032</TotalTime>
  <Words>3661</Words>
  <Application>Microsoft Office PowerPoint</Application>
  <PresentationFormat>Pokaz na ekranie (4:3)</PresentationFormat>
  <Paragraphs>1698</Paragraphs>
  <Slides>35</Slides>
  <Notes>33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Motyw pakietu Office</vt:lpstr>
      <vt:lpstr>Laureaci I Konkursu ZRÓWNOWAŻONEGO ROZWOJU JEDNOSTEK SAMORZĄDU TERYTORIALNEGO  EDYCJA REGIONALNA 2016 </vt:lpstr>
      <vt:lpstr>WSKAŹNIKI</vt:lpstr>
      <vt:lpstr>WSKAŹNIKI</vt:lpstr>
      <vt:lpstr>GMINY  WIEJSKIE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LAUREACI RANKINGU ZRÓWNOWAŻONEGO ROZWOJU JEDNOSTEK SAMORZĄDU TERYTORIALNEGO  EDYCJA REGIONALNA  </vt:lpstr>
      <vt:lpstr>Prezentacja programu PowerPoint</vt:lpstr>
      <vt:lpstr>Prezentacja programu PowerPoint</vt:lpstr>
      <vt:lpstr>Prezentacja programu PowerPoint</vt:lpstr>
      <vt:lpstr>GMINY MIEJSKO - WIEJSKIE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LAUREACI RANKINGU ZRÓWNOWAŻONEGO ROZWOJU JEDNOSTEK SAMORZĄDU TERYTORIALNEGO  EDYCJA REGIONALNA  </vt:lpstr>
      <vt:lpstr>Prezentacja programu PowerPoint</vt:lpstr>
      <vt:lpstr>Prezentacja programu PowerPoint</vt:lpstr>
      <vt:lpstr>Prezentacja programu PowerPoint</vt:lpstr>
      <vt:lpstr>GMINY  MIEJSKIE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LAUREACI RANKINGU ZRÓWNOWAŻONEGO ROZWOJU JEDNOSTEK SAMORZĄDU TERYTORIALNEGO  EDYCJA REGIONALNA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jim</dc:creator>
  <cp:lastModifiedBy>Piwnik-Piecyk, Agnieszka</cp:lastModifiedBy>
  <cp:revision>1029</cp:revision>
  <dcterms:created xsi:type="dcterms:W3CDTF">2005-12-07T16:22:50Z</dcterms:created>
  <dcterms:modified xsi:type="dcterms:W3CDTF">2017-04-26T09:21:25Z</dcterms:modified>
</cp:coreProperties>
</file>