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8" r:id="rId1"/>
  </p:sldMasterIdLst>
  <p:notesMasterIdLst>
    <p:notesMasterId r:id="rId37"/>
  </p:notesMasterIdLst>
  <p:sldIdLst>
    <p:sldId id="691" r:id="rId2"/>
    <p:sldId id="692" r:id="rId3"/>
    <p:sldId id="693" r:id="rId4"/>
    <p:sldId id="694" r:id="rId5"/>
    <p:sldId id="696" r:id="rId6"/>
    <p:sldId id="719" r:id="rId7"/>
    <p:sldId id="720" r:id="rId8"/>
    <p:sldId id="721" r:id="rId9"/>
    <p:sldId id="722" r:id="rId10"/>
    <p:sldId id="723" r:id="rId11"/>
    <p:sldId id="724" r:id="rId12"/>
    <p:sldId id="727" r:id="rId13"/>
    <p:sldId id="728" r:id="rId14"/>
    <p:sldId id="729" r:id="rId15"/>
    <p:sldId id="730" r:id="rId16"/>
    <p:sldId id="707" r:id="rId17"/>
    <p:sldId id="731" r:id="rId18"/>
    <p:sldId id="732" r:id="rId19"/>
    <p:sldId id="733" r:id="rId20"/>
    <p:sldId id="734" r:id="rId21"/>
    <p:sldId id="735" r:id="rId22"/>
    <p:sldId id="738" r:id="rId23"/>
    <p:sldId id="739" r:id="rId24"/>
    <p:sldId id="757" r:id="rId25"/>
    <p:sldId id="741" r:id="rId26"/>
    <p:sldId id="742" r:id="rId27"/>
    <p:sldId id="743" r:id="rId28"/>
    <p:sldId id="718" r:id="rId29"/>
    <p:sldId id="749" r:id="rId30"/>
    <p:sldId id="750" r:id="rId31"/>
    <p:sldId id="752" r:id="rId32"/>
    <p:sldId id="753" r:id="rId33"/>
    <p:sldId id="754" r:id="rId34"/>
    <p:sldId id="761" r:id="rId35"/>
    <p:sldId id="759" r:id="rId36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CC00"/>
    <a:srgbClr val="003300"/>
    <a:srgbClr val="339933"/>
    <a:srgbClr val="00FF00"/>
    <a:srgbClr val="333300"/>
    <a:srgbClr val="000000"/>
    <a:srgbClr val="80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5" autoAdjust="0"/>
    <p:restoredTop sz="99813" autoAdjust="0"/>
  </p:normalViewPr>
  <p:slideViewPr>
    <p:cSldViewPr>
      <p:cViewPr>
        <p:scale>
          <a:sx n="122" d="100"/>
          <a:sy n="122" d="100"/>
        </p:scale>
        <p:origin x="-1638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B535E1-D7A4-44B5-A4C4-9B57EE09CD00}" type="datetimeFigureOut">
              <a:rPr lang="pl-PL"/>
              <a:pPr>
                <a:defRPr/>
              </a:pPr>
              <a:t>2017-04-26</a:t>
            </a:fld>
            <a:endParaRPr lang="pl-PL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7F4629-4C20-4054-81D8-C1AAD561F82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29347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/>
          </a:p>
        </p:txBody>
      </p:sp>
      <p:sp>
        <p:nvSpPr>
          <p:cNvPr id="5325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0353992-A4EE-4032-A152-3BB9A8208C1E}" type="slidenum">
              <a:rPr lang="pl-PL" altLang="pl-PL" smtClean="0"/>
              <a:pPr/>
              <a:t>2</a:t>
            </a:fld>
            <a:endParaRPr lang="pl-PL" altLang="pl-P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D92DC-DF20-4375-BBE5-9C68260AF40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4F430-B0AC-4EB4-BAAB-3F1BA6598CF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477F-ABEA-4FDB-A839-CBDF4C4DCE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180F8-911B-4DE5-B067-1AA9242629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5CBC-06E0-4033-9A5F-9FD4BF4D671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1C33C-1C10-4027-ADD4-25A63925992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0D919-7531-4417-987F-67ED766E8A5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A8DE-1EEF-434C-BC25-40475A82F7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B0247-345F-457E-8319-A9F0D12EA5F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1087-3607-478B-B74B-FDE7DD2BA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D6EC5-7D0C-4F30-9015-440265DE64F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71DDC5-3820-4806-9574-CC5407F17B7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esobczak@anagmis.p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648" y="2492896"/>
            <a:ext cx="7740352" cy="129584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4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Laureaci I Konkursu</a:t>
            </a:r>
            <a:r>
              <a:rPr lang="pl-PL" sz="28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99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8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1900" dirty="0" smtClean="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-18"/>
              </a:rPr>
              <a:t>EDYCJA REGIONALNA 2016</a:t>
            </a: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4068960" y="5373216"/>
            <a:ext cx="5722937" cy="64807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pl-PL" altLang="pl-PL" sz="2000" dirty="0" smtClean="0">
              <a:solidFill>
                <a:schemeClr val="tx1"/>
              </a:solidFill>
              <a:latin typeface="Gill Sans MT" pitchFamily="34" charset="-18"/>
            </a:endParaRP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prof.  </a:t>
            </a:r>
            <a:r>
              <a:rPr lang="pl-PL" altLang="pl-PL" sz="1800" dirty="0" err="1" smtClean="0">
                <a:solidFill>
                  <a:srgbClr val="003300"/>
                </a:solidFill>
                <a:latin typeface="Gill Sans MT" pitchFamily="34" charset="-18"/>
              </a:rPr>
              <a:t>nzw</a:t>
            </a: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. dr hab. Eugeniusz Sobczak</a:t>
            </a:r>
          </a:p>
          <a:p>
            <a:pPr algn="l" eaLnBrk="1" hangingPunct="1">
              <a:lnSpc>
                <a:spcPct val="80000"/>
              </a:lnSpc>
              <a:buFontTx/>
              <a:buNone/>
            </a:pPr>
            <a:r>
              <a:rPr lang="pl-PL" altLang="pl-PL" sz="1800" dirty="0" smtClean="0">
                <a:solidFill>
                  <a:srgbClr val="003300"/>
                </a:solidFill>
                <a:latin typeface="Gill Sans MT" pitchFamily="34" charset="-18"/>
              </a:rPr>
              <a:t>mgr Michał Staniszewski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475656" y="4077072"/>
            <a:ext cx="7668344" cy="677108"/>
          </a:xfrm>
          <a:prstGeom prst="rect">
            <a:avLst/>
          </a:prstGeom>
          <a:solidFill>
            <a:srgbClr val="009900">
              <a:alpha val="75000"/>
            </a:srgbClr>
          </a:solidFill>
        </p:spPr>
        <p:txBody>
          <a:bodyPr wrap="square" rtlCol="0">
            <a:spAutoFit/>
          </a:bodyPr>
          <a:lstStyle/>
          <a:p>
            <a:endParaRPr lang="pl-PL" sz="9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WOJEWÓDZTWO  ŚWIĘTOTRZYSKIE</a:t>
            </a:r>
          </a:p>
          <a:p>
            <a:endParaRPr lang="pl-PL" sz="9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3419872" y="6453336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 smtClean="0">
                <a:solidFill>
                  <a:srgbClr val="003300"/>
                </a:solidFill>
                <a:latin typeface="Gill Sans MT" panose="020B0502020104020203" pitchFamily="34" charset="-18"/>
              </a:rPr>
              <a:t>Warszawa, 27.04.2017 r</a:t>
            </a:r>
            <a:r>
              <a:rPr lang="pl-PL" sz="1600" dirty="0" smtClean="0">
                <a:solidFill>
                  <a:srgbClr val="339933"/>
                </a:solidFill>
              </a:rPr>
              <a:t>.</a:t>
            </a:r>
            <a:endParaRPr lang="pl-PL" sz="1600" dirty="0">
              <a:solidFill>
                <a:srgbClr val="339933"/>
              </a:solidFill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0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627139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106,16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111,30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114,04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aseline="0" dirty="0" smtClean="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</a:rPr>
                        <a:t>-101,51</a:t>
                      </a:r>
                      <a:endParaRPr lang="pl-PL" sz="1400" dirty="0">
                        <a:solidFill>
                          <a:schemeClr val="tx1"/>
                        </a:solidFill>
                        <a:latin typeface="Gill Sans MT" panose="020B0502020104020203" pitchFamily="34" charset="-1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</a:rPr>
                        <a:t>-58,16</a:t>
                      </a:r>
                      <a:endParaRPr lang="pl-PL" sz="1400" dirty="0">
                        <a:solidFill>
                          <a:schemeClr val="tx1"/>
                        </a:solidFill>
                        <a:latin typeface="Gill Sans MT" panose="020B0502020104020203" pitchFamily="34" charset="-1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  <a:latin typeface="Gill Sans MT" panose="020B0502020104020203" pitchFamily="34" charset="-18"/>
                        </a:rPr>
                        <a:t>-56,48</a:t>
                      </a:r>
                      <a:endParaRPr lang="pl-PL" sz="1400" dirty="0">
                        <a:solidFill>
                          <a:schemeClr val="tx1"/>
                        </a:solidFill>
                        <a:latin typeface="Gill Sans MT" panose="020B0502020104020203" pitchFamily="34" charset="-1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81,02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360,38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535,33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604,95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Zagnańsk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Miejsce: 5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4915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7226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205,84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143,02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186,54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219,80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216,14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- 47,43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-40,45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-37,83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57,48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383,19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688,14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611,59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Tuczępy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buski             Miejsce: 4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9730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REGIONALNA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7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01970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161,64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252,13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-77,91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-41,13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-40,74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162,14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555,31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680,93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Kije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pińczowski                Miejsce: 3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3920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64146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193,90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115,69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144,81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181,05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179,99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- 90,05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-44,86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-34,05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81,66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549,45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848,68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770,15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Morawica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     Miejsce: 2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18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350076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191,05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112,18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79,38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344,23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349,63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328,75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- 96,15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-47,84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938,55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908,20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905,62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Sitkówka-Nowiny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     Miejsce: 1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208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MIEJSKO -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7792763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73065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   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77,34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104,63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103,81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- 113,44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-69,36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-61,69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65,06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65,45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99,05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98,99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41,01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59,27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59,08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39,19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50,97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51,12</a:t>
                      </a:r>
                      <a:endParaRPr kumimoji="0" lang="pl-PL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376,26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518,74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562,68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Chmielnik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    Miejsce: 10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5982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815140"/>
              </p:ext>
            </p:extLst>
          </p:nvPr>
        </p:nvGraphicFramePr>
        <p:xfrm>
          <a:off x="611559" y="1772818"/>
          <a:ext cx="7992889" cy="44327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177,11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186,25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193,29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- 82,76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-56,85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-51,22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519,71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597,02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597,73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Jędrzejów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9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387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248077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128,31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236,06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185,26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- 88,73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-87,92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-83,29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82,04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41,48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588,73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669,85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621,25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784830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Opatów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                   Miejsce: 8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19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3483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 smtClean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4" cy="468052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1. wydatki majątkowe inwestycyjne per capita</a:t>
            </a:r>
          </a:p>
          <a:p>
            <a:pPr marL="355600" indent="-35560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2. procent wydatków majątkowych inwestycyjnych w budżecie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3. wydatki na transport i łączność per capita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 10 zł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4. procent wydatków na transport i łączność w wydatkach budżetu gminy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2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5. procent dochodów własnych w dochodach budżetu gminy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6. liczba podmiotów gospodarczych na 1000 mieszkańców</a:t>
            </a:r>
          </a:p>
          <a:p>
            <a:pPr marL="273050" indent="-27305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000" dirty="0">
                <a:solidFill>
                  <a:srgbClr val="008000"/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podmiot przyznano jeden punkt;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7. liczba osób pracujących na 1000 mieszkańców,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pracującą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>
                <a:solidFill>
                  <a:srgbClr val="008000"/>
                </a:solidFill>
                <a:latin typeface="Gill Sans MT" panose="020B0502020104020203" pitchFamily="34" charset="-18"/>
              </a:rPr>
              <a:t>8. liczba osób bezrobotnych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bezrobotną przyznano minus jeden punkt;</a:t>
            </a:r>
          </a:p>
          <a:p>
            <a:pPr marL="273050" indent="0" algn="just" eaLnBrk="1" hangingPunct="1">
              <a:lnSpc>
                <a:spcPct val="80000"/>
              </a:lnSpc>
              <a:buNone/>
              <a:defRPr/>
            </a:pPr>
            <a:endParaRPr lang="pl-PL" altLang="pl-PL" sz="1800" dirty="0" smtClean="0">
              <a:solidFill>
                <a:schemeClr val="bg1">
                  <a:lumMod val="65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11309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886825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129,75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216,38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154,51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168,52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179,13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- 106,14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-83,85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-82,22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- 11,02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477,48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587,10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719,75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Ożarów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opatowski      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7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7554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984796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106,20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196,27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218,38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213,90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- 78,76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-43,18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517,37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676,16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722,51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Pińczów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6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693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88999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106,20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247,78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233,15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237,85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-78,20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-49,49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 -39,71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26,24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611,27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744,97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726,78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Staszów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5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02269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577800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258,98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322,90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329,84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- 116,83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-53,06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520,93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713,71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736,99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Włoszczowa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4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2858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573314"/>
            <a:ext cx="7668344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r>
              <a:rPr lang="pl-PL" sz="28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28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2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0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REGIONALNA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0" y="4737338"/>
            <a:ext cx="5652120" cy="707886"/>
          </a:xfrm>
          <a:prstGeom prst="rect">
            <a:avLst/>
          </a:prstGeom>
          <a:solidFill>
            <a:srgbClr val="008000">
              <a:alpha val="75000"/>
            </a:srgbClr>
          </a:solidFill>
        </p:spPr>
        <p:txBody>
          <a:bodyPr wrap="square" rtlCol="0">
            <a:spAutoFit/>
          </a:bodyPr>
          <a:lstStyle/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W KATEGORII: GMINA MIEJSKO-WIEJSKA</a:t>
            </a:r>
          </a:p>
          <a:p>
            <a:pPr algn="r"/>
            <a:endParaRPr lang="pl-PL" sz="1000" dirty="0" smtClean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0" y="5517232"/>
            <a:ext cx="5652120" cy="40011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0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  <a:endParaRPr lang="pl-PL" sz="20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1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332203"/>
              </p:ext>
            </p:extLst>
          </p:nvPr>
        </p:nvGraphicFramePr>
        <p:xfrm>
          <a:off x="611559" y="1772818"/>
          <a:ext cx="7992889" cy="44327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56,31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231,28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249,53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246,92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- 134,28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-70,43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-58,42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100,57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79,89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75,48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569,37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667,64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739,93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Końskie</a:t>
            </a:r>
            <a:endParaRPr lang="pl-PL" sz="23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konecki     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3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0240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737089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127,32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141,35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45,48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206,34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228,47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226,39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- 68,99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-42,26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-37,14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101,34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102,76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599,24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833,32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851,34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Busko </a:t>
            </a:r>
            <a:r>
              <a:rPr lang="pl-PL" sz="2400" dirty="0" err="1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Zdr</a:t>
            </a:r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.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będziński      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2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6378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17355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*</a:t>
                      </a:r>
                      <a:endParaRPr kumimoji="0" lang="pl-PL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195,38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276,16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386,03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365,72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-85,88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-38,60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-38,62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70,74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</a:t>
                      </a:r>
                      <a:r>
                        <a:rPr kumimoji="0" lang="pl-PL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rankingu krajowym</a:t>
                      </a:r>
                      <a:endParaRPr kumimoji="0" lang="pl-PL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693,03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1064,14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1073,23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Połaniec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staszowski                     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1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67544" y="6119718"/>
            <a:ext cx="34563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 * w 2003 roku gmina wiejska</a:t>
            </a:r>
            <a:endParaRPr lang="pl-PL" sz="1100" dirty="0">
              <a:solidFill>
                <a:srgbClr val="008000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0419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 MIEJSKIE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19359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268624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15,82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342,59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215,41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210,34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- 120,15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-75,89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-65,84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116,56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117,58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117,40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81,64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87,75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681,48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739,24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743,77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Skarżysko-Kamienna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5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29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3167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8136903" cy="4896544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9. napływ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10. odpływ ludności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każdą osobę przyznano minus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11. liczba absolwentów szkół ponadgimnazjalnych na 1000 mieszkańców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absolwenta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12. procent radnych z wyższym wykształceniem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każdego radnego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13. </a:t>
            </a: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procent ludności objętej wodociągami</a:t>
            </a:r>
          </a:p>
          <a:p>
            <a:pPr marL="35560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1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14. procent ludności objętej kanalizacją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-18"/>
              </a:rPr>
              <a:t>	</a:t>
            </a: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za każdy procent przyznano jeden punkt;</a:t>
            </a:r>
            <a:endParaRPr lang="pl-PL" altLang="pl-PL" sz="2000" dirty="0" smtClean="0">
              <a:solidFill>
                <a:schemeClr val="bg1">
                  <a:lumMod val="65000"/>
                </a:schemeClr>
              </a:solidFill>
              <a:latin typeface="Gill Sans MT" panose="020B0502020104020203" pitchFamily="34" charset="-18"/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20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15. procent ludności objętej oczyszczalnią ścieków</a:t>
            </a:r>
          </a:p>
          <a:p>
            <a:pPr marL="355600" indent="-35560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pl-PL" altLang="pl-PL" sz="18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	za każdy procent przyznano jeden punkt.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8003232" cy="936104"/>
          </a:xfrm>
        </p:spPr>
        <p:txBody>
          <a:bodyPr/>
          <a:lstStyle/>
          <a:p>
            <a:pPr algn="l" eaLnBrk="1" hangingPunct="1"/>
            <a:r>
              <a:rPr lang="pl-PL" altLang="pl-PL" sz="3200" dirty="0" smtClean="0">
                <a:solidFill>
                  <a:srgbClr val="008000"/>
                </a:solidFill>
                <a:latin typeface="Gill Sans MT" pitchFamily="34" charset="-18"/>
              </a:rPr>
              <a:t>WSKAŹNIKI</a:t>
            </a:r>
          </a:p>
        </p:txBody>
      </p:sp>
      <p:sp>
        <p:nvSpPr>
          <p:cNvPr id="8" name="Prostokąt 7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7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56098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201604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31,40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58,72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219,77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207,60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207, 9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- 122,14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-63,53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-57,74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100,77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107,82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107,70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- 3,32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82,61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76,09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  <a:endParaRPr kumimoji="0" lang="pl-PL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668,12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740,38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755,17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Ostrowiec Świętokrzyski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4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30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104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99494"/>
              </p:ext>
            </p:extLst>
          </p:nvPr>
        </p:nvGraphicFramePr>
        <p:xfrm>
          <a:off x="611559" y="1772818"/>
          <a:ext cx="7992889" cy="445433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44,94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218,38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309,81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332,14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-104,78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-59,91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-56,28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96,32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99,68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654,57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853,59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881,67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Starachowice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3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31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6955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241694"/>
              </p:ext>
            </p:extLst>
          </p:nvPr>
        </p:nvGraphicFramePr>
        <p:xfrm>
          <a:off x="611559" y="1772818"/>
          <a:ext cx="7992889" cy="44327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66,25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63,09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68,15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300,19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366,07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372,84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-77,00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-49,70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127,86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137,51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136,73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-6,87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81,10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98,25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99,49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866,28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1014,11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967,69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Sandomierz</a:t>
            </a:r>
            <a:endParaRPr lang="pl-PL" sz="205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2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32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2597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0789"/>
              </p:ext>
            </p:extLst>
          </p:nvPr>
        </p:nvGraphicFramePr>
        <p:xfrm>
          <a:off x="611559" y="1772818"/>
          <a:ext cx="7992889" cy="44327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216,61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259,11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42,61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309,07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368,23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367,92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-78,65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-52,87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-47,35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135,67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144,30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145,72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-2,99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96,03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86,74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89,66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83,78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851,20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1167,13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1222,23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Kielce 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Miejsce: </a:t>
            </a:r>
            <a:r>
              <a:rPr lang="pl-PL" sz="2400" dirty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1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33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491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Symbol zastępczy zawartości 2"/>
          <p:cNvSpPr>
            <a:spLocks noGrp="1"/>
          </p:cNvSpPr>
          <p:nvPr>
            <p:ph idx="1"/>
          </p:nvPr>
        </p:nvSpPr>
        <p:spPr>
          <a:xfrm>
            <a:off x="899592" y="4581128"/>
            <a:ext cx="3744416" cy="180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  <a:hlinkClick r:id="rId2"/>
              </a:rPr>
              <a:t>esobczak@anagmis.pl</a:t>
            </a: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 sobczak070645@gmail.com</a:t>
            </a:r>
          </a:p>
          <a:p>
            <a:pPr eaLnBrk="1" hangingPunct="1">
              <a:buFontTx/>
              <a:buNone/>
            </a:pPr>
            <a:endParaRPr lang="pl-PL" sz="1000" dirty="0" smtClean="0"/>
          </a:p>
          <a:p>
            <a:pPr eaLnBrk="1" hangingPunct="1">
              <a:buFontTx/>
              <a:buNone/>
            </a:pPr>
            <a:endParaRPr lang="pl-PL" sz="1800" dirty="0" smtClean="0"/>
          </a:p>
          <a:p>
            <a:pPr eaLnBrk="1" hangingPunct="1">
              <a:buFontTx/>
              <a:buNone/>
            </a:pPr>
            <a:endParaRPr lang="pl-PL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r>
              <a:rPr lang="pl-PL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kontakt@anagmis.pl</a:t>
            </a:r>
          </a:p>
          <a:p>
            <a:pPr eaLnBrk="1" hangingPunct="1">
              <a:buFontTx/>
              <a:buNone/>
            </a:pPr>
            <a:r>
              <a:rPr lang="pl-PL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-18"/>
              </a:rPr>
              <a:t>m.staniszewski@ans.pw.edu.pl</a:t>
            </a:r>
            <a:endParaRPr lang="pl-PL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ill Sans MT" panose="020B0502020104020203" pitchFamily="34" charset="-18"/>
            </a:endParaRPr>
          </a:p>
          <a:p>
            <a:pPr eaLnBrk="1" hangingPunct="1">
              <a:buFontTx/>
              <a:buNone/>
            </a:pPr>
            <a:endParaRPr lang="pl-PL" dirty="0" smtClean="0"/>
          </a:p>
        </p:txBody>
      </p:sp>
      <p:sp>
        <p:nvSpPr>
          <p:cNvPr id="5" name="pole tekstowe 4"/>
          <p:cNvSpPr txBox="1"/>
          <p:nvPr/>
        </p:nvSpPr>
        <p:spPr>
          <a:xfrm>
            <a:off x="0" y="4221088"/>
            <a:ext cx="4932040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	</a:t>
            </a:r>
            <a:r>
              <a:rPr lang="pl-PL" sz="16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PROF</a:t>
            </a:r>
            <a:r>
              <a:rPr lang="pl-PL" sz="1600" dirty="0">
                <a:solidFill>
                  <a:schemeClr val="bg1"/>
                </a:solidFill>
                <a:latin typeface="Gill Sans MT" panose="020B0502020104020203" pitchFamily="34" charset="-18"/>
              </a:rPr>
              <a:t>. DR HAB. EUGENIUSZ </a:t>
            </a:r>
            <a:r>
              <a:rPr lang="pl-PL" sz="16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SOBCZAK</a:t>
            </a:r>
            <a:endParaRPr lang="pl-PL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-10128" y="5301208"/>
            <a:ext cx="4942168" cy="369332"/>
          </a:xfrm>
          <a:prstGeom prst="rect">
            <a:avLst/>
          </a:prstGeom>
          <a:solidFill>
            <a:srgbClr val="008000"/>
          </a:solidFill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	</a:t>
            </a:r>
            <a:r>
              <a:rPr lang="pl-PL" sz="16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MGR MICHAŁ STANISZEWSKI</a:t>
            </a:r>
            <a:endParaRPr lang="pl-PL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14" t="33955" r="26470" b="50000"/>
          <a:stretch/>
        </p:blipFill>
        <p:spPr bwMode="auto">
          <a:xfrm>
            <a:off x="1619672" y="2045508"/>
            <a:ext cx="6196404" cy="102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2808312" cy="96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2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12168" y="3861048"/>
            <a:ext cx="7740352" cy="575766"/>
          </a:xfrm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pl-PL" sz="23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LAUREACI RANKINGU</a:t>
            </a:r>
            <a:br>
              <a:rPr lang="pl-PL" sz="23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ZRÓWNOWAŻONEGO ROZWOJU</a:t>
            </a:r>
            <a:br>
              <a:rPr lang="pl-PL" sz="23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3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>JEDNOSTEK SAMORZĄDU TERYTORIALNEGO</a:t>
            </a:r>
            <a: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3200" dirty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7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sz="2100" dirty="0" smtClean="0">
                <a:solidFill>
                  <a:schemeClr val="bg1">
                    <a:lumMod val="65000"/>
                  </a:schemeClr>
                </a:solidFill>
                <a:latin typeface="Gill Sans MT" panose="020B0502020104020203" pitchFamily="34" charset="-18"/>
              </a:rPr>
              <a:t>EDYCJA REGIONALNA</a:t>
            </a:r>
            <a: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sz="900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  <a:t/>
            </a:r>
            <a:br>
              <a:rPr lang="pl-PL" dirty="0" smtClean="0">
                <a:solidFill>
                  <a:srgbClr val="008000"/>
                </a:solidFill>
                <a:latin typeface="Gill Sans MT" panose="020B0502020104020203" pitchFamily="34" charset="-18"/>
              </a:rPr>
            </a:br>
            <a:endParaRPr lang="en-US" sz="28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-18"/>
            </a:endParaRP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3129"/>
            <a:ext cx="2736304" cy="944527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5938" y="4869160"/>
            <a:ext cx="5790198" cy="769441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11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1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WOJEWÓDZTWO ŚWIĘTOKRZYSKIE</a:t>
            </a:r>
          </a:p>
          <a:p>
            <a:pPr algn="r"/>
            <a:endParaRPr lang="pl-PL" sz="11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501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22" name="Tytuł 2"/>
          <p:cNvSpPr>
            <a:spLocks noGrp="1"/>
          </p:cNvSpPr>
          <p:nvPr>
            <p:ph type="ctrTitle"/>
          </p:nvPr>
        </p:nvSpPr>
        <p:spPr>
          <a:xfrm>
            <a:off x="685800" y="2492896"/>
            <a:ext cx="7772400" cy="1470025"/>
          </a:xfrm>
        </p:spPr>
        <p:txBody>
          <a:bodyPr/>
          <a:lstStyle/>
          <a:p>
            <a:pPr eaLnBrk="1" hangingPunct="1"/>
            <a:r>
              <a:rPr lang="pl-PL" altLang="pl-PL" sz="4000" dirty="0" smtClean="0">
                <a:solidFill>
                  <a:srgbClr val="008000"/>
                </a:solidFill>
                <a:latin typeface="Gill Sans MT" pitchFamily="34" charset="-18"/>
              </a:rPr>
              <a:t>GMINY  WIEJSKIE</a:t>
            </a: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4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98772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774879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79,46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83,18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25,66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34,012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- 127,57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- 63,43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-39,41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78,65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103,45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104,07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77,92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krajowym rankingu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228,20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484,65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519,07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Krasocin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  włoszczowski    Miejsce: 10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5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022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697323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145,67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19,28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23,58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47,09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- 54,17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-35,11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-34,75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51,42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2,50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37,43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216,35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463,35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527,83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Wiślica 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buski    Miejsce: 9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6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578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006226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22,20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127,89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108,69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31,21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36,39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85,00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165,93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175,44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- 59,14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- 36,62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-30,70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39,13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-2,81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-1,05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33,33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88,15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15,53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16,04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1,60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17,37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17,96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245,16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770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539,14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534,40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Szydłów 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(staszowski)         Miejsce: 8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7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5052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91823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49,30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31,84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59,28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33,29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9,08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16,20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25,95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39,85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37,80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75,,83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123,84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135,16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- 59,83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-35,83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-31,77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45,81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57,89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56,63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-0,59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1,77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90,64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91,63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92,17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13,41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54,87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55,62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16,79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96,69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73,07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297,26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489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421,63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544,38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330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Solec 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buski       Miejsce: 7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8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01998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6525344"/>
            <a:ext cx="9144000" cy="332656"/>
          </a:xfrm>
          <a:prstGeom prst="rect">
            <a:avLst/>
          </a:prstGeom>
          <a:gradFill>
            <a:gsLst>
              <a:gs pos="88000">
                <a:srgbClr val="00CC00"/>
              </a:gs>
              <a:gs pos="45000">
                <a:srgbClr val="008000"/>
              </a:gs>
              <a:gs pos="14000">
                <a:srgbClr val="003300"/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840587"/>
              </p:ext>
            </p:extLst>
          </p:nvPr>
        </p:nvGraphicFramePr>
        <p:xfrm>
          <a:off x="611559" y="1772818"/>
          <a:ext cx="7992889" cy="484687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184577"/>
                <a:gridCol w="936104"/>
                <a:gridCol w="936104"/>
                <a:gridCol w="936104"/>
              </a:tblGrid>
              <a:tr h="360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Wskaźnik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2003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2014 r.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Gill Sans MT" panose="020B0502020104020203" pitchFamily="34" charset="-18"/>
                        </a:rPr>
                        <a:t>2015 r.</a:t>
                      </a:r>
                      <a:endParaRPr kumimoji="0" lang="pl-PL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-18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Wydatki na projekty inwestycyjne na mieszkańca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74,97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69,26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94,83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wydatków na projekty inwestycyjne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43,91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21,94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29,51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dochodów własnych w dochodach budżetu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15,07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28,52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30,16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pracujących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38,12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97,58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105,19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osób bezrobotnych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- 104,84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-49,56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-51,98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podmiotów gospodarczych na 1000 mieszkańców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54,54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71,46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72,25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Saldo migracji 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-3,10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5,45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2,86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Liczba absolwentów szkół ponadgimnazjalnych na 1000 mieszkańców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0,00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radnych z wyższym wykształceniem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46,67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wodociągów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95,88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99,90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kanalizacji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37,55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80,76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Odsetek mieszkańców korzystających z oczyszczalni ścieków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62,75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64,10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64,06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698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</a:rPr>
                        <a:t>PUNKTACJA SUMARYCZNA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Miejsce w rankingu krajowym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341,52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327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536,24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359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574,22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Gill Sans MT" panose="020B0502020104020203" pitchFamily="34" charset="-18"/>
                          <a:ea typeface="Calibri" pitchFamily="34" charset="0"/>
                          <a:cs typeface="Calibri" pitchFamily="34" charset="0"/>
                        </a:rPr>
                        <a:t>271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107504" y="6525344"/>
            <a:ext cx="2895600" cy="332656"/>
          </a:xfrm>
        </p:spPr>
        <p:txBody>
          <a:bodyPr/>
          <a:lstStyle/>
          <a:p>
            <a:pPr algn="l">
              <a:defRPr/>
            </a:pPr>
            <a:r>
              <a:rPr lang="pl-PL" sz="1400" dirty="0" smtClean="0">
                <a:solidFill>
                  <a:schemeClr val="bg1"/>
                </a:solidFill>
                <a:latin typeface="Gill Sans MT" panose="020B0502020104020203" pitchFamily="34" charset="-18"/>
              </a:rPr>
              <a:t>ANAGMIS.PL</a:t>
            </a:r>
            <a:endParaRPr lang="pl-PL" sz="14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0" y="262970"/>
            <a:ext cx="4572000" cy="677108"/>
          </a:xfrm>
          <a:prstGeom prst="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r"/>
            <a:endParaRPr lang="pl-PL" sz="700" dirty="0" smtClean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  <a:p>
            <a:pPr algn="r"/>
            <a:r>
              <a:rPr lang="pl-PL" sz="2400" dirty="0" smtClean="0">
                <a:solidFill>
                  <a:schemeClr val="bg1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Gmina: Strawczyn</a:t>
            </a:r>
          </a:p>
          <a:p>
            <a:pPr algn="r"/>
            <a:endParaRPr lang="pl-PL" sz="700" dirty="0">
              <a:solidFill>
                <a:schemeClr val="bg1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0" y="980728"/>
            <a:ext cx="457200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solidFill>
                  <a:srgbClr val="008000"/>
                </a:solidFill>
                <a:latin typeface="Gill Sans MT" panose="020B0502020104020203" pitchFamily="34" charset="-18"/>
                <a:cs typeface="IrisUPC" panose="020B0604020202020204" pitchFamily="34" charset="-34"/>
              </a:rPr>
              <a:t>kielecki                   Miejsce: 6</a:t>
            </a:r>
            <a:endParaRPr lang="pl-PL" sz="2400" dirty="0">
              <a:solidFill>
                <a:srgbClr val="008000"/>
              </a:solidFill>
              <a:latin typeface="Gill Sans MT" panose="020B0502020104020203" pitchFamily="34" charset="-18"/>
              <a:cs typeface="IrisUPC" panose="020B0604020202020204" pitchFamily="34" charset="-34"/>
            </a:endParaRPr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804248" y="6492875"/>
            <a:ext cx="2133600" cy="365125"/>
          </a:xfrm>
        </p:spPr>
        <p:txBody>
          <a:bodyPr/>
          <a:lstStyle/>
          <a:p>
            <a:pPr>
              <a:defRPr/>
            </a:pPr>
            <a:fld id="{A46A6EB2-00FA-46B4-8A7E-DEAE9C47238C}" type="slidenum">
              <a:rPr lang="pl-PL" altLang="pl-PL" sz="1600" smtClean="0">
                <a:solidFill>
                  <a:schemeClr val="bg1"/>
                </a:solidFill>
                <a:latin typeface="Gill Sans MT" panose="020B0502020104020203" pitchFamily="34" charset="-18"/>
              </a:rPr>
              <a:pPr>
                <a:defRPr/>
              </a:pPr>
              <a:t>9</a:t>
            </a:fld>
            <a:endParaRPr lang="pl-PL" altLang="pl-PL" sz="16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467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16032</TotalTime>
  <Words>3661</Words>
  <Application>Microsoft Office PowerPoint</Application>
  <PresentationFormat>Pokaz na ekranie (4:3)</PresentationFormat>
  <Paragraphs>1698</Paragraphs>
  <Slides>35</Slides>
  <Notes>33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Motyw pakietu Office</vt:lpstr>
      <vt:lpstr>Laureaci I Konkursu ZRÓWNOWAŻONEGO ROZWOJU JEDNOSTEK SAMORZĄDU TERYTORIALNEGO  EDYCJA REGIONALNA 2016 </vt:lpstr>
      <vt:lpstr>WSKAŹNIKI</vt:lpstr>
      <vt:lpstr>WSKAŹNIKI</vt:lpstr>
      <vt:lpstr>GMINY  WIEJSKIE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LAUREACI RANKINGU ZRÓWNOWAŻONEGO ROZWOJU JEDNOSTEK SAMORZĄDU TERYTORIALNEGO  EDYCJA REGIONALNA  </vt:lpstr>
      <vt:lpstr>Prezentacja programu PowerPoint</vt:lpstr>
      <vt:lpstr>Prezentacja programu PowerPoint</vt:lpstr>
      <vt:lpstr>Prezentacja programu PowerPoint</vt:lpstr>
      <vt:lpstr>GMINY MIEJSKO - WIEJSKIE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LAUREACI RANKINGU ZRÓWNOWAŻONEGO ROZWOJU JEDNOSTEK SAMORZĄDU TERYTORIALNEGO  EDYCJA REGIONALNA  </vt:lpstr>
      <vt:lpstr>Prezentacja programu PowerPoint</vt:lpstr>
      <vt:lpstr>Prezentacja programu PowerPoint</vt:lpstr>
      <vt:lpstr>Prezentacja programu PowerPoint</vt:lpstr>
      <vt:lpstr>GMINY  MIEJSKIE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LAUREACI RANKINGU ZRÓWNOWAŻONEGO ROZWOJU JEDNOSTEK SAMORZĄDU TERYTORIALNEGO  EDYCJA REGIONALNA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jim</dc:creator>
  <cp:lastModifiedBy>Piwnik-Piecyk, Agnieszka</cp:lastModifiedBy>
  <cp:revision>1029</cp:revision>
  <dcterms:created xsi:type="dcterms:W3CDTF">2005-12-07T16:22:50Z</dcterms:created>
  <dcterms:modified xsi:type="dcterms:W3CDTF">2017-04-26T09:21:25Z</dcterms:modified>
</cp:coreProperties>
</file>