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8" r:id="rId1"/>
  </p:sldMasterIdLst>
  <p:notesMasterIdLst>
    <p:notesMasterId r:id="rId28"/>
  </p:notesMasterIdLst>
  <p:sldIdLst>
    <p:sldId id="691" r:id="rId2"/>
    <p:sldId id="692" r:id="rId3"/>
    <p:sldId id="693" r:id="rId4"/>
    <p:sldId id="694" r:id="rId5"/>
    <p:sldId id="696" r:id="rId6"/>
    <p:sldId id="719" r:id="rId7"/>
    <p:sldId id="720" r:id="rId8"/>
    <p:sldId id="721" r:id="rId9"/>
    <p:sldId id="727" r:id="rId10"/>
    <p:sldId id="728" r:id="rId11"/>
    <p:sldId id="765" r:id="rId12"/>
    <p:sldId id="707" r:id="rId13"/>
    <p:sldId id="731" r:id="rId14"/>
    <p:sldId id="732" r:id="rId15"/>
    <p:sldId id="733" r:id="rId16"/>
    <p:sldId id="734" r:id="rId17"/>
    <p:sldId id="757" r:id="rId18"/>
    <p:sldId id="741" r:id="rId19"/>
    <p:sldId id="766" r:id="rId20"/>
    <p:sldId id="718" r:id="rId21"/>
    <p:sldId id="745" r:id="rId22"/>
    <p:sldId id="746" r:id="rId23"/>
    <p:sldId id="752" r:id="rId24"/>
    <p:sldId id="768" r:id="rId25"/>
    <p:sldId id="761" r:id="rId26"/>
    <p:sldId id="759" r:id="rId27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00"/>
    <a:srgbClr val="008000"/>
    <a:srgbClr val="003300"/>
    <a:srgbClr val="339933"/>
    <a:srgbClr val="333300"/>
    <a:srgbClr val="000000"/>
    <a:srgbClr val="8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5" autoAdjust="0"/>
    <p:restoredTop sz="99813" autoAdjust="0"/>
  </p:normalViewPr>
  <p:slideViewPr>
    <p:cSldViewPr>
      <p:cViewPr>
        <p:scale>
          <a:sx n="124" d="100"/>
          <a:sy n="124" d="100"/>
        </p:scale>
        <p:origin x="-157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EB535E1-D7A4-44B5-A4C4-9B57EE09CD00}" type="datetimeFigureOut">
              <a:rPr lang="pl-PL"/>
              <a:pPr>
                <a:defRPr/>
              </a:pPr>
              <a:t>2017-04-26</a:t>
            </a:fld>
            <a:endParaRPr lang="pl-PL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7F4629-4C20-4054-81D8-C1AAD561F82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62934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  <p:sp>
        <p:nvSpPr>
          <p:cNvPr id="53252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353992-A4EE-4032-A152-3BB9A8208C1E}" type="slidenum">
              <a:rPr lang="pl-PL" altLang="pl-PL" smtClean="0"/>
              <a:pPr/>
              <a:t>2</a:t>
            </a:fld>
            <a:endParaRPr lang="pl-PL" altLang="pl-P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92DC-DF20-4375-BBE5-9C68260AF4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4F430-B0AC-4EB4-BAAB-3F1BA6598CF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1477F-ABEA-4FDB-A839-CBDF4C4DCE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180F8-911B-4DE5-B067-1AA9242629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5CBC-06E0-4033-9A5F-9FD4BF4D671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1C33C-1C10-4027-ADD4-25A63925992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0D919-7531-4417-987F-67ED766E8A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A8DE-1EEF-434C-BC25-40475A82F7E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B0247-345F-457E-8319-A9F0D12EA5F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1087-3607-478B-B74B-FDE7DD2BA1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D6EC5-7D0C-4F30-9015-440265DE64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71DDC5-3820-4806-9574-CC5407F17B7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esobczak@anagmis.p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2492896"/>
            <a:ext cx="7740352" cy="129584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  <a:t>Laureaci XIII Konkursu</a:t>
            </a:r>
            <a:r>
              <a:rPr lang="pl-PL" sz="28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DYNAMIKA LICZBY OSÓB PRACUJĄCYCH</a:t>
            </a: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9343" y="5085184"/>
            <a:ext cx="5722937" cy="64807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pl-PL" altLang="pl-PL" sz="2000" dirty="0" smtClean="0">
              <a:solidFill>
                <a:schemeClr val="tx1"/>
              </a:solidFill>
              <a:latin typeface="Gill Sans MT" pitchFamily="34" charset="-1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pl-PL" altLang="pl-PL" sz="1800" dirty="0" smtClean="0">
                <a:solidFill>
                  <a:srgbClr val="003300"/>
                </a:solidFill>
                <a:latin typeface="Gill Sans MT" pitchFamily="34" charset="-18"/>
              </a:rPr>
              <a:t>prof. </a:t>
            </a:r>
            <a:r>
              <a:rPr lang="pl-PL" altLang="pl-PL" sz="1800" dirty="0" err="1" smtClean="0">
                <a:solidFill>
                  <a:srgbClr val="003300"/>
                </a:solidFill>
                <a:latin typeface="Gill Sans MT" pitchFamily="34" charset="-18"/>
              </a:rPr>
              <a:t>nzw</a:t>
            </a:r>
            <a:r>
              <a:rPr lang="pl-PL" altLang="pl-PL" sz="1800" dirty="0" smtClean="0">
                <a:solidFill>
                  <a:srgbClr val="003300"/>
                </a:solidFill>
                <a:latin typeface="Gill Sans MT" pitchFamily="34" charset="-18"/>
              </a:rPr>
              <a:t> dr hab. Eugeniusz Sobczak</a:t>
            </a: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pl-PL" altLang="pl-PL" sz="1800" dirty="0" smtClean="0">
                <a:solidFill>
                  <a:srgbClr val="003300"/>
                </a:solidFill>
                <a:latin typeface="Gill Sans MT" pitchFamily="34" charset="-18"/>
              </a:rPr>
              <a:t>mgr Michał Staniszewski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475656" y="4437112"/>
            <a:ext cx="7668344" cy="677108"/>
          </a:xfrm>
          <a:prstGeom prst="rect">
            <a:avLst/>
          </a:prstGeom>
          <a:solidFill>
            <a:srgbClr val="009900">
              <a:alpha val="75000"/>
            </a:srgbClr>
          </a:solidFill>
        </p:spPr>
        <p:txBody>
          <a:bodyPr wrap="square" rtlCol="0">
            <a:spAutoFit/>
          </a:bodyPr>
          <a:lstStyle/>
          <a:p>
            <a:endParaRPr lang="pl-PL" sz="9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r>
              <a:rPr lang="pl-PL" sz="2000" smtClean="0">
                <a:solidFill>
                  <a:schemeClr val="bg1"/>
                </a:solidFill>
                <a:latin typeface="Gill Sans MT" panose="020B0502020104020203" pitchFamily="34" charset="-18"/>
              </a:rPr>
              <a:t>WOJEWÓDZTWO  ŚWIĘTOKRZYSKIE</a:t>
            </a:r>
            <a:endParaRPr lang="pl-PL" sz="2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endParaRPr lang="pl-PL" sz="9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491880" y="6525344"/>
            <a:ext cx="21602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rgbClr val="003300"/>
                </a:solidFill>
                <a:latin typeface="Gill Sans MT" panose="020B0502020104020203" pitchFamily="34" charset="-18"/>
              </a:rPr>
              <a:t>Warszawa, 15.03.2017 r</a:t>
            </a:r>
            <a:r>
              <a:rPr lang="pl-PL" sz="1500" dirty="0" smtClean="0">
                <a:solidFill>
                  <a:srgbClr val="339933"/>
                </a:solidFill>
              </a:rPr>
              <a:t>.</a:t>
            </a:r>
            <a:endParaRPr lang="pl-PL" sz="1500" dirty="0">
              <a:solidFill>
                <a:srgbClr val="339933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895203"/>
              </p:ext>
            </p:extLst>
          </p:nvPr>
        </p:nvGraphicFramePr>
        <p:xfrm>
          <a:off x="611559" y="1772818"/>
          <a:ext cx="7992889" cy="497304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127,89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108,69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165,93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175,44/90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- 59,14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-36,62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-30,70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88,15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245,60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539,14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534,40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SZYDŁÓW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staszowski          Miejsce: 1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3920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rgbClr val="009900"/>
                </a:solidFill>
                <a:latin typeface="Gill Sans MT" panose="020B0502020104020203" pitchFamily="34" charset="-18"/>
              </a:rPr>
              <a:t>Laureaci XIII Konkursu</a:t>
            </a:r>
            <a: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DYNAMIKA LICZBY OSÓB PRACUJĄCYCH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4725144"/>
            <a:ext cx="5652120" cy="707886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WIEJSKA</a:t>
            </a:r>
          </a:p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5477162"/>
            <a:ext cx="565212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4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 smtClean="0">
                <a:solidFill>
                  <a:srgbClr val="008000"/>
                </a:solidFill>
                <a:latin typeface="Gill Sans MT" pitchFamily="34" charset="-18"/>
              </a:rPr>
              <a:t>GMINY MIEJSKO - WIEJSKIE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79276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687213"/>
              </p:ext>
            </p:extLst>
          </p:nvPr>
        </p:nvGraphicFramePr>
        <p:xfrm>
          <a:off x="611559" y="1772818"/>
          <a:ext cx="7992889" cy="5463773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44,26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30,22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378,21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36.00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110,23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138,40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146,33/36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-112,15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-52,92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62,47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68,37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67,87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88,72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306,36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530,51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498,99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Chęciny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    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5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598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58075"/>
              </p:ext>
            </p:extLst>
          </p:nvPr>
        </p:nvGraphicFramePr>
        <p:xfrm>
          <a:off x="611559" y="1772818"/>
          <a:ext cx="7992889" cy="497304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109,70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107,61/43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- 147,77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-82,05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-73,67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44,99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0,50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35y,93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37,49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293,59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429,57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429,66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</a:t>
            </a:r>
            <a:r>
              <a:rPr lang="pl-PL" sz="2400" u="sng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KUNÓW</a:t>
            </a:r>
            <a:endParaRPr lang="pl-PL" sz="24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 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4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387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426589"/>
              </p:ext>
            </p:extLst>
          </p:nvPr>
        </p:nvGraphicFramePr>
        <p:xfrm>
          <a:off x="611559" y="1772818"/>
          <a:ext cx="7992889" cy="4451449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107,79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150,95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154,44/43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- 113,82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-75,41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-70,46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-1,44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0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82,46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283,21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407,41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426,89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ĆMIELÓW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 kielecki           Miejsce: 3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3483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736776"/>
              </p:ext>
            </p:extLst>
          </p:nvPr>
        </p:nvGraphicFramePr>
        <p:xfrm>
          <a:off x="611559" y="1772818"/>
          <a:ext cx="7992889" cy="43652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258,98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322,90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329,84/63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- 116,83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-53,06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-39,18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76,73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63,10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61,50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520,93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713,71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736,99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WŁOSZCZOWA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2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7554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rgbClr val="009900"/>
                </a:solidFill>
                <a:latin typeface="Gill Sans MT" panose="020B0502020104020203" pitchFamily="34" charset="-18"/>
              </a:rPr>
              <a:t>Laureaci XIII Konkursu</a:t>
            </a:r>
            <a: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DYNAMIKA LICZBY OSÓB PRACUJĄCYCH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MIEJSKO-WIEJSKA</a:t>
            </a:r>
          </a:p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477162"/>
            <a:ext cx="565212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1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681680"/>
              </p:ext>
            </p:extLst>
          </p:nvPr>
        </p:nvGraphicFramePr>
        <p:xfrm>
          <a:off x="611559" y="1772818"/>
          <a:ext cx="7992889" cy="43652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.*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165,93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195,38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69,88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276,16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386,03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365,72/89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- 85,88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-38,60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-38,62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62,65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693,03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1064,14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1073,23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569387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POŁANIEC</a:t>
            </a:r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staszowski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1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67544" y="6119718"/>
            <a:ext cx="3456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 * w 2003 roku gmina wiejska</a:t>
            </a:r>
            <a:endParaRPr lang="pl-PL" sz="1100" dirty="0">
              <a:solidFill>
                <a:srgbClr val="008000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024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rgbClr val="009900"/>
                </a:solidFill>
                <a:latin typeface="Gill Sans MT" panose="020B0502020104020203" pitchFamily="34" charset="-18"/>
              </a:rPr>
              <a:t>Laureaci XIII Konkursu</a:t>
            </a:r>
            <a: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DYNAMIKA LICZBY OSÓB PRACUJĄCYCH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MIEJSKO-WIEJSKA</a:t>
            </a:r>
          </a:p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477162"/>
            <a:ext cx="565212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8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03232" cy="936104"/>
          </a:xfrm>
        </p:spPr>
        <p:txBody>
          <a:bodyPr/>
          <a:lstStyle/>
          <a:p>
            <a:pPr algn="l" eaLnBrk="1" hangingPunct="1"/>
            <a:r>
              <a:rPr lang="pl-PL" altLang="pl-PL" sz="3200" dirty="0" smtClean="0">
                <a:solidFill>
                  <a:srgbClr val="008000"/>
                </a:solidFill>
                <a:latin typeface="Gill Sans MT" pitchFamily="34" charset="-18"/>
              </a:rPr>
              <a:t>WSKAŹNIKI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8136904" cy="468052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1. wydatki majątkowe inwestycyjne per capita</a:t>
            </a:r>
          </a:p>
          <a:p>
            <a:pPr marL="355600" indent="-35560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każde 10 zł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2. procent wydatków majątkowych inwestycyjnych w budżecie gminy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3. wydatki na transport i łączność per capita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każde 10 zł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4. procent wydatków na transport i łączność w wydatkach budżetu gminy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5. procent dochodów własnych w dochodach budżetu gminy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6. liczba podmiotów gospodarczych na 1000 mieszkańców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każdy podmiot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7. liczba osób pracujących na 1000 mieszkańców,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każdą osobę pracującą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>
                <a:solidFill>
                  <a:srgbClr val="008000"/>
                </a:solidFill>
                <a:latin typeface="Gill Sans MT" panose="020B0502020104020203" pitchFamily="34" charset="-18"/>
              </a:rPr>
              <a:t>8. liczba osób bezrobotnych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każdą osobę bezrobotną przyznano minus jeden punkt;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endParaRPr lang="pl-PL" altLang="pl-PL" sz="1800" dirty="0" smtClean="0">
              <a:solidFill>
                <a:schemeClr val="bg1">
                  <a:lumMod val="65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1309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 smtClean="0">
                <a:solidFill>
                  <a:srgbClr val="008000"/>
                </a:solidFill>
                <a:latin typeface="Gill Sans MT" pitchFamily="34" charset="-18"/>
              </a:rPr>
              <a:t>GMINY  MIEJSKIE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19359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70574"/>
              </p:ext>
            </p:extLst>
          </p:nvPr>
        </p:nvGraphicFramePr>
        <p:xfrm>
          <a:off x="611559" y="1772818"/>
          <a:ext cx="7992889" cy="43652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216,61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259,11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309,07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368,23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367,92/59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- 78,65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-52,87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-47,35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135,67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144,30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145,72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89,66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851,20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1167,13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1222,23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KIELCE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3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420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158813"/>
              </p:ext>
            </p:extLst>
          </p:nvPr>
        </p:nvGraphicFramePr>
        <p:xfrm>
          <a:off x="611559" y="1772818"/>
          <a:ext cx="7992889" cy="43652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105,95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63,09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300,19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366,07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372,84/72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- 77,00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-49,70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-39,36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127,86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137,51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136,73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61,02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81,10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99,49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866,28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1014,11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967,69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SANDOMIRZ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2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804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349729"/>
              </p:ext>
            </p:extLst>
          </p:nvPr>
        </p:nvGraphicFramePr>
        <p:xfrm>
          <a:off x="611559" y="1772818"/>
          <a:ext cx="7992889" cy="43652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44,94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218,38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309,81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332,14/91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- 104,78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-59,91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- 52,45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654,57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853,59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881,67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3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STARACHOWICE</a:t>
            </a:r>
            <a:endParaRPr lang="pl-PL" sz="205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1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6955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rgbClr val="009900"/>
                </a:solidFill>
                <a:latin typeface="Gill Sans MT" panose="020B0502020104020203" pitchFamily="34" charset="-18"/>
              </a:rPr>
              <a:t>Laureaci XIII Konkursu</a:t>
            </a:r>
            <a: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DYNAMIKA LICZBY OSÓB PRACUJĄCYCH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MIEJSKA</a:t>
            </a:r>
          </a:p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477162"/>
            <a:ext cx="565212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8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ymbol zastępczy zawartości 2"/>
          <p:cNvSpPr>
            <a:spLocks noGrp="1"/>
          </p:cNvSpPr>
          <p:nvPr>
            <p:ph idx="1"/>
          </p:nvPr>
        </p:nvSpPr>
        <p:spPr>
          <a:xfrm>
            <a:off x="899592" y="4581128"/>
            <a:ext cx="3744416" cy="180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hlinkClick r:id="rId2"/>
              </a:rPr>
              <a:t>esobczak@anagmis.pl</a:t>
            </a: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eaLnBrk="1" hangingPunct="1">
              <a:buFontTx/>
              <a:buNone/>
            </a:pPr>
            <a:r>
              <a:rPr 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sobczak070645@gmail.com</a:t>
            </a:r>
          </a:p>
          <a:p>
            <a:pPr eaLnBrk="1" hangingPunct="1">
              <a:buFontTx/>
              <a:buNone/>
            </a:pP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eaLnBrk="1" hangingPunct="1">
              <a:buFontTx/>
              <a:buNone/>
            </a:pPr>
            <a:endParaRPr lang="pl-PL" sz="1000" dirty="0" smtClean="0"/>
          </a:p>
          <a:p>
            <a:pPr eaLnBrk="1" hangingPunct="1">
              <a:buFontTx/>
              <a:buNone/>
            </a:pPr>
            <a:r>
              <a:rPr lang="pl-PL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kontakt@anagmis.pl</a:t>
            </a: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eaLnBrk="1" hangingPunct="1">
              <a:buFontTx/>
              <a:buNone/>
            </a:pPr>
            <a:r>
              <a:rPr lang="pl-PL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m.staniszewski@ans.pw.edu.pl</a:t>
            </a: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eaLnBrk="1" hangingPunct="1">
              <a:buFontTx/>
              <a:buNone/>
            </a:pPr>
            <a:endParaRPr lang="pl-PL" dirty="0" smtClean="0"/>
          </a:p>
        </p:txBody>
      </p:sp>
      <p:sp>
        <p:nvSpPr>
          <p:cNvPr id="5" name="pole tekstowe 4"/>
          <p:cNvSpPr txBox="1"/>
          <p:nvPr/>
        </p:nvSpPr>
        <p:spPr>
          <a:xfrm>
            <a:off x="0" y="4221088"/>
            <a:ext cx="4932040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	</a:t>
            </a:r>
            <a:r>
              <a:rPr lang="pl-PL" sz="15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PROF</a:t>
            </a:r>
            <a:r>
              <a:rPr lang="pl-PL" sz="1500" dirty="0">
                <a:solidFill>
                  <a:schemeClr val="bg1"/>
                </a:solidFill>
                <a:latin typeface="Gill Sans MT" panose="020B0502020104020203" pitchFamily="34" charset="-18"/>
              </a:rPr>
              <a:t>. </a:t>
            </a:r>
            <a:r>
              <a:rPr lang="pl-PL" sz="15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NZW DR </a:t>
            </a:r>
            <a:r>
              <a:rPr lang="pl-PL" sz="1500" dirty="0">
                <a:solidFill>
                  <a:schemeClr val="bg1"/>
                </a:solidFill>
                <a:latin typeface="Gill Sans MT" panose="020B0502020104020203" pitchFamily="34" charset="-18"/>
              </a:rPr>
              <a:t>HAB. EUGENIUSZ </a:t>
            </a:r>
            <a:r>
              <a:rPr lang="pl-PL" sz="15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SOBCZAK</a:t>
            </a:r>
            <a:endParaRPr lang="pl-PL" sz="15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-10128" y="5301208"/>
            <a:ext cx="4942168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	</a:t>
            </a:r>
            <a:r>
              <a:rPr lang="pl-PL" sz="15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MGR MICHAŁ STANISZEWSKI</a:t>
            </a:r>
            <a:endParaRPr lang="pl-PL" sz="15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4" t="33955" r="26470" b="50000"/>
          <a:stretch/>
        </p:blipFill>
        <p:spPr bwMode="auto">
          <a:xfrm>
            <a:off x="1619672" y="2045508"/>
            <a:ext cx="6196404" cy="102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2808312" cy="96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356992"/>
            <a:ext cx="7740352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rgbClr val="009900"/>
                </a:solidFill>
                <a:latin typeface="Gill Sans MT" panose="020B0502020104020203" pitchFamily="34" charset="-18"/>
              </a:rPr>
              <a:t>Laureaci XIII Konkursu</a:t>
            </a:r>
            <a:r>
              <a:rPr lang="pl-PL" sz="3200" dirty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10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10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DYNAMIKA LICZBY OSÓB PRACUJĄCYCH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5938" y="4581128"/>
            <a:ext cx="5790198" cy="769441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11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1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</a:p>
          <a:p>
            <a:pPr algn="r"/>
            <a:endParaRPr lang="pl-PL" sz="11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501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8136903" cy="4896544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9. napływ ludności na 1000 mieszkańców</a:t>
            </a:r>
          </a:p>
          <a:p>
            <a:pPr marL="35560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każdą osobę przyznano jeden punkt;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10. odpływ ludności na 1000 mieszkańców</a:t>
            </a:r>
          </a:p>
          <a:p>
            <a:pPr marL="35560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każdą osobę przyznano minus jeden punkt;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11. liczba absolwentów szkół ponadgimnazjalnych na 1000 mieszkańców</a:t>
            </a:r>
          </a:p>
          <a:p>
            <a:pPr marL="35560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każdego absolwenta przyznano jeden punkt;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12. procent radnych z wyższym wykształceniem</a:t>
            </a:r>
          </a:p>
          <a:p>
            <a:pPr marL="35560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każdego radnego przyznano jeden punkt;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13. procent ludności objętej wodociągami</a:t>
            </a:r>
          </a:p>
          <a:p>
            <a:pPr marL="35560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14. procent ludności objętej kanalizacją ścieków</a:t>
            </a:r>
          </a:p>
          <a:p>
            <a:pPr marL="355600" indent="-35560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  <a:endParaRPr lang="pl-PL" altLang="pl-PL" sz="2000" dirty="0" smtClean="0">
              <a:solidFill>
                <a:schemeClr val="bg1">
                  <a:lumMod val="50000"/>
                </a:schemeClr>
              </a:solidFill>
              <a:latin typeface="Gill Sans MT" panose="020B0502020104020203" pitchFamily="34" charset="-1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15. procent ludności objętej oczyszczalnią ścieków</a:t>
            </a:r>
          </a:p>
          <a:p>
            <a:pPr marL="355600" indent="-35560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	za każdy procent przyznano jeden punkt;</a:t>
            </a:r>
          </a:p>
          <a:p>
            <a:pPr marL="355600" indent="-355600" eaLnBrk="1" fontAlgn="auto" hangingPunct="1"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16. syntetyczny miernik rozwoju (sumaryczna punktacja).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03232" cy="936104"/>
          </a:xfrm>
        </p:spPr>
        <p:txBody>
          <a:bodyPr/>
          <a:lstStyle/>
          <a:p>
            <a:pPr algn="l" eaLnBrk="1" hangingPunct="1"/>
            <a:r>
              <a:rPr lang="pl-PL" altLang="pl-PL" sz="3200" dirty="0" smtClean="0">
                <a:solidFill>
                  <a:srgbClr val="008000"/>
                </a:solidFill>
                <a:latin typeface="Gill Sans MT" pitchFamily="34" charset="-18"/>
              </a:rPr>
              <a:t>WSKAŹNIKI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6098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 smtClean="0">
                <a:solidFill>
                  <a:srgbClr val="008000"/>
                </a:solidFill>
                <a:latin typeface="Gill Sans MT" pitchFamily="34" charset="-18"/>
              </a:rPr>
              <a:t>GMINY  WIEJSKIE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98772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905956"/>
              </p:ext>
            </p:extLst>
          </p:nvPr>
        </p:nvGraphicFramePr>
        <p:xfrm>
          <a:off x="611559" y="1772818"/>
          <a:ext cx="7992889" cy="497304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59,42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105,24/46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- 106,24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-52,85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-42,81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343,92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455,45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470,45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MIEDZIANA GÓRA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5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5022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39518"/>
              </p:ext>
            </p:extLst>
          </p:nvPr>
        </p:nvGraphicFramePr>
        <p:xfrm>
          <a:off x="611559" y="1772818"/>
          <a:ext cx="7992889" cy="497304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309,62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147,64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55,35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34,22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104,26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104,09/54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- 49,86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-33,95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-32,15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44,17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-0,93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-0,64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-0,16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182,81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648,78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482,57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NOWY KORCZYN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buski          Miejsce: 4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78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686587"/>
              </p:ext>
            </p:extLst>
          </p:nvPr>
        </p:nvGraphicFramePr>
        <p:xfrm>
          <a:off x="611559" y="1772818"/>
          <a:ext cx="7992889" cy="497304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59,28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123,84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135,16/59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- 59,83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-35,83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-31,77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-0,59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55,62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55,62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297,26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521,63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544,38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SOLEC ZDRÓJ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buski             Miejsce: 3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0520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82753"/>
              </p:ext>
            </p:extLst>
          </p:nvPr>
        </p:nvGraphicFramePr>
        <p:xfrm>
          <a:off x="611559" y="1772818"/>
          <a:ext cx="7992889" cy="5097792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74,97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69,26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3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105,19/67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- 104,84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-49,56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-51,98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62,75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341,51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536,24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574,22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STRAWCZYN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        Miejsce: 2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199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rgbClr val="009900"/>
                </a:solidFill>
                <a:latin typeface="Gill Sans MT" panose="020B0502020104020203" pitchFamily="34" charset="-18"/>
              </a:rPr>
              <a:t>Laureaci XIII Konkursu</a:t>
            </a:r>
            <a: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DYNAMIKA LICZBY OSÓB PRACUJĄCYCH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4725144"/>
            <a:ext cx="5652120" cy="707886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WIEJSKA</a:t>
            </a:r>
          </a:p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5477162"/>
            <a:ext cx="565212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7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16116</TotalTime>
  <Words>1951</Words>
  <Application>Microsoft Office PowerPoint</Application>
  <PresentationFormat>Pokaz na ekranie (4:3)</PresentationFormat>
  <Paragraphs>926</Paragraphs>
  <Slides>26</Slides>
  <Notes>24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Laureaci XIII Konkursu ZRÓWNOWAŻONEGO ROZWOJU JEDNOSTEK SAMORZĄDU TERYTORIALNEGO  DYNAMIKA LICZBY OSÓB PRACUJĄCYCH </vt:lpstr>
      <vt:lpstr>WSKAŹNIKI</vt:lpstr>
      <vt:lpstr>WSKAŹNIKI</vt:lpstr>
      <vt:lpstr>GMINY  WIEJSKIE</vt:lpstr>
      <vt:lpstr>Prezentacja programu PowerPoint</vt:lpstr>
      <vt:lpstr>Prezentacja programu PowerPoint</vt:lpstr>
      <vt:lpstr>Prezentacja programu PowerPoint</vt:lpstr>
      <vt:lpstr>Prezentacja programu PowerPoint</vt:lpstr>
      <vt:lpstr>Laureaci XIII Konkursu ZRÓWNOWAŻONEGO ROZWOJU JEDNOSTEK SAMORZĄDU TERYTORIALNEGO  DYNAMIKA LICZBY OSÓB PRACUJĄCYCH  </vt:lpstr>
      <vt:lpstr>Prezentacja programu PowerPoint</vt:lpstr>
      <vt:lpstr>Laureaci XIII Konkursu ZRÓWNOWAŻONEGO ROZWOJU JEDNOSTEK SAMORZĄDU TERYTORIALNEGO  DYNAMIKA LICZBY OSÓB PRACUJĄCYCH  </vt:lpstr>
      <vt:lpstr>GMINY MIEJSKO - WIEJSKIE</vt:lpstr>
      <vt:lpstr>Prezentacja programu PowerPoint</vt:lpstr>
      <vt:lpstr>Prezentacja programu PowerPoint</vt:lpstr>
      <vt:lpstr>Prezentacja programu PowerPoint</vt:lpstr>
      <vt:lpstr>Prezentacja programu PowerPoint</vt:lpstr>
      <vt:lpstr>Laureaci XIII Konkursu ZRÓWNOWAŻONEGO ROZWOJU JEDNOSTEK SAMORZĄDU TERYTORIALNEGO  DYNAMIKA LICZBY OSÓB PRACUJĄCYCH  </vt:lpstr>
      <vt:lpstr>Prezentacja programu PowerPoint</vt:lpstr>
      <vt:lpstr>Laureaci XIII Konkursu ZRÓWNOWAŻONEGO ROZWOJU JEDNOSTEK SAMORZĄDU TERYTORIALNEGO  DYNAMIKA LICZBY OSÓB PRACUJĄCYCH  </vt:lpstr>
      <vt:lpstr>GMINY  MIEJSKIE</vt:lpstr>
      <vt:lpstr>Prezentacja programu PowerPoint</vt:lpstr>
      <vt:lpstr>Prezentacja programu PowerPoint</vt:lpstr>
      <vt:lpstr>Prezentacja programu PowerPoint</vt:lpstr>
      <vt:lpstr>Laureaci XIII Konkursu ZRÓWNOWAŻONEGO ROZWOJU JEDNOSTEK SAMORZĄDU TERYTORIALNEGO  DYNAMIKA LICZBY OSÓB PRACUJĄCYCH  </vt:lpstr>
      <vt:lpstr>Prezentacja programu PowerPoint</vt:lpstr>
      <vt:lpstr>Laureaci XIII Konkursu ZRÓWNOWAŻONEGO ROZWOJU JEDNOSTEK SAMORZĄDU TERYTORIALNEGO  DYNAMIKA LICZBY OSÓB PRACUJĄCYCH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jim</dc:creator>
  <cp:lastModifiedBy>Piwnik-Piecyk, Agnieszka</cp:lastModifiedBy>
  <cp:revision>1017</cp:revision>
  <dcterms:created xsi:type="dcterms:W3CDTF">2005-12-07T16:22:50Z</dcterms:created>
  <dcterms:modified xsi:type="dcterms:W3CDTF">2017-04-26T09:21:41Z</dcterms:modified>
</cp:coreProperties>
</file>