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59" r:id="rId3"/>
    <p:sldId id="269" r:id="rId4"/>
    <p:sldId id="265" r:id="rId5"/>
    <p:sldId id="264" r:id="rId6"/>
    <p:sldId id="274" r:id="rId7"/>
    <p:sldId id="272" r:id="rId8"/>
    <p:sldId id="273" r:id="rId9"/>
    <p:sldId id="271" r:id="rId10"/>
    <p:sldId id="267" r:id="rId11"/>
    <p:sldId id="276" r:id="rId12"/>
    <p:sldId id="275" r:id="rId1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304BF-89EF-4F87-B90B-9E996DAAAB76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A77D-4C38-4F59-9E30-0FF6F9B72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56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9144000" cy="68580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75556" y="242088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Koncepcja połączenia sieci kolejowej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województwa świętokrzyskiego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z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Centralnym Portem Komunikacyjnym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dla Rzeczypospolitej Polskiej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59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755576" y="1412776"/>
            <a:ext cx="7632848" cy="50405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b="1" dirty="0" smtClean="0">
                <a:solidFill>
                  <a:srgbClr val="002060"/>
                </a:solidFill>
              </a:rPr>
              <a:t>EFEKTY BUDOWY LINII KOLEJOWEJ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pl-PL" b="1" dirty="0" smtClean="0">
                <a:solidFill>
                  <a:srgbClr val="002060"/>
                </a:solidFill>
              </a:rPr>
              <a:t>TUMLIN - WĄSOSZ </a:t>
            </a:r>
          </a:p>
          <a:p>
            <a:r>
              <a:rPr lang="pl-PL" sz="2400" dirty="0" smtClean="0">
                <a:solidFill>
                  <a:srgbClr val="002060"/>
                </a:solidFill>
              </a:rPr>
              <a:t>krótszy czas przejazdu drogą kolejową na odcinku Kielce – Warszawa:</a:t>
            </a:r>
          </a:p>
          <a:p>
            <a:pPr marL="1371600" lvl="3" indent="0">
              <a:spcBef>
                <a:spcPts val="0"/>
              </a:spcBef>
              <a:buFont typeface="Arial" pitchFamily="34" charset="0"/>
              <a:buNone/>
            </a:pPr>
            <a:r>
              <a:rPr lang="pl-PL" sz="2400" b="1" i="1" dirty="0" smtClean="0">
                <a:solidFill>
                  <a:srgbClr val="002060"/>
                </a:solidFill>
              </a:rPr>
              <a:t>Linia nr 8, 25, 4 (CMK) – 1 godzina 15 minut</a:t>
            </a:r>
          </a:p>
          <a:p>
            <a:pPr marL="1371600" lvl="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pl-PL" i="1" dirty="0" smtClean="0">
                <a:solidFill>
                  <a:srgbClr val="002060"/>
                </a:solidFill>
              </a:rPr>
              <a:t>Linia nr 8 – 2 godziny 50 minut</a:t>
            </a:r>
            <a:br>
              <a:rPr lang="pl-PL" i="1" dirty="0" smtClean="0">
                <a:solidFill>
                  <a:srgbClr val="002060"/>
                </a:solidFill>
              </a:rPr>
            </a:br>
            <a:r>
              <a:rPr lang="pl-PL" i="1" dirty="0" smtClean="0">
                <a:solidFill>
                  <a:srgbClr val="002060"/>
                </a:solidFill>
              </a:rPr>
              <a:t>Linia nr 61, 582 (łącznica Czarnca), 4 (CMK) – 2 godziny</a:t>
            </a:r>
          </a:p>
          <a:p>
            <a:pPr>
              <a:spcAft>
                <a:spcPts val="600"/>
              </a:spcAft>
            </a:pPr>
            <a:r>
              <a:rPr lang="pl-PL" sz="2400" b="1" dirty="0" smtClean="0">
                <a:solidFill>
                  <a:srgbClr val="FF0000"/>
                </a:solidFill>
              </a:rPr>
              <a:t>czas dojazdu do CPK w ciągu 1 godziny</a:t>
            </a:r>
          </a:p>
          <a:p>
            <a:pPr>
              <a:spcAft>
                <a:spcPts val="600"/>
              </a:spcAft>
            </a:pPr>
            <a:r>
              <a:rPr lang="pl-PL" sz="2400" dirty="0" smtClean="0">
                <a:solidFill>
                  <a:srgbClr val="002060"/>
                </a:solidFill>
              </a:rPr>
              <a:t>połączenie regionu świętokrzyskiego z północną i zachodnią częścią Polski</a:t>
            </a:r>
          </a:p>
          <a:p>
            <a:r>
              <a:rPr lang="pl-PL" sz="2400" dirty="0" smtClean="0">
                <a:solidFill>
                  <a:srgbClr val="002060"/>
                </a:solidFill>
              </a:rPr>
              <a:t>perspektywa dla Podkarpacia – krótszy czas dojazdu do Łodzi, Warszawy, Poznania</a:t>
            </a:r>
          </a:p>
          <a:p>
            <a:endParaRPr lang="pl-PL" sz="2400" dirty="0" smtClean="0">
              <a:solidFill>
                <a:srgbClr val="002060"/>
              </a:solidFill>
            </a:endParaRPr>
          </a:p>
          <a:p>
            <a:endParaRPr lang="pl-PL" b="1" dirty="0" smtClean="0">
              <a:solidFill>
                <a:srgbClr val="00206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555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1412776"/>
            <a:ext cx="4032448" cy="525658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900" b="1" dirty="0" smtClean="0">
                <a:solidFill>
                  <a:srgbClr val="002060"/>
                </a:solidFill>
              </a:rPr>
              <a:t>WYMIERNE EFEKTY </a:t>
            </a:r>
            <a:r>
              <a:rPr lang="pl-PL" sz="2900" b="1" dirty="0">
                <a:solidFill>
                  <a:srgbClr val="002060"/>
                </a:solidFill>
              </a:rPr>
              <a:t>BUDOWY </a:t>
            </a:r>
            <a:r>
              <a:rPr lang="pl-PL" sz="2900" b="1" dirty="0" smtClean="0">
                <a:solidFill>
                  <a:srgbClr val="002060"/>
                </a:solidFill>
              </a:rPr>
              <a:t>NOWYCH LINII KOLEJOWYCH</a:t>
            </a:r>
          </a:p>
          <a:p>
            <a:pPr marL="0" indent="0">
              <a:buNone/>
            </a:pPr>
            <a:endParaRPr lang="pl-PL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rgbClr val="002060"/>
                </a:solidFill>
              </a:rPr>
              <a:t>Po </a:t>
            </a:r>
            <a:r>
              <a:rPr lang="pl-PL" sz="2400" dirty="0">
                <a:solidFill>
                  <a:srgbClr val="002060"/>
                </a:solidFill>
              </a:rPr>
              <a:t>wybudowaniu linii kolejowej od Buska Zdroju do Żabna w </a:t>
            </a:r>
            <a:r>
              <a:rPr lang="pl-PL" sz="2400" dirty="0" smtClean="0">
                <a:solidFill>
                  <a:srgbClr val="002060"/>
                </a:solidFill>
              </a:rPr>
              <a:t>Małopolsce:</a:t>
            </a:r>
          </a:p>
          <a:p>
            <a:pPr marL="0" indent="0">
              <a:buNone/>
            </a:pPr>
            <a:endParaRPr lang="pl-PL" sz="2400" dirty="0" smtClean="0">
              <a:solidFill>
                <a:srgbClr val="002060"/>
              </a:solidFill>
            </a:endParaRPr>
          </a:p>
          <a:p>
            <a:r>
              <a:rPr lang="pl-PL" sz="2400" dirty="0" smtClean="0">
                <a:solidFill>
                  <a:srgbClr val="002060"/>
                </a:solidFill>
              </a:rPr>
              <a:t>region świętokrzyski zostanie włączony do </a:t>
            </a:r>
            <a:r>
              <a:rPr lang="pl-PL" sz="2400" dirty="0">
                <a:solidFill>
                  <a:srgbClr val="002060"/>
                </a:solidFill>
              </a:rPr>
              <a:t>sieci kolejowych korytarzy </a:t>
            </a:r>
            <a:r>
              <a:rPr lang="pl-PL" sz="2400" dirty="0" smtClean="0">
                <a:solidFill>
                  <a:srgbClr val="002060"/>
                </a:solidFill>
              </a:rPr>
              <a:t>transeuropejskich</a:t>
            </a:r>
          </a:p>
          <a:p>
            <a:endParaRPr lang="pl-PL" sz="2400" dirty="0">
              <a:solidFill>
                <a:srgbClr val="002060"/>
              </a:solidFill>
            </a:endParaRPr>
          </a:p>
          <a:p>
            <a:r>
              <a:rPr lang="pl-PL" sz="2400" dirty="0">
                <a:solidFill>
                  <a:srgbClr val="002060"/>
                </a:solidFill>
              </a:rPr>
              <a:t>z</a:t>
            </a:r>
            <a:r>
              <a:rPr lang="pl-PL" sz="2400" dirty="0" smtClean="0">
                <a:solidFill>
                  <a:srgbClr val="002060"/>
                </a:solidFill>
              </a:rPr>
              <a:t>ostanie zwiększony potencjał transportowy w kierunku południowo-wschodniej części Europy</a:t>
            </a:r>
          </a:p>
          <a:p>
            <a:endParaRPr lang="pl-PL" sz="2400" dirty="0" smtClean="0">
              <a:solidFill>
                <a:srgbClr val="002060"/>
              </a:solidFill>
            </a:endParaRPr>
          </a:p>
          <a:p>
            <a:r>
              <a:rPr lang="pl-PL" sz="2400" dirty="0" smtClean="0">
                <a:solidFill>
                  <a:srgbClr val="002060"/>
                </a:solidFill>
              </a:rPr>
              <a:t>poprawie ulegnie połączenie </a:t>
            </a:r>
            <a:r>
              <a:rPr lang="pl-PL" sz="2400" dirty="0">
                <a:solidFill>
                  <a:srgbClr val="002060"/>
                </a:solidFill>
              </a:rPr>
              <a:t>południowej części województwa </a:t>
            </a:r>
            <a:r>
              <a:rPr lang="pl-PL" sz="2400" dirty="0" smtClean="0">
                <a:solidFill>
                  <a:srgbClr val="002060"/>
                </a:solidFill>
              </a:rPr>
              <a:t>świętokrzyskiego z miastem Kielce</a:t>
            </a:r>
            <a:endParaRPr lang="pl-PL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rgbClr val="002060"/>
                </a:solidFill>
              </a:rPr>
              <a:t>Przedłużenie linii nr 73 w kierunku Żabna planowane jest w I </a:t>
            </a:r>
            <a:r>
              <a:rPr lang="pl-PL" sz="2400" dirty="0">
                <a:solidFill>
                  <a:srgbClr val="002060"/>
                </a:solidFill>
              </a:rPr>
              <a:t>etapie prac </a:t>
            </a:r>
            <a:r>
              <a:rPr lang="pl-PL" sz="2400" dirty="0" smtClean="0">
                <a:solidFill>
                  <a:srgbClr val="002060"/>
                </a:solidFill>
              </a:rPr>
              <a:t>podczas realizacji budowy CPK. </a:t>
            </a:r>
          </a:p>
          <a:p>
            <a:pPr marL="0" indent="0" algn="ctr">
              <a:buFont typeface="Arial" pitchFamily="34" charset="0"/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6717"/>
            <a:ext cx="4262496" cy="56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2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791580" y="2852936"/>
            <a:ext cx="7560840" cy="3511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z="4800" b="1" dirty="0" smtClean="0">
                <a:solidFill>
                  <a:srgbClr val="002060"/>
                </a:solidFill>
              </a:rPr>
              <a:t>Dziękuję za uwagę</a:t>
            </a:r>
          </a:p>
          <a:p>
            <a:pPr marL="0" indent="0" algn="ctr">
              <a:buFont typeface="Arial" pitchFamily="34" charset="0"/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l-PL" sz="2000" b="1" i="1" dirty="0" smtClean="0">
                <a:solidFill>
                  <a:srgbClr val="002060"/>
                </a:solidFill>
              </a:rPr>
              <a:t>Jan Maćkowiak 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sz="2000" b="1" i="1" dirty="0" smtClean="0">
                <a:solidFill>
                  <a:srgbClr val="002060"/>
                </a:solidFill>
              </a:rPr>
              <a:t>Wicemarszałek 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sz="2000" b="1" i="1" dirty="0" smtClean="0">
                <a:solidFill>
                  <a:srgbClr val="002060"/>
                </a:solidFill>
              </a:rPr>
              <a:t>Województwa Świętokrzyskiego</a:t>
            </a:r>
          </a:p>
          <a:p>
            <a:pPr marL="0" indent="0" algn="ctr">
              <a:buFont typeface="Arial" pitchFamily="34" charset="0"/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30649" y="1187782"/>
            <a:ext cx="787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Linie kolejowe na terenie województwa świętokrzyskiego</a:t>
            </a:r>
          </a:p>
        </p:txBody>
      </p:sp>
      <p:pic>
        <p:nvPicPr>
          <p:cNvPr id="6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7" y="1638011"/>
            <a:ext cx="7726146" cy="391395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27006" y="5746068"/>
            <a:ext cx="7803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Na terenie województwa świętokrzyskiego eksploatowanych jest 601,23 km linii kolejowych, co stanowi około 3 % linii zarządzanych przez PKP Polskie Linie Kolejowe S.A.</a:t>
            </a:r>
          </a:p>
          <a:p>
            <a:endParaRPr lang="pl-PL" sz="1600" dirty="0" smtClean="0"/>
          </a:p>
          <a:p>
            <a:r>
              <a:rPr lang="pl-PL" sz="1600" dirty="0" smtClean="0"/>
              <a:t>Długość </a:t>
            </a:r>
            <a:r>
              <a:rPr lang="pl-PL" sz="1600" dirty="0"/>
              <a:t>linii o znaczeniu państwowym wynosi 428,52 km.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04337" y="5556684"/>
            <a:ext cx="21479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Źródło: http://mapa.plk-sa.pl/</a:t>
            </a:r>
          </a:p>
        </p:txBody>
      </p:sp>
    </p:spTree>
    <p:extLst>
      <p:ext uri="{BB962C8B-B14F-4D97-AF65-F5344CB8AC3E}">
        <p14:creationId xmlns:p14="http://schemas.microsoft.com/office/powerpoint/2010/main" val="27050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" y="0"/>
            <a:ext cx="9144000" cy="6858000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38869" y="1628800"/>
            <a:ext cx="7886700" cy="54369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Inwestycje na terenie województwa świętokrzyskiego objęte Krajowym Programem Kolejowym (KPK) do 2023 roku: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sz="2400" u="sng" dirty="0" smtClean="0">
                <a:solidFill>
                  <a:srgbClr val="002060"/>
                </a:solidFill>
              </a:rPr>
              <a:t>Lista podstawowa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Prace na linii kolejowej nr 8 na odc. Skarżysko Kamienna – Kielce – Kozłów (</a:t>
            </a:r>
            <a:r>
              <a:rPr lang="pl-PL" sz="2000" dirty="0" err="1" smtClean="0">
                <a:solidFill>
                  <a:srgbClr val="002060"/>
                </a:solidFill>
              </a:rPr>
              <a:t>POIiŚ</a:t>
            </a:r>
            <a:r>
              <a:rPr lang="pl-PL" sz="20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Prace na linii kolejowej nr 25 na odc. Skarżysko Kamienna – Sandomierz (POPW)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Budowa linii kolejowej nr 582 Czarnca – Włoszczowa Płn. (RPO)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Budowa zintegrowanego systemu komunikacyjnego wraz z tunelem pod torami  w obrębie dworca kolejowego stacji Skarżysko Kamienna (RPO)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sz="2400" u="sng" dirty="0" smtClean="0">
                <a:solidFill>
                  <a:srgbClr val="002060"/>
                </a:solidFill>
              </a:rPr>
              <a:t>Lista rezerwowa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Prace na linii kolejowej nr 25 na odcinku Końskie – Skarżysko Kamienna (POPW)</a:t>
            </a:r>
          </a:p>
        </p:txBody>
      </p:sp>
    </p:spTree>
    <p:extLst>
      <p:ext uri="{BB962C8B-B14F-4D97-AF65-F5344CB8AC3E}">
        <p14:creationId xmlns:p14="http://schemas.microsoft.com/office/powerpoint/2010/main" val="13952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Symbol zastępczy zawartości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0" y="1429892"/>
            <a:ext cx="8056040" cy="542810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283968" y="1429892"/>
            <a:ext cx="417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    Zadania inwestycyjne na sieci kolejowej Województwa Świętokrzyskiego w latach 2014 - 2020</a:t>
            </a:r>
          </a:p>
        </p:txBody>
      </p:sp>
    </p:spTree>
    <p:extLst>
      <p:ext uri="{BB962C8B-B14F-4D97-AF65-F5344CB8AC3E}">
        <p14:creationId xmlns:p14="http://schemas.microsoft.com/office/powerpoint/2010/main" val="876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683568" y="1484784"/>
            <a:ext cx="8115300" cy="49090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z="3000" b="1" dirty="0" smtClean="0">
                <a:solidFill>
                  <a:srgbClr val="002060"/>
                </a:solidFill>
              </a:rPr>
              <a:t>CENTRALNY PORT KOMUNIKACYJNY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pl-PL" sz="1400" i="1" dirty="0" smtClean="0">
                <a:solidFill>
                  <a:srgbClr val="002060"/>
                </a:solidFill>
              </a:rPr>
              <a:t>UCHWAŁA RADY MINISTRÓW NR 173/2017 Z 7.11.2017R.</a:t>
            </a:r>
          </a:p>
          <a:p>
            <a:pPr>
              <a:spcAft>
                <a:spcPts val="600"/>
              </a:spcAft>
            </a:pPr>
            <a:r>
              <a:rPr lang="pl-PL" sz="1800" b="1" dirty="0" smtClean="0">
                <a:solidFill>
                  <a:srgbClr val="002060"/>
                </a:solidFill>
              </a:rPr>
              <a:t>międzynarodowe lotnisko w gminie Baranów, na zachód od Warszawy</a:t>
            </a:r>
          </a:p>
          <a:p>
            <a:pPr>
              <a:spcAft>
                <a:spcPts val="600"/>
              </a:spcAft>
            </a:pPr>
            <a:r>
              <a:rPr lang="pl-PL" sz="1800" b="1" dirty="0" smtClean="0">
                <a:solidFill>
                  <a:srgbClr val="002060"/>
                </a:solidFill>
              </a:rPr>
              <a:t>innowacyjny węzeł transportowy</a:t>
            </a:r>
          </a:p>
          <a:p>
            <a:pPr>
              <a:spcAft>
                <a:spcPts val="600"/>
              </a:spcAft>
            </a:pPr>
            <a:r>
              <a:rPr lang="pl-PL" sz="1800" b="1" dirty="0" smtClean="0">
                <a:solidFill>
                  <a:srgbClr val="002060"/>
                </a:solidFill>
              </a:rPr>
              <a:t>węzeł kolejowy, wykraczający poza funkcję stacji kolei lotniskowej</a:t>
            </a:r>
          </a:p>
          <a:p>
            <a:pPr>
              <a:spcAft>
                <a:spcPts val="600"/>
              </a:spcAft>
            </a:pPr>
            <a:r>
              <a:rPr lang="pl-PL" sz="1800" b="1" dirty="0" smtClean="0">
                <a:solidFill>
                  <a:srgbClr val="002060"/>
                </a:solidFill>
              </a:rPr>
              <a:t>ponad 900 km nowych linii kolejowych w Polsce</a:t>
            </a:r>
          </a:p>
          <a:p>
            <a:pPr>
              <a:spcAft>
                <a:spcPts val="600"/>
              </a:spcAft>
            </a:pPr>
            <a:r>
              <a:rPr lang="pl-PL" sz="1800" b="1" dirty="0" smtClean="0">
                <a:solidFill>
                  <a:srgbClr val="002060"/>
                </a:solidFill>
              </a:rPr>
              <a:t>od 65 do blisko 250 km nowych dróg na terenie kraju</a:t>
            </a:r>
          </a:p>
          <a:p>
            <a:pPr>
              <a:spcAft>
                <a:spcPts val="600"/>
              </a:spcAft>
            </a:pPr>
            <a:r>
              <a:rPr lang="pl-PL" sz="1800" b="1" dirty="0" smtClean="0">
                <a:solidFill>
                  <a:srgbClr val="002060"/>
                </a:solidFill>
              </a:rPr>
              <a:t>2 etapy realizacji:      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	</a:t>
            </a:r>
            <a:r>
              <a:rPr lang="pl-PL" sz="1800" b="1" dirty="0" smtClean="0">
                <a:solidFill>
                  <a:srgbClr val="002060"/>
                </a:solidFill>
              </a:rPr>
              <a:t>I. 2018-2027 </a:t>
            </a:r>
            <a:r>
              <a:rPr lang="pl-PL" sz="1600" dirty="0" smtClean="0">
                <a:solidFill>
                  <a:srgbClr val="002060"/>
                </a:solidFill>
              </a:rPr>
              <a:t>(uzupełnianie głównych luk sieci kolejowej Polski)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	</a:t>
            </a:r>
            <a:r>
              <a:rPr lang="pl-PL" sz="1800" b="1" dirty="0" smtClean="0">
                <a:solidFill>
                  <a:srgbClr val="002060"/>
                </a:solidFill>
              </a:rPr>
              <a:t>II. 2025-2035 </a:t>
            </a:r>
            <a:r>
              <a:rPr lang="pl-PL" sz="1600" dirty="0" smtClean="0">
                <a:solidFill>
                  <a:srgbClr val="002060"/>
                </a:solidFill>
              </a:rPr>
              <a:t>(poprawa jakości sieci poprzez budowę nowych odcinków KDP)</a:t>
            </a:r>
            <a:endParaRPr lang="pl-PL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683568" y="1484784"/>
            <a:ext cx="8115300" cy="49090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</a:rPr>
              <a:t>DZIAŁANIA 2018 ROK</a:t>
            </a: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</a:pP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Podpisanie w dniu 9 marca 2018 roku Listu intencyjnego o współpracy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i współdziałaniu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w celu modernizacji i rozbudowy infrastruktury kolejowej łączącej Województwa Łódzkie i Świętokrzyskie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(pomiędzy Marszałkami Województw)</a:t>
            </a: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</a:pPr>
            <a:endParaRPr lang="pl-PL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</a:pP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Rządowy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projekt ustawy o Centralnym Porcie Komunikacyjnym – prace w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Sejmie od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27.04.2018r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</a:pPr>
            <a:endParaRPr lang="pl-PL" sz="1800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</a:pP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Przygotowanie przez Instytut Kolejnictwa „Studium – Analiza powiązań gospodarczych i transportowych Łodzi i Kielc w kontekście integracji węzłów TEN-T” (kwiecień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2018)</a:t>
            </a:r>
            <a:endParaRPr lang="pl-PL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</a:pPr>
            <a:endParaRPr lang="pl-PL" sz="1800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</a:pP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Renegocjacja zapisów w regionalnych programach operacyjnych w zakresie możliwości finansowania kosztów opracowania dokumentacji przedprojektowych w obrębie inwestycji kolejowych (w trakcie)</a:t>
            </a:r>
            <a:endParaRPr lang="pl-PL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23528" y="1412776"/>
            <a:ext cx="3740727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</a:rPr>
              <a:t>Budowa nowej linii kolejowej </a:t>
            </a:r>
          </a:p>
          <a:p>
            <a:pPr algn="ctr">
              <a:spcAft>
                <a:spcPts val="600"/>
              </a:spcAft>
            </a:pPr>
            <a:r>
              <a:rPr lang="pl-PL" sz="2000" b="1" dirty="0">
                <a:solidFill>
                  <a:srgbClr val="002060"/>
                </a:solidFill>
              </a:rPr>
              <a:t>Tumlin – Wąsosz Konecki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długość </a:t>
            </a:r>
            <a:r>
              <a:rPr lang="pl-PL" dirty="0" smtClean="0">
                <a:solidFill>
                  <a:srgbClr val="002060"/>
                </a:solidFill>
              </a:rPr>
              <a:t>23-26 </a:t>
            </a:r>
            <a:r>
              <a:rPr lang="pl-PL" dirty="0">
                <a:solidFill>
                  <a:srgbClr val="002060"/>
                </a:solidFill>
              </a:rPr>
              <a:t>km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szacowany koszt budowy nowego zelektryfikowanego toru - ok. </a:t>
            </a:r>
            <a:r>
              <a:rPr lang="pl-PL" dirty="0" smtClean="0">
                <a:solidFill>
                  <a:srgbClr val="002060"/>
                </a:solidFill>
              </a:rPr>
              <a:t>600 </a:t>
            </a:r>
            <a:r>
              <a:rPr lang="pl-PL" dirty="0">
                <a:solidFill>
                  <a:srgbClr val="002060"/>
                </a:solidFill>
              </a:rPr>
              <a:t>mln </a:t>
            </a:r>
            <a:r>
              <a:rPr lang="pl-PL" dirty="0" smtClean="0">
                <a:solidFill>
                  <a:srgbClr val="002060"/>
                </a:solidFill>
              </a:rPr>
              <a:t>zł (dane z raportu Instytutu Kolejnictwa – praca nr 8396/34)</a:t>
            </a:r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inwestor: PKP PLK S.A.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zadanie </a:t>
            </a:r>
            <a:r>
              <a:rPr lang="pl-PL" dirty="0">
                <a:solidFill>
                  <a:srgbClr val="002060"/>
                </a:solidFill>
              </a:rPr>
              <a:t>ujęte w I etapie prac nad budową CPK (2018-2027</a:t>
            </a:r>
            <a:r>
              <a:rPr lang="pl-PL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p</a:t>
            </a:r>
            <a:r>
              <a:rPr lang="pl-PL" dirty="0" smtClean="0">
                <a:solidFill>
                  <a:srgbClr val="002060"/>
                </a:solidFill>
              </a:rPr>
              <a:t>rędkość maksymalna dla pociągów pasażerskich – 200 km/h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Prędkość maksymalna dla pociągów towarowych – 120 km/h</a:t>
            </a:r>
            <a:endParaRPr lang="pl-PL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t="18500" r="2486" b="1701"/>
          <a:stretch/>
        </p:blipFill>
        <p:spPr>
          <a:xfrm>
            <a:off x="4064255" y="819767"/>
            <a:ext cx="5047250" cy="59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63688" y="1268760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ATUTY budowy linii </a:t>
            </a:r>
            <a:r>
              <a:rPr lang="pl-PL" sz="2800" b="1" dirty="0">
                <a:solidFill>
                  <a:srgbClr val="002060"/>
                </a:solidFill>
              </a:rPr>
              <a:t>kolejowej </a:t>
            </a:r>
          </a:p>
          <a:p>
            <a:pPr algn="ctr"/>
            <a:r>
              <a:rPr lang="pl-PL" sz="2800" b="1" dirty="0">
                <a:solidFill>
                  <a:srgbClr val="002060"/>
                </a:solidFill>
              </a:rPr>
              <a:t>Tumlin – Wąsosz </a:t>
            </a:r>
            <a:r>
              <a:rPr lang="pl-PL" sz="2800" b="1" dirty="0" smtClean="0">
                <a:solidFill>
                  <a:srgbClr val="002060"/>
                </a:solidFill>
              </a:rPr>
              <a:t>Konecki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2206" y="2339830"/>
            <a:ext cx="82395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połączenie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linii kolejowych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nr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8 i nr 25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lepsze włączenie stolicy województwa w sieć TEN-T; większe wykorzystanie efektu oddziaływania sieci TEN-T na rozwój regionu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łączenie województwa świętokrzyskiego do linii dużej prędkości (KDP) Warszawa – Łódź – Poznań/ Wrocław</a:t>
            </a:r>
            <a:endParaRPr lang="pl-PL" sz="22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połączenie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Kielc i północnej części województwa z linią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nr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4 - CMK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szybkie połączenie do Warszawy, Łodzi, Poznania,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Szczecina i Gdańska</a:t>
            </a:r>
            <a:endParaRPr lang="pl-PL" sz="22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szybkie połączenie regionu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z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portem komunikacyjnym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CPK</a:t>
            </a:r>
          </a:p>
        </p:txBody>
      </p:sp>
    </p:spTree>
    <p:extLst>
      <p:ext uri="{BB962C8B-B14F-4D97-AF65-F5344CB8AC3E}">
        <p14:creationId xmlns:p14="http://schemas.microsoft.com/office/powerpoint/2010/main" val="32970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Symbol zastępczy zawartości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5" y="1412776"/>
            <a:ext cx="7473010" cy="52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885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585</Words>
  <Application>Microsoft Office PowerPoint</Application>
  <PresentationFormat>Pokaz na ekranie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Koper, Tomasz</dc:creator>
  <cp:lastModifiedBy>Małkowska, Agnieszka</cp:lastModifiedBy>
  <cp:revision>44</cp:revision>
  <cp:lastPrinted>2018-05-09T07:00:57Z</cp:lastPrinted>
  <dcterms:created xsi:type="dcterms:W3CDTF">2018-02-21T06:44:09Z</dcterms:created>
  <dcterms:modified xsi:type="dcterms:W3CDTF">2018-05-09T12:14:11Z</dcterms:modified>
</cp:coreProperties>
</file>