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32"/>
  </p:notesMasterIdLst>
  <p:handoutMasterIdLst>
    <p:handoutMasterId r:id="rId33"/>
  </p:handoutMasterIdLst>
  <p:sldIdLst>
    <p:sldId id="257" r:id="rId9"/>
    <p:sldId id="527" r:id="rId10"/>
    <p:sldId id="528" r:id="rId11"/>
    <p:sldId id="543" r:id="rId12"/>
    <p:sldId id="544" r:id="rId13"/>
    <p:sldId id="550" r:id="rId14"/>
    <p:sldId id="548" r:id="rId15"/>
    <p:sldId id="529" r:id="rId16"/>
    <p:sldId id="546" r:id="rId17"/>
    <p:sldId id="547" r:id="rId18"/>
    <p:sldId id="549" r:id="rId19"/>
    <p:sldId id="520" r:id="rId20"/>
    <p:sldId id="533" r:id="rId21"/>
    <p:sldId id="521" r:id="rId22"/>
    <p:sldId id="522" r:id="rId23"/>
    <p:sldId id="558" r:id="rId24"/>
    <p:sldId id="551" r:id="rId25"/>
    <p:sldId id="556" r:id="rId26"/>
    <p:sldId id="553" r:id="rId27"/>
    <p:sldId id="552" r:id="rId28"/>
    <p:sldId id="554" r:id="rId29"/>
    <p:sldId id="555" r:id="rId30"/>
    <p:sldId id="297" r:id="rId3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76778" autoAdjust="0"/>
  </p:normalViewPr>
  <p:slideViewPr>
    <p:cSldViewPr snapToGrid="0">
      <p:cViewPr varScale="1">
        <p:scale>
          <a:sx n="83" d="100"/>
          <a:sy n="83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>
        <p:guide orient="horz" pos="2876"/>
        <p:guide pos="215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189D506-5873-45A0-BB45-A175895FBF12}" type="datetimeFigureOut">
              <a:rPr lang="pl-PL" smtClean="0"/>
              <a:pPr/>
              <a:t>2019-05-06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95CD388-7E8B-4B8C-8A5E-F38D15C5ECD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03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525FE74-FC8D-4011-9FD4-538DD9FBAFF8}" type="datetimeFigureOut">
              <a:rPr lang="pl-PL" smtClean="0"/>
              <a:pPr/>
              <a:t>2019-05-06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BD3ECF7-7F83-415C-9D7A-25FF113B498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07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17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843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Beneficjent może wnieść wkład własny w postaci: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a) </a:t>
            </a:r>
            <a:r>
              <a:rPr lang="pl-PL" altLang="pl-PL" sz="2800" b="1" dirty="0" smtClean="0">
                <a:cs typeface="Arial" panose="020B0604020202020204" pitchFamily="34" charset="0"/>
              </a:rPr>
              <a:t>niepieniężnej, </a:t>
            </a:r>
            <a:r>
              <a:rPr lang="pl-PL" altLang="pl-PL" sz="2800" dirty="0" smtClean="0">
                <a:cs typeface="Arial" panose="020B0604020202020204" pitchFamily="34" charset="0"/>
              </a:rPr>
              <a:t>w tym wkład niepieniężny wnoszony przez stronę trzecią w formie dodatków lub wynagrodzeń, lub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b) </a:t>
            </a:r>
            <a:r>
              <a:rPr lang="pl-PL" altLang="pl-PL" sz="2800" b="1" dirty="0" smtClean="0">
                <a:cs typeface="Arial" panose="020B0604020202020204" pitchFamily="34" charset="0"/>
              </a:rPr>
              <a:t>finansowej</a:t>
            </a:r>
            <a:r>
              <a:rPr lang="pl-PL" altLang="pl-PL" sz="2800" dirty="0" smtClean="0">
                <a:cs typeface="Arial" panose="020B0604020202020204" pitchFamily="34" charset="0"/>
              </a:rPr>
              <a:t>, np. poprzez: </a:t>
            </a:r>
          </a:p>
          <a:p>
            <a:pPr lvl="1"/>
            <a:r>
              <a:rPr lang="pl-PL" altLang="pl-PL" sz="2400" dirty="0" smtClean="0">
                <a:cs typeface="Arial" panose="020B0604020202020204" pitchFamily="34" charset="0"/>
              </a:rPr>
              <a:t>środki będące w dyspozycji danej instytucji, </a:t>
            </a:r>
          </a:p>
          <a:p>
            <a:pPr lvl="1"/>
            <a:r>
              <a:rPr lang="pl-PL" altLang="pl-PL" sz="2400" dirty="0" smtClean="0">
                <a:cs typeface="Arial" panose="020B0604020202020204" pitchFamily="34" charset="0"/>
              </a:rPr>
              <a:t>środki wpłacane przez podmioty zewnętrzne.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cs typeface="Arial" panose="020B0604020202020204" pitchFamily="34" charset="0"/>
              </a:rPr>
              <a:t>Możliwe jest </a:t>
            </a:r>
            <a:r>
              <a:rPr lang="pl-PL" altLang="pl-PL" sz="2800" b="1" dirty="0" smtClean="0">
                <a:cs typeface="Arial" panose="020B0604020202020204" pitchFamily="34" charset="0"/>
              </a:rPr>
              <a:t>łączenie różnych form wkładu własnego</a:t>
            </a:r>
            <a:r>
              <a:rPr lang="pl-PL" altLang="pl-PL" sz="2800" dirty="0" smtClean="0">
                <a:cs typeface="Arial" panose="020B0604020202020204" pitchFamily="34" charset="0"/>
              </a:rPr>
              <a:t>, np. częściowo wniesienie wkładu własnego w postaci pracy wolontariusza a częściowo w postaci opłat od uczestników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Wykazanie wkładu własnego możliwe jest zarówno</a:t>
            </a:r>
            <a:r>
              <a:rPr lang="pl-PL" altLang="pl-PL" sz="2800" baseline="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l-PL" altLang="pl-PL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 kosztach bezpośrednich jak i pośrednich</a:t>
            </a:r>
            <a:r>
              <a:rPr lang="pl-PL" altLang="pl-PL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83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526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projektach EFS cross-</a:t>
            </a:r>
            <a:r>
              <a:rPr kumimoji="0" lang="pl-PL" altLang="pl-PL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financing</a:t>
            </a:r>
            <a:r>
              <a:rPr kumimoji="0" lang="pl-PL" altLang="pl-PL" sz="1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może dotyczyć wyłącznie: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zakupu nieruchomości,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zakupu infrastruktury, przy czym poprzez infrastrukturę rozumie się elementy nieprzenośne, na stałe przytwierdzone do nieruchomości, np. wykonanie podjazdu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budynku, zainstalowanie windy w budynku,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dostosowania lub adaptacji budynków, pomieszczeń i miejsc pracy.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Zakup środków trwałych, za wyjątkiem zakupu nieruchomości i infrastruktury, nie stanowi wydatku CF.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ŚRODKI TRWAŁE ORAZ WARTOŚCI NIEMATERIALNE I PRAWNE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pozyskania środków trwałych lub wartości niematerialnych i prawnych </a:t>
            </a:r>
            <a:b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projektu mogą zostać uznane za kwalifikowalne, o ile we wniosku o dofinansowanie zostanie uzasadniona konieczność pozyskania środków trwałych lub wartości niematerialnych i prawnych,  uwzględniając przedmiot i cel danego projektu; </a:t>
            </a:r>
            <a:b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wymóg dotyczy wyłącznie środków trwałych o wartości początkowej równej lub wyższej </a:t>
            </a:r>
            <a:r>
              <a:rPr kumimoji="0" lang="it-IT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</a:t>
            </a:r>
            <a:r>
              <a:rPr kumimoji="0" lang="pl-PL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ż  </a:t>
            </a:r>
            <a:r>
              <a:rPr kumimoji="0" lang="it-IT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3 500 PLN netto</a:t>
            </a:r>
            <a:r>
              <a:rPr kumimoji="0" lang="it-IT" altLang="pl-PL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l-PL" altLang="pl-PL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7255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Stawki ryczałtowe</a:t>
            </a:r>
            <a:r>
              <a:rPr kumimoji="0" lang="pl-PL" alt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obligatoryjne rozliczanie </a:t>
            </a:r>
            <a:r>
              <a:rPr kumimoji="0" lang="pl-PL" altLang="pl-PL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kosztów pośrednich</a:t>
            </a: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wg ryczałtu.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pośrednie stanowią koszty administracyjne związane z realizacją projektu,</a:t>
            </a:r>
            <a:b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szczególności: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koordynatora lub kierownika projektu oraz innego personelu bezpośrednio  zaangażowanego w zarządzanie, rozliczanie, monitorowanie projektu lub prowadzenie innych działań administracyjnych w projekcie, w tym w szczególności koszty wynagrodzenia tych osób, ich delegacji służbowych i szkoleń oraz koszty związane z wdrażaniem polityki równych szans przez te osoby,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zarządu,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personelu obsługowego (np. obsługa kadrowa, finansowa, sekretariat, kancelaria)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obsługi księgowej,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utrzymania powierzchni biurowych (czynsz, najem, opłaty administracyjne) związanych z obsługą administracyjną projektu,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wydatki związane z otworzeniem lub prowadzeniem wyodrębnionego na rzecz projektu subkonta na rachunku bankowym lub odrębnego rachunku bankowego,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działania informacyjno-promocyjne związane z realizacją projektu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amortyzacja, najem lub zakup aktywów (śr. trwałych i wartości niematerialnych i prawnych) używanych na potrzeby „personelu” w kosztach pośrednich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opłaty za energię elektryczną, cieplną, gazową i wodę, opłaty przesyłowe, opłaty za odprowadzanie ścieków w zakresie związanym z obsługą administracyjną projektu,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usług pocztowych, telefonicznych, internetowych, kurierskich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biurowe,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ubezpieczeń majątkowych,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zabezpieczenia prawidłowej realizacji umowy.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852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242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640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110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971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123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69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511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2887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17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Kwota dofinansowania 13.875.000 dla Poddziałania 9.2.1 </a:t>
            </a:r>
            <a:r>
              <a:rPr lang="pl-PL" baseline="0" dirty="0" smtClean="0"/>
              <a:t> </a:t>
            </a:r>
            <a:r>
              <a:rPr lang="pl-PL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Rozwój wysokiej jakości usług społecznych</a:t>
            </a:r>
          </a:p>
          <a:p>
            <a:r>
              <a:rPr lang="pl-PL" baseline="0" dirty="0" smtClean="0"/>
              <a:t>– obszary strategicznej interwencji – obszary wiejskie (obszary o najgorszym dostępie do usług)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613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451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20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80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069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387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9" y="3874"/>
            <a:ext cx="6658252" cy="9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4" Type="http://schemas.openxmlformats.org/officeDocument/2006/relationships/hyperlink" Target="mailto:infoEFS@sejmik.kielce.p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-3758" y="3860800"/>
            <a:ext cx="9318580" cy="24853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/>
              <a:t> </a:t>
            </a:r>
          </a:p>
          <a:p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12823" y="4770916"/>
            <a:ext cx="84749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i="1" dirty="0">
                <a:solidFill>
                  <a:srgbClr val="002060"/>
                </a:solidFill>
              </a:rPr>
              <a:t>Opieka nad osobami niesamodzielnymi </a:t>
            </a:r>
          </a:p>
          <a:p>
            <a:pPr algn="ctr"/>
            <a:r>
              <a:rPr lang="pl-PL" sz="2600" i="1" dirty="0">
                <a:solidFill>
                  <a:srgbClr val="002060"/>
                </a:solidFill>
              </a:rPr>
              <a:t>w ramach konkursów Regionalnego Programu Operacyjnego</a:t>
            </a:r>
          </a:p>
          <a:p>
            <a:pPr lvl="0" algn="ctr"/>
            <a:r>
              <a:rPr lang="pl-PL" sz="2600" i="1" dirty="0">
                <a:solidFill>
                  <a:srgbClr val="002060"/>
                </a:solidFill>
              </a:rPr>
              <a:t>ogłaszanych przez Departament Wdrażania EFS w 2019 r.</a:t>
            </a:r>
          </a:p>
          <a:p>
            <a:pPr lvl="0" algn="ctr"/>
            <a:r>
              <a:rPr lang="pl-PL" sz="2600" i="1" dirty="0">
                <a:solidFill>
                  <a:srgbClr val="002060"/>
                </a:solidFill>
              </a:rPr>
              <a:t>Kielce, 7.05.2019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" y="1"/>
            <a:ext cx="9147758" cy="1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lvl="0"/>
            <a:r>
              <a:rPr lang="pl-PL" sz="2400" b="1" dirty="0">
                <a:solidFill>
                  <a:srgbClr val="002060"/>
                </a:solidFill>
              </a:rPr>
              <a:t>   </a:t>
            </a:r>
          </a:p>
          <a:p>
            <a:pPr lvl="0"/>
            <a:r>
              <a:rPr lang="pl-PL" sz="2400" dirty="0"/>
              <a:t>* Można zatrudnić asystenta osoby niepełnosprawnej lub terapeutę</a:t>
            </a:r>
            <a:r>
              <a:rPr lang="pl-PL" sz="2400" b="1" dirty="0"/>
              <a:t> </a:t>
            </a:r>
            <a:r>
              <a:rPr lang="pl-PL" sz="2400" dirty="0"/>
              <a:t>dla osoby z zaburzeniami psychicznymi (lub innych specjalistów, jakich wymaga specyfika niepełnosprawności);</a:t>
            </a:r>
          </a:p>
          <a:p>
            <a:pPr lvl="0"/>
            <a:endParaRPr lang="pl-PL" sz="2400" dirty="0"/>
          </a:p>
          <a:p>
            <a:pPr lvl="0"/>
            <a:r>
              <a:rPr lang="pl-PL" sz="2400" dirty="0"/>
              <a:t>* Można opłacić wynajem lub zakup tzw. mieszkań wspomaganych</a:t>
            </a:r>
            <a:r>
              <a:rPr lang="pl-PL" sz="2400" b="1" dirty="0"/>
              <a:t>, </a:t>
            </a:r>
            <a:r>
              <a:rPr lang="pl-PL" sz="2400" dirty="0"/>
              <a:t>wyremontować je i wyposażyć, zatrudnić personel. Mieszkanie ma pomóc osobom w nim mieszkającym w przygotowaniach do samodzielnego życia lub zastąpić im pobyt w placówce opiekuńczej. </a:t>
            </a: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3"/>
            <a:ext cx="9144000" cy="5760844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lvl="0"/>
            <a:endParaRPr lang="pl-PL" sz="2400" b="1" dirty="0">
              <a:solidFill>
                <a:srgbClr val="002060"/>
              </a:solidFill>
            </a:endParaRPr>
          </a:p>
          <a:p>
            <a:pPr lvl="0"/>
            <a:r>
              <a:rPr lang="pl-PL" sz="2400" dirty="0"/>
              <a:t>* Można zakupić tzw. opaski SOS dla osób niesamodzielnych, opłacić abonament i sfinansować cały system teleinformatyczny </a:t>
            </a:r>
            <a:r>
              <a:rPr lang="pl-PL" sz="2400" dirty="0" err="1"/>
              <a:t>teleopieki</a:t>
            </a:r>
            <a:r>
              <a:rPr lang="pl-PL" sz="2400" dirty="0"/>
              <a:t>  </a:t>
            </a:r>
          </a:p>
          <a:p>
            <a:pPr lvl="0"/>
            <a:endParaRPr lang="pl-PL" sz="2400" dirty="0"/>
          </a:p>
          <a:p>
            <a:pPr lvl="0"/>
            <a:r>
              <a:rPr lang="pl-PL" sz="2400" dirty="0"/>
              <a:t>* Można sfinansować działania zwiększających mobilność i bezpieczeństwo osób niesamodzielnych, np.: likwidować bariery architektoniczne, finansować tworzenie wypożyczalni sprzętu wspomagającego i sprzętu pielęgnacyjnego, czy pokrywać koszty dowożenia posiłków do domu. </a:t>
            </a:r>
          </a:p>
          <a:p>
            <a:pPr lvl="0"/>
            <a:endParaRPr lang="pl-PL" sz="2400" dirty="0"/>
          </a:p>
          <a:p>
            <a:r>
              <a:rPr lang="pl-PL" sz="2400" dirty="0"/>
              <a:t> * Można szkolić opiekunów faktycznych (w tym członków rodziny) </a:t>
            </a:r>
            <a:br>
              <a:rPr lang="pl-PL" sz="2400" dirty="0"/>
            </a:br>
            <a:r>
              <a:rPr lang="pl-PL" sz="2400" dirty="0"/>
              <a:t>w zakresie fachowej opieki nad osobami niesamodzielnymi i starszymi.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4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własny: 7,5 %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* </a:t>
            </a:r>
            <a:r>
              <a:rPr lang="pl-PL" sz="3200" dirty="0" smtClean="0">
                <a:solidFill>
                  <a:srgbClr val="002060"/>
                </a:solidFill>
              </a:rPr>
              <a:t>Forma </a:t>
            </a:r>
            <a:r>
              <a:rPr lang="pl-PL" sz="3200" dirty="0">
                <a:solidFill>
                  <a:srgbClr val="002060"/>
                </a:solidFill>
              </a:rPr>
              <a:t>niepieniężna (np. wolontariat, użyczenie pomieszczeń)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* </a:t>
            </a:r>
            <a:r>
              <a:rPr lang="pl-PL" sz="3200" dirty="0" smtClean="0">
                <a:solidFill>
                  <a:srgbClr val="002060"/>
                </a:solidFill>
              </a:rPr>
              <a:t>Forma pieniężna (np. środki beneficjenta </a:t>
            </a:r>
            <a:r>
              <a:rPr lang="pl-PL" sz="3200" dirty="0">
                <a:solidFill>
                  <a:srgbClr val="002060"/>
                </a:solidFill>
              </a:rPr>
              <a:t>lub inne (np. koszty pośrednie)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6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 – wsparcie PFRON: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W projektach realizowanych przez organizacje pozarządowe, skierowanych w całości do osób z niepełnosprawnościami i/lub do ich otoczenia, istnieje możliwość finansowania wkładu własnego w pełnej wysokości ze środków PFRON . 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FINANSOWANIA</a:t>
            </a:r>
            <a:endParaRPr lang="pl-PL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pl-PL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i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środki </a:t>
            </a: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trwałe 10%: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wartości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</a:t>
            </a:r>
            <a:b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*  Wydatki na zakup nieruchomości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*  Wydatki na </a:t>
            </a:r>
            <a:r>
              <a:rPr lang="pl-PL" sz="3200" dirty="0" smtClean="0">
                <a:solidFill>
                  <a:srgbClr val="002060"/>
                </a:solidFill>
              </a:rPr>
              <a:t>adaptację/remont budynku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 smtClean="0">
                <a:solidFill>
                  <a:srgbClr val="C00000"/>
                </a:solidFill>
              </a:rPr>
              <a:t>środki </a:t>
            </a:r>
            <a:r>
              <a:rPr lang="pl-PL" sz="3200" dirty="0">
                <a:solidFill>
                  <a:srgbClr val="C00000"/>
                </a:solidFill>
              </a:rPr>
              <a:t>t</a:t>
            </a:r>
            <a:r>
              <a:rPr lang="pl-PL" sz="3200" dirty="0" smtClean="0">
                <a:solidFill>
                  <a:srgbClr val="C00000"/>
                </a:solidFill>
              </a:rPr>
              <a:t>rwałe </a:t>
            </a:r>
            <a:endParaRPr lang="pl-PL" sz="3200" dirty="0">
              <a:solidFill>
                <a:srgbClr val="C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   *  Zakup wyposażenia o wartości jednostkowej powyżej 3,5 tys. zł netto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Koszty pośrednie: 10–25%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</a:t>
            </a:r>
            <a:r>
              <a:rPr lang="pl-PL" sz="2800" dirty="0">
                <a:solidFill>
                  <a:srgbClr val="002060"/>
                </a:solidFill>
              </a:rPr>
              <a:t>* Projekt do 830 tys. zł – 25 %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	* Projekt od 830 tys. zł do 1 740 tys. zł – 20 %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	* Projekt od 1 740 tys. zł do 4 550 tys. zł – 15 %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	* Projekt powyżej 4 550 tys. zł – 10 %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7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" y="960634"/>
            <a:ext cx="9144000" cy="5760842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altLang="pl-PL" sz="2800" b="1" dirty="0">
                <a:solidFill>
                  <a:srgbClr val="FF0000"/>
                </a:solidFill>
              </a:rPr>
              <a:t>KWOTY RYCZAŁTOWE</a:t>
            </a:r>
            <a:endParaRPr lang="pl-P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pl-PL" altLang="pl-PL" sz="2400" dirty="0" smtClean="0">
                <a:solidFill>
                  <a:prstClr val="black"/>
                </a:solidFill>
              </a:rPr>
              <a:t>* Obowiązkowe </a:t>
            </a:r>
            <a:r>
              <a:rPr lang="pl-PL" altLang="pl-PL" sz="2400" dirty="0">
                <a:solidFill>
                  <a:prstClr val="black"/>
                </a:solidFill>
              </a:rPr>
              <a:t>rozliczenie kosztów bezpośrednich </a:t>
            </a:r>
            <a:r>
              <a:rPr lang="pl-PL" altLang="pl-PL" sz="2400" dirty="0" smtClean="0">
                <a:solidFill>
                  <a:prstClr val="black"/>
                </a:solidFill>
              </a:rPr>
              <a:t>w </a:t>
            </a:r>
            <a:r>
              <a:rPr lang="pl-PL" altLang="pl-PL" sz="2400" dirty="0">
                <a:solidFill>
                  <a:prstClr val="black"/>
                </a:solidFill>
              </a:rPr>
              <a:t>projektach</a:t>
            </a:r>
            <a:r>
              <a:rPr lang="pl-PL" altLang="pl-PL" sz="2400">
                <a:solidFill>
                  <a:prstClr val="black"/>
                </a:solidFill>
              </a:rPr>
              <a:t>, </a:t>
            </a:r>
            <a:r>
              <a:rPr lang="pl-PL" altLang="pl-PL" sz="2400" smtClean="0">
                <a:solidFill>
                  <a:prstClr val="black"/>
                </a:solidFill>
              </a:rPr>
              <a:t>w których </a:t>
            </a:r>
            <a:r>
              <a:rPr lang="pl-PL" altLang="pl-PL" sz="2400" dirty="0">
                <a:solidFill>
                  <a:prstClr val="black"/>
                </a:solidFill>
              </a:rPr>
              <a:t>wartość wkładu publicznego nie przekracza wyrażonej w PLN równowartości </a:t>
            </a:r>
            <a:r>
              <a:rPr lang="pl-PL" altLang="pl-PL" sz="2400" b="1" dirty="0" smtClean="0">
                <a:solidFill>
                  <a:prstClr val="black"/>
                </a:solidFill>
              </a:rPr>
              <a:t>100 </a:t>
            </a:r>
            <a:r>
              <a:rPr lang="pl-PL" altLang="pl-PL" sz="2400" b="1" dirty="0">
                <a:solidFill>
                  <a:prstClr val="black"/>
                </a:solidFill>
              </a:rPr>
              <a:t>000,00 EUR </a:t>
            </a:r>
            <a:r>
              <a:rPr lang="pl-PL" altLang="pl-PL" sz="2400" dirty="0">
                <a:solidFill>
                  <a:prstClr val="black"/>
                </a:solidFill>
              </a:rPr>
              <a:t>(kurs </a:t>
            </a:r>
            <a:r>
              <a:rPr lang="pl-PL" altLang="pl-PL" sz="2400" dirty="0" smtClean="0">
                <a:solidFill>
                  <a:prstClr val="black"/>
                </a:solidFill>
              </a:rPr>
              <a:t>euro </a:t>
            </a:r>
            <a:r>
              <a:rPr lang="pl-PL" altLang="pl-PL" sz="2400" dirty="0">
                <a:solidFill>
                  <a:prstClr val="black"/>
                </a:solidFill>
              </a:rPr>
              <a:t>obowiązujący na dzień ogłoszenia konkursu/naboru);</a:t>
            </a:r>
          </a:p>
          <a:p>
            <a:pPr lvl="0" algn="just"/>
            <a:r>
              <a:rPr lang="pl-PL" altLang="pl-PL" sz="24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 Kwotą </a:t>
            </a:r>
            <a:r>
              <a:rPr lang="pl-PL" altLang="pl-PL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ryczałtową jest kwota uzgodniona za wykonanie określonego w projekcie zadania na etapie zatwierdzenia wniosku o </a:t>
            </a:r>
            <a:r>
              <a:rPr lang="pl-PL" altLang="pl-PL" sz="24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dofinansowanie </a:t>
            </a:r>
            <a:r>
              <a:rPr lang="pl-PL" altLang="pl-PL" sz="2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projektu;</a:t>
            </a:r>
          </a:p>
          <a:p>
            <a:pPr lvl="0" algn="just">
              <a:spcBef>
                <a:spcPct val="0"/>
              </a:spcBef>
            </a:pPr>
            <a:r>
              <a:rPr lang="pl-PL" altLang="pl-PL" sz="2400" dirty="0" smtClean="0">
                <a:solidFill>
                  <a:prstClr val="black"/>
                </a:solidFill>
              </a:rPr>
              <a:t>* Jedno </a:t>
            </a:r>
            <a:r>
              <a:rPr lang="pl-PL" altLang="pl-PL" sz="2400" dirty="0">
                <a:solidFill>
                  <a:prstClr val="black"/>
                </a:solidFill>
              </a:rPr>
              <a:t>zadanie stanowi jedną kwotę ryczałtową;</a:t>
            </a:r>
          </a:p>
          <a:p>
            <a:pPr lvl="0" algn="just">
              <a:spcBef>
                <a:spcPct val="0"/>
              </a:spcBef>
            </a:pPr>
            <a:r>
              <a:rPr lang="pl-PL" altLang="pl-PL" sz="2400" dirty="0" smtClean="0">
                <a:solidFill>
                  <a:prstClr val="black"/>
                </a:solidFill>
              </a:rPr>
              <a:t>* Wkład </a:t>
            </a:r>
            <a:r>
              <a:rPr lang="pl-PL" altLang="pl-PL" sz="2400" dirty="0">
                <a:solidFill>
                  <a:prstClr val="black"/>
                </a:solidFill>
              </a:rPr>
              <a:t>własny wykazany w ramach projektu rozliczanego ryczałtowo traktowany jest jako </a:t>
            </a:r>
            <a:r>
              <a:rPr lang="pl-PL" altLang="pl-PL" sz="2400" dirty="0">
                <a:solidFill>
                  <a:srgbClr val="FF0000"/>
                </a:solidFill>
              </a:rPr>
              <a:t>pieniężny</a:t>
            </a:r>
            <a:r>
              <a:rPr lang="pl-PL" altLang="pl-PL" sz="2400" dirty="0">
                <a:solidFill>
                  <a:prstClr val="black"/>
                </a:solidFill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1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" y="1125414"/>
            <a:ext cx="9048540" cy="533141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REALIZACJI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Czas trwania projektu: do 36 miesięcy.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Wsparcie dla usług opiekuńczych lub asystenckich prowadzi do zwiększenia liczby miejsc świadczenia usług  oraz liczby osób objętych tymi usługami.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Wnioskodawca zapewni trwałość miejsc świadczenia usług asystenckich i/lub opiekuńczych utworzonych w ramach projektu po zakończeniu jego realizacji – co najmniej przez okres odpowiadający okresowi realizacji projektu.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241160" y="2019719"/>
            <a:ext cx="8609039" cy="3815429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Więcej informacji: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u="sng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WWW.RPO-SWIETOKRZYSKIE.PL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Departament Wdrażania EFS: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infoEFS@sejmik.kielce.pl</a:t>
            </a:r>
            <a:endParaRPr lang="pl-PL" sz="24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tel. 41 349 89 23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0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79235" y="1076326"/>
            <a:ext cx="8017015" cy="1295399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Przykładowy projekt: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   „Powiat jędrzejowski realizatorem innowacyjnych i wysokospecjalistycznych usług społecznych”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Realizacja: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Fundacja „Perspektywy i Rozwój” </a:t>
            </a:r>
            <a:br>
              <a:rPr lang="pl-PL" dirty="0"/>
            </a:br>
            <a:endParaRPr lang="pl-PL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/>
              <a:t>we współpracy z pięcioma partnerami </a:t>
            </a:r>
            <a:br>
              <a:rPr lang="pl-PL" sz="1600" b="1" dirty="0"/>
            </a:br>
            <a:endParaRPr lang="pl-PL" sz="1600" b="1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/>
              <a:t>w terminie od 1 czerwca 2018 r.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/>
              <a:t>do 31 maja 2020 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1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1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D12E86F-4FB8-4494-A19D-6BBC072F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14" y="2165349"/>
            <a:ext cx="5691363" cy="45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572755" y="2364040"/>
            <a:ext cx="8330084" cy="2945731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8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OPIEKA NAD SENIORAMI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OSOBAMI NIESAMODZIELNYMI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Podziałanie 9.2.1 RPO WŚ 2014-2020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Rozwój wysokiej jakości usług społecznych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5037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534961" y="4547132"/>
            <a:ext cx="8609039" cy="609601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  <a:t>Mieszkańcy domu to </a:t>
            </a:r>
            <a:r>
              <a:rPr lang="pl-PL" sz="3600" b="1" i="1" dirty="0">
                <a:cs typeface="Segoe UI" panose="020B0502040204020203" pitchFamily="34" charset="0"/>
              </a:rPr>
              <a:t>30</a:t>
            </a:r>
            <a: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  <a:t> osób starszych, </a:t>
            </a:r>
            <a:b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</a:br>
            <a:r>
              <a:rPr lang="pl-PL" sz="3600" b="1" i="1" dirty="0">
                <a:solidFill>
                  <a:srgbClr val="FF0000"/>
                </a:solidFill>
                <a:cs typeface="Segoe UI" panose="020B0502040204020203" pitchFamily="34" charset="0"/>
              </a:rPr>
              <a:t>w tym niepełnosprawnych </a:t>
            </a:r>
            <a:r>
              <a:rPr lang="pl-PL" sz="4000" i="1" dirty="0">
                <a:solidFill>
                  <a:srgbClr val="FF0000"/>
                </a:solidFill>
                <a:cs typeface="Segoe UI" panose="020B0502040204020203" pitchFamily="34" charset="0"/>
              </a:rPr>
              <a:t/>
            </a:r>
            <a:br>
              <a:rPr lang="pl-PL" sz="4000" i="1" dirty="0">
                <a:solidFill>
                  <a:srgbClr val="FF0000"/>
                </a:solidFill>
                <a:cs typeface="Segoe UI" panose="020B0502040204020203" pitchFamily="34" charset="0"/>
              </a:rPr>
            </a:br>
            <a:r>
              <a:rPr lang="pl-PL" sz="2400" i="1" dirty="0">
                <a:cs typeface="Segoe UI" panose="020B0502040204020203" pitchFamily="34" charset="0"/>
              </a:rPr>
              <a:t>z </a:t>
            </a:r>
            <a:r>
              <a:rPr lang="pl-PL" sz="2400" dirty="0"/>
              <a:t>Sędziszowa, Słupi, Nagłowic, Wodzisławia i Jędrzejowa</a:t>
            </a:r>
            <a:endParaRPr lang="pl-PL" sz="2400" i="1" dirty="0"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F98B449C-95E7-4EB3-B970-380F83FDD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5381625" cy="3133725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="" xmlns:a16="http://schemas.microsoft.com/office/drawing/2014/main" id="{1039710C-CF93-44F9-B58A-B879E6ACF2AF}"/>
              </a:ext>
            </a:extLst>
          </p:cNvPr>
          <p:cNvSpPr/>
          <p:nvPr/>
        </p:nvSpPr>
        <p:spPr>
          <a:xfrm>
            <a:off x="2690812" y="2533648"/>
            <a:ext cx="5143500" cy="25050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ramach projektu zaadaptowano lokal po dawnym </a:t>
            </a:r>
            <a:r>
              <a:rPr lang="pl-PL" sz="2100" b="1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internacie </a:t>
            </a:r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Krzelowie i utworzono </a:t>
            </a:r>
            <a:b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1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Dzienny Dom Pomocy „Arkadia”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73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4638675" y="1438276"/>
            <a:ext cx="4257675" cy="491392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/>
              <a:t>   Osoby przebywające </a:t>
            </a:r>
            <a:br>
              <a:rPr lang="pl-PL" sz="2800" dirty="0"/>
            </a:br>
            <a:r>
              <a:rPr lang="pl-PL" sz="2800" dirty="0"/>
              <a:t>w placówce mają zapewniony dojazd </a:t>
            </a:r>
            <a:br>
              <a:rPr lang="pl-PL" sz="2800" dirty="0"/>
            </a:br>
            <a:r>
              <a:rPr lang="pl-PL" sz="2800" dirty="0"/>
              <a:t>i odwóz, trzy posiłki dziennie oraz </a:t>
            </a:r>
            <a:br>
              <a:rPr lang="pl-PL" sz="2800" dirty="0"/>
            </a:br>
            <a:r>
              <a:rPr lang="pl-PL" sz="2800" dirty="0"/>
              <a:t>do dyspozycji sprzęt rehabilitacyjny. Dostosowane jest </a:t>
            </a:r>
            <a:br>
              <a:rPr lang="pl-PL" sz="2800" dirty="0"/>
            </a:br>
            <a:r>
              <a:rPr lang="pl-PL" sz="2800" dirty="0"/>
              <a:t>również pomieszczenie </a:t>
            </a:r>
            <a:br>
              <a:rPr lang="pl-PL" sz="2800" dirty="0"/>
            </a:br>
            <a:r>
              <a:rPr lang="pl-PL" sz="2800" dirty="0"/>
              <a:t>do wzmacniania relacji interpersonalnych oraz wsparcia terapeutycznego</a:t>
            </a:r>
            <a:endParaRPr lang="pl-PL" sz="28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60BC18CE-888B-4BCD-84D1-9AF4DF841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5" y="953244"/>
            <a:ext cx="3714541" cy="24757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BBB435D1-863B-4FE6-8893-49BDD2AAC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" y="4471988"/>
            <a:ext cx="3674533" cy="206692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158D6FB-65F1-4CA4-A0EF-55A6F5C86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" y="2726206"/>
            <a:ext cx="389466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819150" y="1163977"/>
            <a:ext cx="8031049" cy="208404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Osoby niesamodzielne przebywają w „Arkadii” w ciągu dnia, pod opieką profesjonalnych opiekunów osób zależnych oraz  psychologa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dirty="0"/>
          </a:p>
          <a:p>
            <a:pPr marL="228600" indent="-228600" algn="r"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             			W pozostałym czasie objęte są </a:t>
            </a:r>
            <a:r>
              <a:rPr lang="pl-PL" b="1" dirty="0" err="1">
                <a:solidFill>
                  <a:srgbClr val="FF0000"/>
                </a:solidFill>
              </a:rPr>
              <a:t>teleopieką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mająca na celu błyskawiczną </a:t>
            </a:r>
            <a:br>
              <a:rPr lang="pl-PL" dirty="0"/>
            </a:br>
            <a:r>
              <a:rPr lang="pl-PL" dirty="0"/>
              <a:t>i interwencję w sytuacjach alarmowych</a:t>
            </a: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D804334C-E81B-4F2B-9D12-2221A9C23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" y="3022021"/>
            <a:ext cx="9144000" cy="36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1125415" y="4244765"/>
            <a:ext cx="7300354" cy="2128290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i="1" dirty="0">
                <a:solidFill>
                  <a:srgbClr val="002060"/>
                </a:solidFill>
              </a:rPr>
              <a:t>Dziękuję za uwagę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Departament Wdrażania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Europejskiego Funduszu Społecznego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i="1" dirty="0">
                <a:solidFill>
                  <a:srgbClr val="002060"/>
                </a:solidFill>
              </a:rPr>
              <a:t>Urząd Marszałkowski Województwa Świętokrzyskiego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21065" y="974695"/>
            <a:ext cx="8732436" cy="5559455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Nabór wniosków od 29.04. do 31.05.2019 r. 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dirty="0">
                <a:solidFill>
                  <a:srgbClr val="002060"/>
                </a:solidFill>
              </a:rPr>
              <a:t> </a:t>
            </a: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OSI obszary wiejskie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mln 875 tys. zł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7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890641" y="24526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14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21065" y="974695"/>
            <a:ext cx="8732436" cy="5559455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Nabór wniosków od 29.04. do 31.05.2019 r. 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dla OSI obszary miast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mln 550 tys. zł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</a:rPr>
              <a:t>	 (Ostrowiec Świętokrzyski, Starachowice, Skarżysko-Kamienna)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7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890641" y="19301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8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21065" y="974695"/>
            <a:ext cx="8732436" cy="5559455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Nabór wniosków od 27.05. do 10.06.2019 r. 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dla całego województwa (bez OSI)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mln 050 tys. zł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930834" y="23019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59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 MOŻEMY POMÓC?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Osobom niesamodzielnym</a:t>
            </a:r>
            <a:endParaRPr lang="pl-PL" sz="24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Osobom sprawujących opiekę nad osobą niesamodzielną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Pensjonariuszom placówek opiekuńczych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Osobom związanym ze świadczeniem usług społecznych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r>
              <a:rPr lang="pl-PL" sz="2400" b="1" i="1" dirty="0">
                <a:solidFill>
                  <a:schemeClr val="tx2"/>
                </a:solidFill>
              </a:rPr>
              <a:t>Osoba niesamodzielna</a:t>
            </a:r>
            <a:r>
              <a:rPr lang="pl-PL" sz="2400" i="1" dirty="0">
                <a:solidFill>
                  <a:schemeClr val="tx2"/>
                </a:solidFill>
              </a:rPr>
              <a:t> – osoba, która ze względu na stan zdrowia lub niepełnosprawność wymaga opieki lub wsparcia w związku z niemożnością samodzielnego wykonywania co najmniej jednej z podstawowych czynności dnia codziennego. 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   </a:t>
            </a:r>
          </a:p>
          <a:p>
            <a:endParaRPr lang="pl-PL" sz="2400" b="1" dirty="0">
              <a:solidFill>
                <a:srgbClr val="002060"/>
              </a:solidFill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Rozwijać przyjazne formy opieki nad osobami niesamodzielnymi, w tym niepełnosprawnymi i starszymi</a:t>
            </a:r>
            <a:r>
              <a:rPr lang="pl-PL" sz="2400" b="1" dirty="0">
                <a:solidFill>
                  <a:srgbClr val="002060"/>
                </a:solidFill>
              </a:rPr>
              <a:t>.  </a:t>
            </a:r>
          </a:p>
          <a:p>
            <a:pPr algn="just"/>
            <a:endParaRPr lang="pl-PL" sz="2400" b="1" dirty="0">
              <a:solidFill>
                <a:srgbClr val="002060"/>
              </a:solidFill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Zapewnić osobom niesamodzielnym dobre warunki do życia, bez konieczności pozostawania ich w dużych zakładach opiekuńczych, w oderwaniu od rodziny i swojego środowiska. </a:t>
            </a:r>
          </a:p>
          <a:p>
            <a:pPr algn="just"/>
            <a:endParaRPr lang="pl-PL" sz="2400" dirty="0">
              <a:solidFill>
                <a:srgbClr val="002060"/>
              </a:solidFill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Udzielać pomocy w miejscu zamieszkania, zamiast przenosić osobę niesamodzielną do dużego domu opieki.</a:t>
            </a: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4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Tworzenie nowych miejsc </a:t>
            </a:r>
            <a:r>
              <a:rPr lang="pl-PL" sz="2400" b="1" dirty="0">
                <a:solidFill>
                  <a:srgbClr val="002060"/>
                </a:solidFill>
              </a:rPr>
              <a:t>w placówkach opieki dziennej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b="1" dirty="0">
                <a:solidFill>
                  <a:srgbClr val="002060"/>
                </a:solidFill>
              </a:rPr>
              <a:t>i całodobowej (środowiskowej, rodzinnej) w społeczności lokalnej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Usługi opiekuńcze </a:t>
            </a:r>
            <a:r>
              <a:rPr lang="pl-PL" sz="2400" b="1" dirty="0">
                <a:solidFill>
                  <a:srgbClr val="002060"/>
                </a:solidFill>
              </a:rPr>
              <a:t>w domach podopiecznych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Usługi asystenckie i specjalistyczne </a:t>
            </a:r>
            <a:r>
              <a:rPr lang="pl-PL" sz="2400" b="1" dirty="0">
                <a:solidFill>
                  <a:srgbClr val="002060"/>
                </a:solidFill>
              </a:rPr>
              <a:t>w ramach opieki rodzinnej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b="1" dirty="0">
                <a:solidFill>
                  <a:srgbClr val="002060"/>
                </a:solidFill>
              </a:rPr>
              <a:t>i środowiskowej, np.: usługi asystenta osoby niepełnosprawnej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 err="1">
                <a:solidFill>
                  <a:srgbClr val="C00000"/>
                </a:solidFill>
              </a:rPr>
              <a:t>Teleopieka</a:t>
            </a:r>
            <a:r>
              <a:rPr lang="pl-PL" sz="2400" b="1" dirty="0">
                <a:solidFill>
                  <a:srgbClr val="002060"/>
                </a:solidFill>
              </a:rPr>
              <a:t> jako pomoc towarzyszącą innym działaniom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Mieszkania wspomagane:</a:t>
            </a:r>
            <a:r>
              <a:rPr lang="pl-PL" sz="2400" b="1" dirty="0">
                <a:solidFill>
                  <a:srgbClr val="002060"/>
                </a:solidFill>
              </a:rPr>
              <a:t> chronione, treningowe i wspierane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–"/>
            </a:pPr>
            <a:r>
              <a:rPr lang="pl-PL" sz="2400" b="1" dirty="0">
                <a:solidFill>
                  <a:srgbClr val="C00000"/>
                </a:solidFill>
              </a:rPr>
              <a:t>Szkolenia </a:t>
            </a:r>
            <a:r>
              <a:rPr lang="pl-PL" sz="2400" b="1" dirty="0">
                <a:solidFill>
                  <a:srgbClr val="002060"/>
                </a:solidFill>
              </a:rPr>
              <a:t>dla opiekunów,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002060"/>
                </a:solidFill>
              </a:rPr>
              <a:t>w tym członków rodzin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6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400" dirty="0">
                <a:solidFill>
                  <a:srgbClr val="002060"/>
                </a:solidFill>
              </a:rPr>
              <a:t>* Można zatrudnić opiekuna, który w domu podopiecznego będzie  pomagał w zaspokajaniu jego codziennych potrzeb życiowych, zapewni opiekę higieniczną, zaleconą przez lekarza pielęgnację oraz, w miarę możliwości, zapewni kontakt z otoczeniem;</a:t>
            </a:r>
          </a:p>
          <a:p>
            <a:pPr lvl="0"/>
            <a:endParaRPr lang="pl-PL" sz="2400" dirty="0">
              <a:solidFill>
                <a:srgbClr val="002060"/>
              </a:solidFill>
            </a:endParaRPr>
          </a:p>
          <a:p>
            <a:pPr lvl="0"/>
            <a:r>
              <a:rPr lang="pl-PL" sz="2400" dirty="0">
                <a:solidFill>
                  <a:srgbClr val="002060"/>
                </a:solidFill>
              </a:rPr>
              <a:t>* Można sfinansować zatrudnienie opiekuna, psychologa, terapeuty w nowych lub istniejących niewielkich domach pomocy społecznej (do 30 os.), rodzinnych domach pomocy, dziennych domach opieki</a:t>
            </a:r>
            <a:r>
              <a:rPr lang="pl-PL" sz="2400" b="1" dirty="0">
                <a:solidFill>
                  <a:srgbClr val="002060"/>
                </a:solidFill>
              </a:rPr>
              <a:t>, </a:t>
            </a:r>
            <a:r>
              <a:rPr lang="pl-PL" sz="2400" dirty="0">
                <a:solidFill>
                  <a:srgbClr val="002060"/>
                </a:solidFill>
              </a:rPr>
              <a:t>można wyremontować i dostosować taki dom do  potrzeb pensjonariuszy (adaptacja, zakup wyposażania) oraz sfinansować posiłki i koszty dojazdu;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0273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13094</TotalTime>
  <Words>864</Words>
  <Application>Microsoft Office PowerPoint</Application>
  <PresentationFormat>Pokaz na ekranie (4:3)</PresentationFormat>
  <Paragraphs>405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23</vt:i4>
      </vt:variant>
    </vt:vector>
  </HeadingPairs>
  <TitlesOfParts>
    <vt:vector size="36" baseType="lpstr">
      <vt:lpstr>Arial</vt:lpstr>
      <vt:lpstr>Calibri</vt:lpstr>
      <vt:lpstr>Segoe Script</vt:lpstr>
      <vt:lpstr>Segoe UI</vt:lpstr>
      <vt:lpstr>Times New Roman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Wojewowództwa Świętokrzyskiego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annpal</dc:creator>
  <cp:lastModifiedBy>Potaczała, Artur</cp:lastModifiedBy>
  <cp:revision>988</cp:revision>
  <cp:lastPrinted>2019-01-03T08:50:38Z</cp:lastPrinted>
  <dcterms:created xsi:type="dcterms:W3CDTF">2015-05-26T08:53:50Z</dcterms:created>
  <dcterms:modified xsi:type="dcterms:W3CDTF">2019-05-06T11:42:21Z</dcterms:modified>
</cp:coreProperties>
</file>