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drawings/drawing1.xml" ContentType="application/vnd.openxmlformats-officedocument.drawingml.chartshapes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6"/>
  </p:handoutMasterIdLst>
  <p:sldIdLst>
    <p:sldId id="298" r:id="rId2"/>
    <p:sldId id="256" r:id="rId3"/>
    <p:sldId id="300" r:id="rId4"/>
    <p:sldId id="290" r:id="rId5"/>
    <p:sldId id="291" r:id="rId6"/>
    <p:sldId id="307" r:id="rId7"/>
    <p:sldId id="301" r:id="rId8"/>
    <p:sldId id="306" r:id="rId9"/>
    <p:sldId id="292" r:id="rId10"/>
    <p:sldId id="308" r:id="rId11"/>
    <p:sldId id="268" r:id="rId12"/>
    <p:sldId id="267" r:id="rId13"/>
    <p:sldId id="271" r:id="rId14"/>
    <p:sldId id="275" r:id="rId15"/>
    <p:sldId id="272" r:id="rId16"/>
    <p:sldId id="274" r:id="rId17"/>
    <p:sldId id="294" r:id="rId18"/>
    <p:sldId id="295" r:id="rId19"/>
    <p:sldId id="309" r:id="rId20"/>
    <p:sldId id="311" r:id="rId21"/>
    <p:sldId id="296" r:id="rId22"/>
    <p:sldId id="297" r:id="rId23"/>
    <p:sldId id="310" r:id="rId24"/>
    <p:sldId id="282" r:id="rId25"/>
  </p:sldIdLst>
  <p:sldSz cx="12192000" cy="6858000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4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10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11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6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7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8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9.xlsx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7187500000000001E-2"/>
          <c:y val="0.17959306823456594"/>
          <c:w val="0.96562499999999996"/>
          <c:h val="0.5328129351694259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Seria 1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 w="3175" cmpd="sng">
              <a:solidFill>
                <a:schemeClr val="accent5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Arkusz1!$A$2:$A$6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Arkusz1!$B$2:$B$6</c:f>
              <c:numCache>
                <c:formatCode>#,##0</c:formatCode>
                <c:ptCount val="5"/>
                <c:pt idx="0">
                  <c:v>174</c:v>
                </c:pt>
                <c:pt idx="1">
                  <c:v>174</c:v>
                </c:pt>
                <c:pt idx="2">
                  <c:v>197</c:v>
                </c:pt>
                <c:pt idx="3">
                  <c:v>194</c:v>
                </c:pt>
                <c:pt idx="4">
                  <c:v>200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B87-4F8D-B037-836FE6DD9F4C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Kolumna1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Arkusz1!$A$2:$A$6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Arkusz1!$C$2:$C$6</c:f>
              <c:numCache>
                <c:formatCode>General</c:formatCode>
                <c:ptCount val="5"/>
                <c:pt idx="0">
                  <c:v>59</c:v>
                </c:pt>
                <c:pt idx="1">
                  <c:v>71</c:v>
                </c:pt>
                <c:pt idx="2">
                  <c:v>89</c:v>
                </c:pt>
                <c:pt idx="3">
                  <c:v>83</c:v>
                </c:pt>
                <c:pt idx="4">
                  <c:v>89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B87-4F8D-B037-836FE6DD9F4C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Kolumna2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Arkusz1!$A$2:$A$6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Arkusz1!$D$2:$D$6</c:f>
              <c:numCache>
                <c:formatCode>General</c:formatCode>
                <c:ptCount val="5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5B87-4F8D-B037-836FE6DD9F4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26460520"/>
        <c:axId val="226460912"/>
      </c:barChart>
      <c:catAx>
        <c:axId val="226460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226460912"/>
        <c:crosses val="autoZero"/>
        <c:auto val="1"/>
        <c:lblAlgn val="ctr"/>
        <c:lblOffset val="100"/>
        <c:noMultiLvlLbl val="0"/>
      </c:catAx>
      <c:valAx>
        <c:axId val="22646091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crossAx val="2264605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/>
      </a:pPr>
      <a:endParaRPr lang="pl-PL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accent6"/>
                </a:solidFill>
                <a:latin typeface="+mn-lt"/>
                <a:ea typeface="+mn-ea"/>
                <a:cs typeface="Times New Roman" panose="02020603050405020304" pitchFamily="18" charset="0"/>
              </a:defRPr>
            </a:pPr>
            <a:r>
              <a:rPr lang="en-US" sz="2400">
                <a:solidFill>
                  <a:schemeClr val="accent6"/>
                </a:solidFill>
                <a:latin typeface="+mn-lt"/>
                <a:cs typeface="Times New Roman" panose="02020603050405020304" pitchFamily="18" charset="0"/>
              </a:rPr>
              <a:t>Udział </a:t>
            </a:r>
            <a:r>
              <a:rPr lang="pl-PL" sz="2400">
                <a:solidFill>
                  <a:schemeClr val="accent6"/>
                </a:solidFill>
                <a:latin typeface="+mn-lt"/>
                <a:cs typeface="Times New Roman" panose="02020603050405020304" pitchFamily="18" charset="0"/>
              </a:rPr>
              <a:t>kobiet</a:t>
            </a:r>
            <a:r>
              <a:rPr lang="en-US" sz="2400">
                <a:solidFill>
                  <a:schemeClr val="accent6"/>
                </a:solidFill>
                <a:latin typeface="+mn-lt"/>
                <a:cs typeface="Times New Roman" panose="02020603050405020304" pitchFamily="18" charset="0"/>
              </a:rPr>
              <a:t> w zajęciach sekcji, imprezach</a:t>
            </a:r>
            <a:r>
              <a:rPr lang="pl-PL" sz="2400">
                <a:solidFill>
                  <a:schemeClr val="accent6"/>
                </a:solidFill>
                <a:latin typeface="+mn-lt"/>
                <a:cs typeface="Times New Roman" panose="02020603050405020304" pitchFamily="18" charset="0"/>
              </a:rPr>
              <a:t>, MP PP</a:t>
            </a:r>
            <a:r>
              <a:rPr lang="en-US" sz="2400">
                <a:solidFill>
                  <a:schemeClr val="accent6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pl-PL" sz="2400">
                <a:solidFill>
                  <a:schemeClr val="accent6"/>
                </a:solidFill>
                <a:latin typeface="+mn-lt"/>
                <a:cs typeface="Times New Roman" panose="02020603050405020304" pitchFamily="18" charset="0"/>
              </a:rPr>
              <a:t/>
            </a:r>
            <a:br>
              <a:rPr lang="pl-PL" sz="2400">
                <a:solidFill>
                  <a:schemeClr val="accent6"/>
                </a:solidFill>
                <a:latin typeface="+mn-lt"/>
                <a:cs typeface="Times New Roman" panose="02020603050405020304" pitchFamily="18" charset="0"/>
              </a:rPr>
            </a:br>
            <a:r>
              <a:rPr lang="en-US" sz="2400">
                <a:solidFill>
                  <a:schemeClr val="accent6"/>
                </a:solidFill>
                <a:latin typeface="+mn-lt"/>
                <a:cs typeface="Times New Roman" panose="02020603050405020304" pitchFamily="18" charset="0"/>
              </a:rPr>
              <a:t>i obozach sportowych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accent6"/>
              </a:solidFill>
              <a:latin typeface="+mn-lt"/>
              <a:ea typeface="+mn-ea"/>
              <a:cs typeface="Times New Roman" panose="02020603050405020304" pitchFamily="18" charset="0"/>
            </a:defRPr>
          </a:pPr>
          <a:endParaRPr lang="pl-P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5949886777506965E-2"/>
          <c:y val="0.29195023399537617"/>
          <c:w val="0.69980923539697015"/>
          <c:h val="0.62123162045368807"/>
        </c:manualLayout>
      </c:layout>
      <c:pie3D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Udział starszych osób niepełnosprawnych 50+ w zajęciach sekcji, imprezach i obozach sportowych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1CD3-4012-A351-9AF2DF672B9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1CD3-4012-A351-9AF2DF672B9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1CD3-4012-A351-9AF2DF672B9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1CD3-4012-A351-9AF2DF672B97}"/>
              </c:ext>
            </c:extLst>
          </c:dPt>
          <c:dLbls>
            <c:dLbl>
              <c:idx val="3"/>
              <c:layout>
                <c:manualLayout>
                  <c:x val="4.8435976359783091E-2"/>
                  <c:y val="9.517470111535661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Arkusz1!$A$2:$A$5</c:f>
              <c:strCache>
                <c:ptCount val="4"/>
                <c:pt idx="0">
                  <c:v>Zajęcia sekcji</c:v>
                </c:pt>
                <c:pt idx="1">
                  <c:v>Imprezy</c:v>
                </c:pt>
                <c:pt idx="2">
                  <c:v>MP PP</c:v>
                </c:pt>
                <c:pt idx="3">
                  <c:v>Obozy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3565</c:v>
                </c:pt>
                <c:pt idx="1">
                  <c:v>7812</c:v>
                </c:pt>
                <c:pt idx="2">
                  <c:v>1381</c:v>
                </c:pt>
                <c:pt idx="3">
                  <c:v>1069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1CD3-4012-A351-9AF2DF672B97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2455376299243324"/>
          <c:y val="0.3919557994505467"/>
          <c:w val="0.16234344465849057"/>
          <c:h val="0.3774353791552525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accent6"/>
              </a:solidFill>
              <a:latin typeface="+mn-lt"/>
              <a:ea typeface="+mn-ea"/>
              <a:cs typeface="Times New Roman" panose="02020603050405020304" pitchFamily="18" charset="0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accent6"/>
                </a:solidFill>
                <a:latin typeface="+mn-lt"/>
                <a:ea typeface="+mn-ea"/>
                <a:cs typeface="Times New Roman" panose="02020603050405020304" pitchFamily="18" charset="0"/>
              </a:defRPr>
            </a:pPr>
            <a:r>
              <a:rPr lang="en-US" sz="2400">
                <a:solidFill>
                  <a:schemeClr val="accent6"/>
                </a:solidFill>
                <a:latin typeface="+mn-lt"/>
                <a:cs typeface="Times New Roman" panose="02020603050405020304" pitchFamily="18" charset="0"/>
              </a:rPr>
              <a:t>Udział starszych osób niepełnosprawnych 50+ </a:t>
            </a:r>
            <a:r>
              <a:rPr lang="pl-PL" sz="2400">
                <a:solidFill>
                  <a:schemeClr val="accent6"/>
                </a:solidFill>
                <a:latin typeface="+mn-lt"/>
                <a:cs typeface="Times New Roman" panose="02020603050405020304" pitchFamily="18" charset="0"/>
              </a:rPr>
              <a:t/>
            </a:r>
            <a:br>
              <a:rPr lang="pl-PL" sz="2400">
                <a:solidFill>
                  <a:schemeClr val="accent6"/>
                </a:solidFill>
                <a:latin typeface="+mn-lt"/>
                <a:cs typeface="Times New Roman" panose="02020603050405020304" pitchFamily="18" charset="0"/>
              </a:rPr>
            </a:br>
            <a:r>
              <a:rPr lang="en-US" sz="2400">
                <a:solidFill>
                  <a:schemeClr val="accent6"/>
                </a:solidFill>
                <a:latin typeface="+mn-lt"/>
                <a:cs typeface="Times New Roman" panose="02020603050405020304" pitchFamily="18" charset="0"/>
              </a:rPr>
              <a:t>w zajęciach sekcji, imprezach</a:t>
            </a:r>
            <a:r>
              <a:rPr lang="pl-PL" sz="2400">
                <a:solidFill>
                  <a:schemeClr val="accent6"/>
                </a:solidFill>
                <a:latin typeface="+mn-lt"/>
                <a:cs typeface="Times New Roman" panose="02020603050405020304" pitchFamily="18" charset="0"/>
              </a:rPr>
              <a:t>, MP PP</a:t>
            </a:r>
            <a:r>
              <a:rPr lang="en-US" sz="2400">
                <a:solidFill>
                  <a:schemeClr val="accent6"/>
                </a:solidFill>
                <a:latin typeface="+mn-lt"/>
                <a:cs typeface="Times New Roman" panose="02020603050405020304" pitchFamily="18" charset="0"/>
              </a:rPr>
              <a:t> i obozach sportowych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accent6"/>
              </a:solidFill>
              <a:latin typeface="+mn-lt"/>
              <a:ea typeface="+mn-ea"/>
              <a:cs typeface="Times New Roman" panose="02020603050405020304" pitchFamily="18" charset="0"/>
            </a:defRPr>
          </a:pPr>
          <a:endParaRPr lang="pl-P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Udział starszych osób niepełnosprawnych 50+ w zajęciach sekcji, imprezach i obozach sportowych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26AD-42EA-8789-E763977EEBD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26AD-42EA-8789-E763977EEBD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26AD-42EA-8789-E763977EEBD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26AD-42EA-8789-E763977EEBD4}"/>
              </c:ext>
            </c:extLst>
          </c:dPt>
          <c:dLbls>
            <c:dLbl>
              <c:idx val="2"/>
              <c:layout>
                <c:manualLayout>
                  <c:x val="3.8470167953769167E-2"/>
                  <c:y val="6.55116824463566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26AD-42EA-8789-E763977EEBD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Arkusz1!$A$2:$A$5</c:f>
              <c:strCache>
                <c:ptCount val="4"/>
                <c:pt idx="0">
                  <c:v>Zajęcia sekcji</c:v>
                </c:pt>
                <c:pt idx="1">
                  <c:v>Imprezy</c:v>
                </c:pt>
                <c:pt idx="2">
                  <c:v>MP PP</c:v>
                </c:pt>
                <c:pt idx="3">
                  <c:v>Obozy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2135</c:v>
                </c:pt>
                <c:pt idx="1">
                  <c:v>5799</c:v>
                </c:pt>
                <c:pt idx="2">
                  <c:v>618</c:v>
                </c:pt>
                <c:pt idx="3">
                  <c:v>568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26AD-42EA-8789-E763977EEBD4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6463161846820626"/>
          <c:y val="0.44326826535378339"/>
          <c:w val="0.1888320016957169"/>
          <c:h val="0.3507075422545484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accent6"/>
              </a:solidFill>
              <a:latin typeface="+mn-lt"/>
              <a:ea typeface="+mn-ea"/>
              <a:cs typeface="Times New Roman" panose="02020603050405020304" pitchFamily="18" charset="0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7187500000000001E-2"/>
          <c:y val="0.17959306823456594"/>
          <c:w val="0.96562499999999996"/>
          <c:h val="0.5328129351694259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Seria 1</c:v>
                </c:pt>
              </c:strCache>
            </c:strRef>
          </c:tx>
          <c:spPr>
            <a:solidFill>
              <a:schemeClr val="accent6"/>
            </a:solidFill>
            <a:ln w="3175" cmpd="sng">
              <a:solidFill>
                <a:schemeClr val="accent6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Arkusz1!$A$2:$A$6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Arkusz1!$B$2:$B$6</c:f>
              <c:numCache>
                <c:formatCode>#,##0</c:formatCode>
                <c:ptCount val="5"/>
                <c:pt idx="0">
                  <c:v>14898062</c:v>
                </c:pt>
                <c:pt idx="1">
                  <c:v>15527000</c:v>
                </c:pt>
                <c:pt idx="2">
                  <c:v>18000000</c:v>
                </c:pt>
                <c:pt idx="3">
                  <c:v>18700000</c:v>
                </c:pt>
                <c:pt idx="4">
                  <c:v>18700000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3E7-4048-ADCE-A175969FA9F2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Kolumna1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Arkusz1!$A$2:$A$6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Arkusz1!$C$2:$C$6</c:f>
              <c:numCache>
                <c:formatCode>General</c:formatCode>
                <c:ptCount val="5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3E7-4048-ADCE-A175969FA9F2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Kolumna2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Arkusz1!$A$2:$A$6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Arkusz1!$D$2:$D$6</c:f>
              <c:numCache>
                <c:formatCode>General</c:formatCode>
                <c:ptCount val="5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3E7-4048-ADCE-A175969FA9F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53983344"/>
        <c:axId val="225904136"/>
      </c:barChart>
      <c:catAx>
        <c:axId val="53983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225904136"/>
        <c:crosses val="autoZero"/>
        <c:auto val="1"/>
        <c:lblAlgn val="ctr"/>
        <c:lblOffset val="100"/>
        <c:noMultiLvlLbl val="0"/>
      </c:catAx>
      <c:valAx>
        <c:axId val="225904136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crossAx val="539833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/>
      </a:pPr>
      <a:endParaRPr lang="pl-PL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141953740157482"/>
          <c:y val="4.4392027255605274E-2"/>
          <c:w val="0.84978752460629925"/>
          <c:h val="0.9267070742211398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Seria 1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dLbl>
              <c:idx val="3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 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5B2B-48F0-913C-656C4CB8167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Arkusz1!$A$2:$A$5</c:f>
              <c:strCache>
                <c:ptCount val="4"/>
                <c:pt idx="0">
                  <c:v>zajęcia</c:v>
                </c:pt>
                <c:pt idx="1">
                  <c:v>imprezy</c:v>
                </c:pt>
                <c:pt idx="2">
                  <c:v>obozy</c:v>
                </c:pt>
                <c:pt idx="3">
                  <c:v>promocja</c:v>
                </c:pt>
              </c:strCache>
            </c:strRef>
          </c:cat>
          <c:val>
            <c:numRef>
              <c:f>Arkusz1!$B$2:$B$5</c:f>
              <c:numCache>
                <c:formatCode>#,##0</c:formatCode>
                <c:ptCount val="4"/>
                <c:pt idx="0">
                  <c:v>6390760</c:v>
                </c:pt>
                <c:pt idx="1">
                  <c:v>7533400</c:v>
                </c:pt>
                <c:pt idx="2">
                  <c:v>3805840</c:v>
                </c:pt>
                <c:pt idx="3">
                  <c:v>970000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B2B-48F0-913C-656C4CB81677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Kolumna1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Arkusz1!$A$2:$A$5</c:f>
              <c:strCache>
                <c:ptCount val="4"/>
                <c:pt idx="0">
                  <c:v>zajęcia</c:v>
                </c:pt>
                <c:pt idx="1">
                  <c:v>imprezy</c:v>
                </c:pt>
                <c:pt idx="2">
                  <c:v>obozy</c:v>
                </c:pt>
                <c:pt idx="3">
                  <c:v>promocja</c:v>
                </c:pt>
              </c:strCache>
            </c:strRef>
          </c:cat>
          <c:val>
            <c:numRef>
              <c:f>Arkusz1!$C$2:$C$5</c:f>
              <c:numCache>
                <c:formatCode>General</c:formatCode>
                <c:ptCount val="4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5B2B-48F0-913C-656C4CB81677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Kolumna2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Arkusz1!$A$2:$A$5</c:f>
              <c:strCache>
                <c:ptCount val="4"/>
                <c:pt idx="0">
                  <c:v>zajęcia</c:v>
                </c:pt>
                <c:pt idx="1">
                  <c:v>imprezy</c:v>
                </c:pt>
                <c:pt idx="2">
                  <c:v>obozy</c:v>
                </c:pt>
                <c:pt idx="3">
                  <c:v>promocja</c:v>
                </c:pt>
              </c:strCache>
            </c:strRef>
          </c:cat>
          <c:val>
            <c:numRef>
              <c:f>Arkusz1!$D$2:$D$5</c:f>
              <c:numCache>
                <c:formatCode>General</c:formatCode>
                <c:ptCount val="4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5B2B-48F0-913C-656C4CB8167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54116776"/>
        <c:axId val="54115456"/>
      </c:barChart>
      <c:catAx>
        <c:axId val="5411677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54115456"/>
        <c:crosses val="autoZero"/>
        <c:auto val="1"/>
        <c:lblAlgn val="ctr"/>
        <c:lblOffset val="100"/>
        <c:noMultiLvlLbl val="0"/>
      </c:catAx>
      <c:valAx>
        <c:axId val="54115456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crossAx val="541167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7187500000000001E-2"/>
          <c:y val="0.17959306823456594"/>
          <c:w val="0.96562499999999996"/>
          <c:h val="0.5328129351694259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Seria 1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 w="3175" cmpd="sng">
              <a:solidFill>
                <a:schemeClr val="accent6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Arkusz1!$A$2:$A$6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Arkusz1!$B$2:$B$6</c:f>
              <c:numCache>
                <c:formatCode>#,##0</c:formatCode>
                <c:ptCount val="5"/>
                <c:pt idx="0">
                  <c:v>5459</c:v>
                </c:pt>
                <c:pt idx="1">
                  <c:v>5500</c:v>
                </c:pt>
                <c:pt idx="2">
                  <c:v>5211</c:v>
                </c:pt>
                <c:pt idx="3">
                  <c:v>6502</c:v>
                </c:pt>
                <c:pt idx="4">
                  <c:v>6391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5BE-41DB-860C-0E8550B27FEA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Kolumna1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Arkusz1!$A$2:$A$6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Arkusz1!$C$2:$C$6</c:f>
              <c:numCache>
                <c:formatCode>General</c:formatCode>
                <c:ptCount val="5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5BE-41DB-860C-0E8550B27FEA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Kolumna2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Arkusz1!$A$2:$A$6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Arkusz1!$D$2:$D$6</c:f>
              <c:numCache>
                <c:formatCode>General</c:formatCode>
                <c:ptCount val="5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F5BE-41DB-860C-0E8550B27FE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54656272"/>
        <c:axId val="112721488"/>
      </c:barChart>
      <c:catAx>
        <c:axId val="54656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12721488"/>
        <c:crosses val="autoZero"/>
        <c:auto val="1"/>
        <c:lblAlgn val="ctr"/>
        <c:lblOffset val="100"/>
        <c:noMultiLvlLbl val="0"/>
      </c:catAx>
      <c:valAx>
        <c:axId val="11272148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crossAx val="546562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/>
      </a:pPr>
      <a:endParaRPr lang="pl-PL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7187500000000001E-2"/>
          <c:y val="0.17959306823456594"/>
          <c:w val="0.96562499999999996"/>
          <c:h val="0.5328129351694259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Seria 1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 w="3175" cmpd="sng">
              <a:solidFill>
                <a:schemeClr val="accent6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Arkusz1!$A$2:$A$6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Arkusz1!$B$2:$B$6</c:f>
              <c:numCache>
                <c:formatCode>#,##0</c:formatCode>
                <c:ptCount val="5"/>
                <c:pt idx="0">
                  <c:v>5734</c:v>
                </c:pt>
                <c:pt idx="1">
                  <c:v>6000</c:v>
                </c:pt>
                <c:pt idx="2">
                  <c:v>5371</c:v>
                </c:pt>
                <c:pt idx="3">
                  <c:v>7323</c:v>
                </c:pt>
                <c:pt idx="4">
                  <c:v>7533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B93-4BB6-AE23-C5278BC50033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Kolumna1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Arkusz1!$A$2:$A$6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Arkusz1!$C$2:$C$6</c:f>
              <c:numCache>
                <c:formatCode>General</c:formatCode>
                <c:ptCount val="5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B93-4BB6-AE23-C5278BC50033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Kolumna2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Arkusz1!$A$2:$A$6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Arkusz1!$D$2:$D$6</c:f>
              <c:numCache>
                <c:formatCode>General</c:formatCode>
                <c:ptCount val="5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EB93-4BB6-AE23-C5278BC5003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51657912"/>
        <c:axId val="51656344"/>
      </c:barChart>
      <c:catAx>
        <c:axId val="51657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51656344"/>
        <c:crosses val="autoZero"/>
        <c:auto val="1"/>
        <c:lblAlgn val="ctr"/>
        <c:lblOffset val="100"/>
        <c:noMultiLvlLbl val="0"/>
      </c:catAx>
      <c:valAx>
        <c:axId val="5165634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crossAx val="516579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/>
      </a:pPr>
      <a:endParaRPr lang="pl-PL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7187500000000001E-2"/>
          <c:y val="0.17959306823456594"/>
          <c:w val="0.96562499999999996"/>
          <c:h val="0.5328129351694259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Seria 1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 w="3175" cmpd="sng">
              <a:solidFill>
                <a:schemeClr val="accent6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Arkusz1!$A$2:$A$6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Arkusz1!$B$2:$B$6</c:f>
              <c:numCache>
                <c:formatCode>#,##0</c:formatCode>
                <c:ptCount val="5"/>
                <c:pt idx="0">
                  <c:v>2940</c:v>
                </c:pt>
                <c:pt idx="1">
                  <c:v>3294</c:v>
                </c:pt>
                <c:pt idx="2">
                  <c:v>3357</c:v>
                </c:pt>
                <c:pt idx="3">
                  <c:v>3888</c:v>
                </c:pt>
                <c:pt idx="4">
                  <c:v>3806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76E2-40D6-9DEC-7B5027C04344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Kolumna1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Arkusz1!$A$2:$A$6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Arkusz1!$C$2:$C$6</c:f>
              <c:numCache>
                <c:formatCode>General</c:formatCode>
                <c:ptCount val="5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76E2-40D6-9DEC-7B5027C04344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Kolumna2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Arkusz1!$A$2:$A$6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Arkusz1!$D$2:$D$6</c:f>
              <c:numCache>
                <c:formatCode>General</c:formatCode>
                <c:ptCount val="5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76E2-40D6-9DEC-7B5027C0434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26457776"/>
        <c:axId val="226458168"/>
      </c:barChart>
      <c:catAx>
        <c:axId val="226457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226458168"/>
        <c:crosses val="autoZero"/>
        <c:auto val="1"/>
        <c:lblAlgn val="ctr"/>
        <c:lblOffset val="100"/>
        <c:noMultiLvlLbl val="0"/>
      </c:catAx>
      <c:valAx>
        <c:axId val="22645816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crossAx val="2264577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/>
      </a:pPr>
      <a:endParaRPr lang="pl-PL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7187500000000001E-2"/>
          <c:y val="0.17959306823456594"/>
          <c:w val="0.96562499999999996"/>
          <c:h val="0.5328129351694259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Seria 1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 w="3175" cmpd="sng">
              <a:solidFill>
                <a:schemeClr val="accent6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Arkusz1!$A$2:$A$6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Arkusz1!$B$2:$B$6</c:f>
              <c:numCache>
                <c:formatCode>#,##0</c:formatCode>
                <c:ptCount val="5"/>
                <c:pt idx="0">
                  <c:v>309</c:v>
                </c:pt>
                <c:pt idx="1">
                  <c:v>335</c:v>
                </c:pt>
                <c:pt idx="2">
                  <c:v>403</c:v>
                </c:pt>
                <c:pt idx="3">
                  <c:v>987</c:v>
                </c:pt>
                <c:pt idx="4">
                  <c:v>970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474-4CD8-89C8-B3EDFAB0A8C6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Kolumna1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Arkusz1!$A$2:$A$6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Arkusz1!$C$2:$C$6</c:f>
              <c:numCache>
                <c:formatCode>General</c:formatCode>
                <c:ptCount val="5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474-4CD8-89C8-B3EDFAB0A8C6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Kolumna2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Arkusz1!$A$2:$A$6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Arkusz1!$D$2:$D$6</c:f>
              <c:numCache>
                <c:formatCode>General</c:formatCode>
                <c:ptCount val="5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5474-4CD8-89C8-B3EDFAB0A8C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26458952"/>
        <c:axId val="226459344"/>
      </c:barChart>
      <c:catAx>
        <c:axId val="226458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226459344"/>
        <c:crosses val="autoZero"/>
        <c:auto val="1"/>
        <c:lblAlgn val="ctr"/>
        <c:lblOffset val="100"/>
        <c:noMultiLvlLbl val="0"/>
      </c:catAx>
      <c:valAx>
        <c:axId val="22645934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crossAx val="2264589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/>
      </a:pPr>
      <a:endParaRPr lang="pl-PL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1"/>
          <c:h val="0.6927508451093551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Seria 1</c:v>
                </c:pt>
              </c:strCache>
            </c:strRef>
          </c:tx>
          <c:spPr>
            <a:solidFill>
              <a:srgbClr val="00B050"/>
            </a:solidFill>
            <a:ln w="3175" cmpd="sng">
              <a:solidFill>
                <a:schemeClr val="accent5"/>
              </a:solidFill>
            </a:ln>
            <a:effectLst/>
          </c:spPr>
          <c:invertIfNegative val="0"/>
          <c:dPt>
            <c:idx val="12"/>
            <c:invertIfNegative val="0"/>
            <c:bubble3D val="0"/>
            <c:spPr>
              <a:solidFill>
                <a:srgbClr val="FF0000"/>
              </a:solidFill>
              <a:ln w="3175" cmpd="sng">
                <a:solidFill>
                  <a:schemeClr val="accent5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E7C2-433E-9D6A-856BE6D169A7}"/>
              </c:ext>
            </c:extLst>
          </c:dPt>
          <c:dLbls>
            <c:dLbl>
              <c:idx val="1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8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l-P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rgbClr val="00B050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Arkusz1!$A$2:$A$17</c:f>
              <c:strCache>
                <c:ptCount val="16"/>
                <c:pt idx="0">
                  <c:v>dolnośląskie</c:v>
                </c:pt>
                <c:pt idx="1">
                  <c:v>kujawsko-pomorskie</c:v>
                </c:pt>
                <c:pt idx="2">
                  <c:v>lubelskie</c:v>
                </c:pt>
                <c:pt idx="3">
                  <c:v>lubuskie</c:v>
                </c:pt>
                <c:pt idx="4">
                  <c:v>łódzkie</c:v>
                </c:pt>
                <c:pt idx="5">
                  <c:v>małopolskie</c:v>
                </c:pt>
                <c:pt idx="6">
                  <c:v>mazowieckie</c:v>
                </c:pt>
                <c:pt idx="7">
                  <c:v>opolskie</c:v>
                </c:pt>
                <c:pt idx="8">
                  <c:v>podkarpackie</c:v>
                </c:pt>
                <c:pt idx="9">
                  <c:v>podlaskie</c:v>
                </c:pt>
                <c:pt idx="10">
                  <c:v>pomorskie</c:v>
                </c:pt>
                <c:pt idx="11">
                  <c:v>śląskie</c:v>
                </c:pt>
                <c:pt idx="12">
                  <c:v>świętokrzyskie</c:v>
                </c:pt>
                <c:pt idx="13">
                  <c:v>warmińsko-mazurskie</c:v>
                </c:pt>
                <c:pt idx="14">
                  <c:v>wielkopolskie</c:v>
                </c:pt>
                <c:pt idx="15">
                  <c:v>zachodniopomorskie</c:v>
                </c:pt>
              </c:strCache>
            </c:strRef>
          </c:cat>
          <c:val>
            <c:numRef>
              <c:f>Arkusz1!$B$2:$B$17</c:f>
              <c:numCache>
                <c:formatCode>#,##0</c:formatCode>
                <c:ptCount val="16"/>
                <c:pt idx="0">
                  <c:v>863</c:v>
                </c:pt>
                <c:pt idx="1">
                  <c:v>651</c:v>
                </c:pt>
                <c:pt idx="2">
                  <c:v>776</c:v>
                </c:pt>
                <c:pt idx="3">
                  <c:v>760</c:v>
                </c:pt>
                <c:pt idx="4">
                  <c:v>731</c:v>
                </c:pt>
                <c:pt idx="5">
                  <c:v>2000</c:v>
                </c:pt>
                <c:pt idx="6">
                  <c:v>2929</c:v>
                </c:pt>
                <c:pt idx="7">
                  <c:v>156</c:v>
                </c:pt>
                <c:pt idx="8">
                  <c:v>331</c:v>
                </c:pt>
                <c:pt idx="9">
                  <c:v>586</c:v>
                </c:pt>
                <c:pt idx="10">
                  <c:v>1801</c:v>
                </c:pt>
                <c:pt idx="11">
                  <c:v>2339</c:v>
                </c:pt>
                <c:pt idx="12">
                  <c:v>680</c:v>
                </c:pt>
                <c:pt idx="13">
                  <c:v>862</c:v>
                </c:pt>
                <c:pt idx="14">
                  <c:v>1666</c:v>
                </c:pt>
                <c:pt idx="15">
                  <c:v>1544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7C2-433E-9D6A-856BE6D169A7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Kolumna1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3"/>
              <c:layout>
                <c:manualLayout>
                  <c:x val="0"/>
                  <c:y val="0.2570935082443198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E7C2-433E-9D6A-856BE6D169A7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Arkusz1!$A$2:$A$17</c:f>
              <c:strCache>
                <c:ptCount val="16"/>
                <c:pt idx="0">
                  <c:v>dolnośląskie</c:v>
                </c:pt>
                <c:pt idx="1">
                  <c:v>kujawsko-pomorskie</c:v>
                </c:pt>
                <c:pt idx="2">
                  <c:v>lubelskie</c:v>
                </c:pt>
                <c:pt idx="3">
                  <c:v>lubuskie</c:v>
                </c:pt>
                <c:pt idx="4">
                  <c:v>łódzkie</c:v>
                </c:pt>
                <c:pt idx="5">
                  <c:v>małopolskie</c:v>
                </c:pt>
                <c:pt idx="6">
                  <c:v>mazowieckie</c:v>
                </c:pt>
                <c:pt idx="7">
                  <c:v>opolskie</c:v>
                </c:pt>
                <c:pt idx="8">
                  <c:v>podkarpackie</c:v>
                </c:pt>
                <c:pt idx="9">
                  <c:v>podlaskie</c:v>
                </c:pt>
                <c:pt idx="10">
                  <c:v>pomorskie</c:v>
                </c:pt>
                <c:pt idx="11">
                  <c:v>śląskie</c:v>
                </c:pt>
                <c:pt idx="12">
                  <c:v>świętokrzyskie</c:v>
                </c:pt>
                <c:pt idx="13">
                  <c:v>warmińsko-mazurskie</c:v>
                </c:pt>
                <c:pt idx="14">
                  <c:v>wielkopolskie</c:v>
                </c:pt>
                <c:pt idx="15">
                  <c:v>zachodniopomorskie</c:v>
                </c:pt>
              </c:strCache>
            </c:strRef>
          </c:cat>
          <c:val>
            <c:numRef>
              <c:f>Arkusz1!$C$2:$C$17</c:f>
              <c:numCache>
                <c:formatCode>General</c:formatCode>
                <c:ptCount val="16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E7C2-433E-9D6A-856BE6D169A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26415520"/>
        <c:axId val="226415912"/>
      </c:barChart>
      <c:catAx>
        <c:axId val="226415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226415912"/>
        <c:crosses val="autoZero"/>
        <c:auto val="1"/>
        <c:lblAlgn val="ctr"/>
        <c:lblOffset val="100"/>
        <c:noMultiLvlLbl val="0"/>
      </c:catAx>
      <c:valAx>
        <c:axId val="22641591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crossAx val="2264155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/>
      </a:pPr>
      <a:endParaRPr lang="pl-PL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accent6"/>
                </a:solidFill>
                <a:latin typeface="+mn-lt"/>
                <a:ea typeface="+mn-ea"/>
                <a:cs typeface="Times New Roman" panose="02020603050405020304" pitchFamily="18" charset="0"/>
              </a:defRPr>
            </a:pPr>
            <a:r>
              <a:rPr lang="en-US" sz="2400">
                <a:solidFill>
                  <a:schemeClr val="accent6"/>
                </a:solidFill>
                <a:latin typeface="+mn-lt"/>
                <a:cs typeface="Times New Roman" panose="02020603050405020304" pitchFamily="18" charset="0"/>
              </a:rPr>
              <a:t>Udział </a:t>
            </a:r>
            <a:r>
              <a:rPr lang="pl-PL" sz="2400">
                <a:solidFill>
                  <a:schemeClr val="accent6"/>
                </a:solidFill>
                <a:latin typeface="+mn-lt"/>
                <a:cs typeface="Times New Roman" panose="02020603050405020304" pitchFamily="18" charset="0"/>
              </a:rPr>
              <a:t>dzieci</a:t>
            </a:r>
            <a:r>
              <a:rPr lang="pl-PL" sz="2400" baseline="0">
                <a:solidFill>
                  <a:schemeClr val="accent6"/>
                </a:solidFill>
                <a:latin typeface="+mn-lt"/>
                <a:cs typeface="Times New Roman" panose="02020603050405020304" pitchFamily="18" charset="0"/>
              </a:rPr>
              <a:t> i młodzieży </a:t>
            </a:r>
            <a:r>
              <a:rPr lang="en-US" sz="2400">
                <a:solidFill>
                  <a:schemeClr val="accent6"/>
                </a:solidFill>
                <a:latin typeface="+mn-lt"/>
                <a:cs typeface="Times New Roman" panose="02020603050405020304" pitchFamily="18" charset="0"/>
              </a:rPr>
              <a:t>w zajęciach sekcji, </a:t>
            </a:r>
            <a:r>
              <a:rPr lang="pl-PL" sz="2400">
                <a:solidFill>
                  <a:schemeClr val="accent6"/>
                </a:solidFill>
                <a:latin typeface="+mn-lt"/>
                <a:cs typeface="Times New Roman" panose="02020603050405020304" pitchFamily="18" charset="0"/>
              </a:rPr>
              <a:t/>
            </a:r>
            <a:br>
              <a:rPr lang="pl-PL" sz="2400">
                <a:solidFill>
                  <a:schemeClr val="accent6"/>
                </a:solidFill>
                <a:latin typeface="+mn-lt"/>
                <a:cs typeface="Times New Roman" panose="02020603050405020304" pitchFamily="18" charset="0"/>
              </a:rPr>
            </a:br>
            <a:r>
              <a:rPr lang="en-US" sz="2400">
                <a:solidFill>
                  <a:schemeClr val="accent6"/>
                </a:solidFill>
                <a:latin typeface="+mn-lt"/>
                <a:cs typeface="Times New Roman" panose="02020603050405020304" pitchFamily="18" charset="0"/>
              </a:rPr>
              <a:t>imprezach</a:t>
            </a:r>
            <a:r>
              <a:rPr lang="pl-PL" sz="2400">
                <a:solidFill>
                  <a:schemeClr val="accent6"/>
                </a:solidFill>
                <a:latin typeface="+mn-lt"/>
                <a:cs typeface="Times New Roman" panose="02020603050405020304" pitchFamily="18" charset="0"/>
              </a:rPr>
              <a:t>, MP PP</a:t>
            </a:r>
            <a:r>
              <a:rPr lang="en-US" sz="2400">
                <a:solidFill>
                  <a:schemeClr val="accent6"/>
                </a:solidFill>
                <a:latin typeface="+mn-lt"/>
                <a:cs typeface="Times New Roman" panose="02020603050405020304" pitchFamily="18" charset="0"/>
              </a:rPr>
              <a:t> i obozach sportowych</a:t>
            </a:r>
          </a:p>
        </c:rich>
      </c:tx>
      <c:layout>
        <c:manualLayout>
          <c:xMode val="edge"/>
          <c:yMode val="edge"/>
          <c:x val="0.20611411543979694"/>
          <c:y val="3.144654088050314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accent6"/>
              </a:solidFill>
              <a:latin typeface="+mn-lt"/>
              <a:ea typeface="+mn-ea"/>
              <a:cs typeface="Times New Roman" panose="02020603050405020304" pitchFamily="18" charset="0"/>
            </a:defRPr>
          </a:pPr>
          <a:endParaRPr lang="pl-P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3836841726966808E-2"/>
          <c:y val="0.25598941779780787"/>
          <c:w val="0.75451855324742312"/>
          <c:h val="0.5954650717098523"/>
        </c:manualLayout>
      </c:layout>
      <c:pie3D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Udział starszych osób niepełnosprawnych 50+ w zajęciach sekcji, imprezach i obozach sportowych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091-4316-8553-D6EB8218117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F091-4316-8553-D6EB8218117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F091-4316-8553-D6EB8218117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F091-4316-8553-D6EB8218117E}"/>
              </c:ext>
            </c:extLst>
          </c:dPt>
          <c:dLbls>
            <c:dLbl>
              <c:idx val="3"/>
              <c:layout>
                <c:manualLayout>
                  <c:x val="2.8625372711526563E-2"/>
                  <c:y val="0.1020209490245485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F091-4316-8553-D6EB8218117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Arkusz1!$A$2:$A$5</c:f>
              <c:strCache>
                <c:ptCount val="4"/>
                <c:pt idx="0">
                  <c:v>Zajęcia sekcji</c:v>
                </c:pt>
                <c:pt idx="1">
                  <c:v>Imprezy</c:v>
                </c:pt>
                <c:pt idx="2">
                  <c:v>MP PP</c:v>
                </c:pt>
                <c:pt idx="3">
                  <c:v>Obozy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3435</c:v>
                </c:pt>
                <c:pt idx="1">
                  <c:v>5005</c:v>
                </c:pt>
                <c:pt idx="2">
                  <c:v>1529</c:v>
                </c:pt>
                <c:pt idx="3">
                  <c:v>668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F091-4316-8553-D6EB8218117E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526991901466511"/>
          <c:y val="0.44998078098378036"/>
          <c:w val="0.21627655371438423"/>
          <c:h val="0.3517550597583743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accent6"/>
              </a:solidFill>
              <a:latin typeface="+mn-lt"/>
              <a:ea typeface="+mn-ea"/>
              <a:cs typeface="Times New Roman" panose="02020603050405020304" pitchFamily="18" charset="0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0.1628</cdr:x>
      <cdr:y>0.88562</cdr:y>
    </cdr:from>
    <cdr:to>
      <cdr:x>0.76729</cdr:x>
      <cdr:y>1</cdr:y>
    </cdr:to>
    <cdr:sp macro="" textlink="">
      <cdr:nvSpPr>
        <cdr:cNvPr id="2" name="pole tekstowe 1"/>
        <cdr:cNvSpPr txBox="1"/>
      </cdr:nvSpPr>
      <cdr:spPr>
        <a:xfrm xmlns:a="http://schemas.openxmlformats.org/drawingml/2006/main">
          <a:off x="1732712" y="3717157"/>
          <a:ext cx="6433751" cy="48007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pl-PL" sz="2000" dirty="0" smtClean="0">
              <a:solidFill>
                <a:schemeClr val="accent6"/>
              </a:solidFill>
            </a:rPr>
            <a:t>Łącznie 10 637 osób – 20,43 % ogółu uczestników Programu</a:t>
          </a:r>
          <a:endParaRPr lang="pl-PL" sz="2000" dirty="0">
            <a:solidFill>
              <a:schemeClr val="accent6"/>
            </a:solidFill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321F5C-0545-485B-9D86-EB1FD4523C8A}" type="datetimeFigureOut">
              <a:rPr lang="pl-PL" smtClean="0"/>
              <a:t>2019-09-17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F2F9F7-45BE-4A90-81FF-2E601FDCA45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782454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BBE2E-CCCC-45ED-B11D-F2787276F3E4}" type="datetimeFigureOut">
              <a:rPr lang="pl-PL" smtClean="0"/>
              <a:t>2019-09-17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96781-DEEE-455B-90CC-7B45EE2A2E1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38630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BBE2E-CCCC-45ED-B11D-F2787276F3E4}" type="datetimeFigureOut">
              <a:rPr lang="pl-PL" smtClean="0"/>
              <a:t>2019-09-17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96781-DEEE-455B-90CC-7B45EE2A2E1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97494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BBE2E-CCCC-45ED-B11D-F2787276F3E4}" type="datetimeFigureOut">
              <a:rPr lang="pl-PL" smtClean="0"/>
              <a:t>2019-09-17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96781-DEEE-455B-90CC-7B45EE2A2E1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811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BBE2E-CCCC-45ED-B11D-F2787276F3E4}" type="datetimeFigureOut">
              <a:rPr lang="pl-PL" smtClean="0"/>
              <a:t>2019-09-17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96781-DEEE-455B-90CC-7B45EE2A2E1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51341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BBE2E-CCCC-45ED-B11D-F2787276F3E4}" type="datetimeFigureOut">
              <a:rPr lang="pl-PL" smtClean="0"/>
              <a:t>2019-09-17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96781-DEEE-455B-90CC-7B45EE2A2E1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11651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BBE2E-CCCC-45ED-B11D-F2787276F3E4}" type="datetimeFigureOut">
              <a:rPr lang="pl-PL" smtClean="0"/>
              <a:t>2019-09-17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96781-DEEE-455B-90CC-7B45EE2A2E1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88050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BBE2E-CCCC-45ED-B11D-F2787276F3E4}" type="datetimeFigureOut">
              <a:rPr lang="pl-PL" smtClean="0"/>
              <a:t>2019-09-17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96781-DEEE-455B-90CC-7B45EE2A2E1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66033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BBE2E-CCCC-45ED-B11D-F2787276F3E4}" type="datetimeFigureOut">
              <a:rPr lang="pl-PL" smtClean="0"/>
              <a:t>2019-09-17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96781-DEEE-455B-90CC-7B45EE2A2E1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90329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BBE2E-CCCC-45ED-B11D-F2787276F3E4}" type="datetimeFigureOut">
              <a:rPr lang="pl-PL" smtClean="0"/>
              <a:t>2019-09-17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96781-DEEE-455B-90CC-7B45EE2A2E1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52399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BBE2E-CCCC-45ED-B11D-F2787276F3E4}" type="datetimeFigureOut">
              <a:rPr lang="pl-PL" smtClean="0"/>
              <a:t>2019-09-17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96781-DEEE-455B-90CC-7B45EE2A2E1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19946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BBE2E-CCCC-45ED-B11D-F2787276F3E4}" type="datetimeFigureOut">
              <a:rPr lang="pl-PL" smtClean="0"/>
              <a:t>2019-09-17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96781-DEEE-455B-90CC-7B45EE2A2E1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55770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5BBE2E-CCCC-45ED-B11D-F2787276F3E4}" type="datetimeFigureOut">
              <a:rPr lang="pl-PL" smtClean="0"/>
              <a:t>2019-09-17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96781-DEEE-455B-90CC-7B45EE2A2E1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15063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chart" Target="../charts/chart2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chart" Target="../charts/chart3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chart" Target="../charts/chart4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chart" Target="../charts/chart5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chart" Target="../charts/chart6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chart" Target="../charts/chart7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chart" Target="../charts/chart8.x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chart" Target="../charts/chart9.xml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chart" Target="../charts/chart10.xml"/><Relationship Id="rId4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chart" Target="../charts/chart11.xml"/><Relationship Id="rId4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hyperlink" Target="mailto:maciej.rosinski@msit.gov.pl" TargetMode="Externa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chart" Target="../charts/char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444" y="5695320"/>
            <a:ext cx="1015873" cy="1053968"/>
          </a:xfrm>
          <a:prstGeom prst="rect">
            <a:avLst/>
          </a:prstGeom>
        </p:spPr>
      </p:pic>
      <p:sp>
        <p:nvSpPr>
          <p:cNvPr id="8" name="Tytuł 1"/>
          <p:cNvSpPr txBox="1">
            <a:spLocks/>
          </p:cNvSpPr>
          <p:nvPr/>
        </p:nvSpPr>
        <p:spPr>
          <a:xfrm>
            <a:off x="-562629" y="5884101"/>
            <a:ext cx="3096017" cy="52609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DS</a:t>
            </a:r>
          </a:p>
        </p:txBody>
      </p:sp>
      <p:sp>
        <p:nvSpPr>
          <p:cNvPr id="9" name="Tytuł 1"/>
          <p:cNvSpPr txBox="1">
            <a:spLocks/>
          </p:cNvSpPr>
          <p:nvPr/>
        </p:nvSpPr>
        <p:spPr>
          <a:xfrm>
            <a:off x="1227549" y="6304686"/>
            <a:ext cx="3745282" cy="34439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DEPARTAMENT SPORTU DLA WSZYSTKICH</a:t>
            </a:r>
          </a:p>
        </p:txBody>
      </p:sp>
      <p:pic>
        <p:nvPicPr>
          <p:cNvPr id="10" name="Obraz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4784" y="6385143"/>
            <a:ext cx="4645339" cy="221793"/>
          </a:xfrm>
          <a:prstGeom prst="rect">
            <a:avLst/>
          </a:prstGeom>
        </p:spPr>
      </p:pic>
      <p:sp>
        <p:nvSpPr>
          <p:cNvPr id="16" name="Tytuł 1"/>
          <p:cNvSpPr txBox="1">
            <a:spLocks/>
          </p:cNvSpPr>
          <p:nvPr/>
        </p:nvSpPr>
        <p:spPr>
          <a:xfrm>
            <a:off x="774357" y="2479588"/>
            <a:ext cx="10725664" cy="15899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DZIAŁANIA MINISTERSTWA SPORTU I TURYSTYKI NA RZECZ</a:t>
            </a:r>
            <a:r>
              <a:rPr kumimoji="0" lang="pl-PL" sz="4800" b="1" i="0" u="none" strike="noStrike" kern="1200" cap="none" spc="0" normalizeH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pl-PL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UPOWSZECHNIANIA </a:t>
            </a:r>
            <a:r>
              <a:rPr kumimoji="0" lang="pl-PL" sz="4800" b="1" i="0" u="none" strike="noStrike" kern="1200" cap="none" spc="0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SPORTU 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4800" b="1" i="0" u="none" strike="noStrike" kern="1200" cap="none" spc="0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OSÓB NIEPEŁNOSPRAWNYCH</a:t>
            </a:r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xmlns="" id="{300A211D-EDCA-4BD8-8672-B435A0610E72}"/>
              </a:ext>
            </a:extLst>
          </p:cNvPr>
          <p:cNvSpPr txBox="1"/>
          <p:nvPr/>
        </p:nvSpPr>
        <p:spPr>
          <a:xfrm>
            <a:off x="5215904" y="6322994"/>
            <a:ext cx="16558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>
                <a:latin typeface="+mj-lt"/>
              </a:rPr>
              <a:t>18 września 2019 r.</a:t>
            </a:r>
          </a:p>
        </p:txBody>
      </p:sp>
      <p:sp>
        <p:nvSpPr>
          <p:cNvPr id="14" name="Tytuł 1">
            <a:extLst>
              <a:ext uri="{FF2B5EF4-FFF2-40B4-BE49-F238E27FC236}">
                <a16:creationId xmlns:a16="http://schemas.microsoft.com/office/drawing/2014/main" xmlns="" id="{3270E26C-77D7-426B-85E8-35837C5B9B7B}"/>
              </a:ext>
            </a:extLst>
          </p:cNvPr>
          <p:cNvSpPr txBox="1">
            <a:spLocks/>
          </p:cNvSpPr>
          <p:nvPr/>
        </p:nvSpPr>
        <p:spPr>
          <a:xfrm>
            <a:off x="7949515" y="532621"/>
            <a:ext cx="4105466" cy="52609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1400" dirty="0" smtClean="0">
                <a:solidFill>
                  <a:schemeClr val="accent6">
                    <a:lumMod val="75000"/>
                  </a:schemeClr>
                </a:solidFill>
              </a:rPr>
              <a:t>Konferencja pt. „Województwo </a:t>
            </a:r>
            <a:r>
              <a:rPr lang="pl-PL" sz="1400" dirty="0">
                <a:solidFill>
                  <a:schemeClr val="accent6">
                    <a:lumMod val="75000"/>
                  </a:schemeClr>
                </a:solidFill>
              </a:rPr>
              <a:t>Świętokrzyskie przyjazne organizacjom pozarządowym”</a:t>
            </a:r>
          </a:p>
          <a:p>
            <a:pPr algn="l"/>
            <a:endParaRPr lang="pl-PL" sz="14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11" name="Obraz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764" y="145202"/>
            <a:ext cx="2479479" cy="774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18773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411266" y="2512273"/>
            <a:ext cx="9144000" cy="419822"/>
          </a:xfrm>
        </p:spPr>
        <p:txBody>
          <a:bodyPr>
            <a:noAutofit/>
          </a:bodyPr>
          <a:lstStyle/>
          <a:p>
            <a:pPr lvl="1" algn="just"/>
            <a:r>
              <a:rPr lang="pl-PL" sz="2400" dirty="0"/>
              <a:t>Łącznie dofinansowano projekty 46 podmiotów</a:t>
            </a:r>
          </a:p>
          <a:p>
            <a:pPr lvl="1" algn="just"/>
            <a:r>
              <a:rPr lang="pl-PL" sz="2400" dirty="0"/>
              <a:t>w tym:</a:t>
            </a:r>
          </a:p>
          <a:p>
            <a:pPr lvl="1" algn="just"/>
            <a:r>
              <a:rPr lang="pl-PL" sz="2400" dirty="0"/>
              <a:t>	13 organizacji o zasięgu ogólnopolskim,</a:t>
            </a:r>
          </a:p>
          <a:p>
            <a:pPr lvl="1" algn="just"/>
            <a:endParaRPr lang="pl-PL" sz="1000" dirty="0"/>
          </a:p>
          <a:p>
            <a:pPr lvl="1" algn="just"/>
            <a:r>
              <a:rPr lang="pl-PL" sz="2400" dirty="0"/>
              <a:t>	7 polskich związków sportowych</a:t>
            </a:r>
          </a:p>
          <a:p>
            <a:pPr lvl="1" algn="just"/>
            <a:endParaRPr lang="pl-PL" sz="1000" dirty="0"/>
          </a:p>
          <a:p>
            <a:pPr lvl="1" algn="just"/>
            <a:r>
              <a:rPr lang="pl-PL" sz="2400" dirty="0"/>
              <a:t>	26 organizacji regionalnych i lokalnych klubów sportowych</a:t>
            </a:r>
          </a:p>
        </p:txBody>
      </p:sp>
      <p:pic>
        <p:nvPicPr>
          <p:cNvPr id="7" name="Obraz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444" y="5695320"/>
            <a:ext cx="1015873" cy="1053968"/>
          </a:xfrm>
          <a:prstGeom prst="rect">
            <a:avLst/>
          </a:prstGeom>
        </p:spPr>
      </p:pic>
      <p:sp>
        <p:nvSpPr>
          <p:cNvPr id="8" name="Tytuł 1"/>
          <p:cNvSpPr txBox="1">
            <a:spLocks/>
          </p:cNvSpPr>
          <p:nvPr/>
        </p:nvSpPr>
        <p:spPr>
          <a:xfrm>
            <a:off x="-562629" y="5884101"/>
            <a:ext cx="3096017" cy="52609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DS</a:t>
            </a:r>
          </a:p>
        </p:txBody>
      </p:sp>
      <p:sp>
        <p:nvSpPr>
          <p:cNvPr id="9" name="Tytuł 1"/>
          <p:cNvSpPr txBox="1">
            <a:spLocks/>
          </p:cNvSpPr>
          <p:nvPr/>
        </p:nvSpPr>
        <p:spPr>
          <a:xfrm>
            <a:off x="1227549" y="6304686"/>
            <a:ext cx="3745282" cy="34439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DEPARTAMENT SPORTU DLA WSZYSTKICH</a:t>
            </a:r>
          </a:p>
        </p:txBody>
      </p:sp>
      <p:pic>
        <p:nvPicPr>
          <p:cNvPr id="10" name="Obraz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4784" y="6385143"/>
            <a:ext cx="4645339" cy="221793"/>
          </a:xfrm>
          <a:prstGeom prst="rect">
            <a:avLst/>
          </a:prstGeom>
        </p:spPr>
      </p:pic>
      <p:sp>
        <p:nvSpPr>
          <p:cNvPr id="16" name="Tytuł 1"/>
          <p:cNvSpPr txBox="1">
            <a:spLocks/>
          </p:cNvSpPr>
          <p:nvPr/>
        </p:nvSpPr>
        <p:spPr>
          <a:xfrm>
            <a:off x="1401058" y="1730070"/>
            <a:ext cx="9154208" cy="52609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PODMIOTY DOFINANSOWYWANE W PROGRAMIE W 2019 r.</a:t>
            </a:r>
          </a:p>
        </p:txBody>
      </p:sp>
      <p:pic>
        <p:nvPicPr>
          <p:cNvPr id="11" name="Obraz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1985" y="4600988"/>
            <a:ext cx="197928" cy="205350"/>
          </a:xfrm>
          <a:prstGeom prst="rect">
            <a:avLst/>
          </a:prstGeom>
        </p:spPr>
      </p:pic>
      <p:pic>
        <p:nvPicPr>
          <p:cNvPr id="12" name="Obraz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1985" y="3424142"/>
            <a:ext cx="197928" cy="205350"/>
          </a:xfrm>
          <a:prstGeom prst="rect">
            <a:avLst/>
          </a:prstGeom>
        </p:spPr>
      </p:pic>
      <p:pic>
        <p:nvPicPr>
          <p:cNvPr id="13" name="Obraz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1985" y="3992456"/>
            <a:ext cx="197928" cy="205350"/>
          </a:xfrm>
          <a:prstGeom prst="rect">
            <a:avLst/>
          </a:prstGeom>
        </p:spPr>
      </p:pic>
      <p:sp>
        <p:nvSpPr>
          <p:cNvPr id="15" name="pole tekstowe 14">
            <a:extLst>
              <a:ext uri="{FF2B5EF4-FFF2-40B4-BE49-F238E27FC236}">
                <a16:creationId xmlns:a16="http://schemas.microsoft.com/office/drawing/2014/main" xmlns="" id="{811447E5-317F-4178-8B94-F6C2790EA003}"/>
              </a:ext>
            </a:extLst>
          </p:cNvPr>
          <p:cNvSpPr txBox="1"/>
          <p:nvPr/>
        </p:nvSpPr>
        <p:spPr>
          <a:xfrm>
            <a:off x="5215904" y="6322994"/>
            <a:ext cx="16558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>
                <a:latin typeface="+mj-lt"/>
              </a:rPr>
              <a:t>18 września 2019 r.</a:t>
            </a:r>
          </a:p>
        </p:txBody>
      </p:sp>
      <p:sp>
        <p:nvSpPr>
          <p:cNvPr id="14" name="Tytuł 1">
            <a:extLst>
              <a:ext uri="{FF2B5EF4-FFF2-40B4-BE49-F238E27FC236}">
                <a16:creationId xmlns:a16="http://schemas.microsoft.com/office/drawing/2014/main" xmlns="" id="{3270E26C-77D7-426B-85E8-35837C5B9B7B}"/>
              </a:ext>
            </a:extLst>
          </p:cNvPr>
          <p:cNvSpPr txBox="1">
            <a:spLocks/>
          </p:cNvSpPr>
          <p:nvPr/>
        </p:nvSpPr>
        <p:spPr>
          <a:xfrm>
            <a:off x="7949515" y="532621"/>
            <a:ext cx="4105466" cy="52609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1400" dirty="0" smtClean="0">
                <a:solidFill>
                  <a:schemeClr val="accent6">
                    <a:lumMod val="75000"/>
                  </a:schemeClr>
                </a:solidFill>
              </a:rPr>
              <a:t>Konferencja pt. „Województwo </a:t>
            </a:r>
            <a:r>
              <a:rPr lang="pl-PL" sz="1400" dirty="0">
                <a:solidFill>
                  <a:schemeClr val="accent6">
                    <a:lumMod val="75000"/>
                  </a:schemeClr>
                </a:solidFill>
              </a:rPr>
              <a:t>Świętokrzyskie przyjazne organizacjom pozarządowym”</a:t>
            </a:r>
          </a:p>
          <a:p>
            <a:pPr algn="l"/>
            <a:endParaRPr lang="pl-PL" sz="14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18" name="Obraz 1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764" y="145202"/>
            <a:ext cx="2479479" cy="774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06706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444" y="5695320"/>
            <a:ext cx="1015873" cy="1053968"/>
          </a:xfrm>
          <a:prstGeom prst="rect">
            <a:avLst/>
          </a:prstGeom>
        </p:spPr>
      </p:pic>
      <p:sp>
        <p:nvSpPr>
          <p:cNvPr id="8" name="Tytuł 1"/>
          <p:cNvSpPr txBox="1">
            <a:spLocks/>
          </p:cNvSpPr>
          <p:nvPr/>
        </p:nvSpPr>
        <p:spPr>
          <a:xfrm>
            <a:off x="-562629" y="5884101"/>
            <a:ext cx="3096017" cy="52609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2000" b="1" dirty="0">
                <a:solidFill>
                  <a:schemeClr val="bg1"/>
                </a:solidFill>
                <a:latin typeface="+mn-lt"/>
              </a:rPr>
              <a:t>DS</a:t>
            </a:r>
          </a:p>
        </p:txBody>
      </p:sp>
      <p:sp>
        <p:nvSpPr>
          <p:cNvPr id="9" name="Tytuł 1"/>
          <p:cNvSpPr txBox="1">
            <a:spLocks/>
          </p:cNvSpPr>
          <p:nvPr/>
        </p:nvSpPr>
        <p:spPr>
          <a:xfrm>
            <a:off x="1227549" y="6304686"/>
            <a:ext cx="3745282" cy="34439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1600" dirty="0"/>
              <a:t>DEPARTAMENT SPORTU DLA WSZYSTKICH</a:t>
            </a:r>
          </a:p>
        </p:txBody>
      </p:sp>
      <p:pic>
        <p:nvPicPr>
          <p:cNvPr id="10" name="Obraz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4784" y="6385143"/>
            <a:ext cx="4645339" cy="221793"/>
          </a:xfrm>
          <a:prstGeom prst="rect">
            <a:avLst/>
          </a:prstGeom>
        </p:spPr>
      </p:pic>
      <p:sp>
        <p:nvSpPr>
          <p:cNvPr id="16" name="Tytuł 1"/>
          <p:cNvSpPr txBox="1">
            <a:spLocks/>
          </p:cNvSpPr>
          <p:nvPr/>
        </p:nvSpPr>
        <p:spPr>
          <a:xfrm>
            <a:off x="1401057" y="1887622"/>
            <a:ext cx="9398747" cy="52609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2800" b="1" dirty="0">
                <a:solidFill>
                  <a:schemeClr val="accent6"/>
                </a:solidFill>
              </a:rPr>
              <a:t>Wysokość środków z FRKF przeznaczonych na realizację Programu Upowszechniania Sportu Osób Niepełnosprawnych w latach 2015 - 2019</a:t>
            </a:r>
          </a:p>
        </p:txBody>
      </p:sp>
      <p:graphicFrame>
        <p:nvGraphicFramePr>
          <p:cNvPr id="12" name="Wykres 11"/>
          <p:cNvGraphicFramePr/>
          <p:nvPr>
            <p:extLst>
              <p:ext uri="{D42A27DB-BD31-4B8C-83A1-F6EECF244321}">
                <p14:modId xmlns:p14="http://schemas.microsoft.com/office/powerpoint/2010/main" val="3759277128"/>
              </p:ext>
            </p:extLst>
          </p:nvPr>
        </p:nvGraphicFramePr>
        <p:xfrm>
          <a:off x="1401057" y="2413717"/>
          <a:ext cx="9398747" cy="3231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7" name="pole tekstowe 16">
            <a:extLst>
              <a:ext uri="{FF2B5EF4-FFF2-40B4-BE49-F238E27FC236}">
                <a16:creationId xmlns:a16="http://schemas.microsoft.com/office/drawing/2014/main" xmlns="" id="{B59417DF-E74F-488D-B452-8B7A4C3E7A4A}"/>
              </a:ext>
            </a:extLst>
          </p:cNvPr>
          <p:cNvSpPr txBox="1"/>
          <p:nvPr/>
        </p:nvSpPr>
        <p:spPr>
          <a:xfrm>
            <a:off x="5215904" y="6322994"/>
            <a:ext cx="16558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>
                <a:latin typeface="+mj-lt"/>
              </a:rPr>
              <a:t>18 września 2019 r.</a:t>
            </a:r>
          </a:p>
        </p:txBody>
      </p:sp>
      <p:sp>
        <p:nvSpPr>
          <p:cNvPr id="19" name="Elipsa 23">
            <a:extLst>
              <a:ext uri="{FF2B5EF4-FFF2-40B4-BE49-F238E27FC236}">
                <a16:creationId xmlns:a16="http://schemas.microsoft.com/office/drawing/2014/main" xmlns="" id="{F19C8D5F-7B7D-4049-9399-83B2036F7525}"/>
              </a:ext>
            </a:extLst>
          </p:cNvPr>
          <p:cNvSpPr/>
          <p:nvPr/>
        </p:nvSpPr>
        <p:spPr>
          <a:xfrm>
            <a:off x="9921152" y="2201659"/>
            <a:ext cx="1838971" cy="108358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b="1" dirty="0"/>
              <a:t>wzrost o 25,5 %</a:t>
            </a:r>
          </a:p>
        </p:txBody>
      </p:sp>
      <p:sp>
        <p:nvSpPr>
          <p:cNvPr id="11" name="Tytuł 1">
            <a:extLst>
              <a:ext uri="{FF2B5EF4-FFF2-40B4-BE49-F238E27FC236}">
                <a16:creationId xmlns:a16="http://schemas.microsoft.com/office/drawing/2014/main" xmlns="" id="{3270E26C-77D7-426B-85E8-35837C5B9B7B}"/>
              </a:ext>
            </a:extLst>
          </p:cNvPr>
          <p:cNvSpPr txBox="1">
            <a:spLocks/>
          </p:cNvSpPr>
          <p:nvPr/>
        </p:nvSpPr>
        <p:spPr>
          <a:xfrm>
            <a:off x="7949515" y="532621"/>
            <a:ext cx="4105466" cy="52609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1400" dirty="0" smtClean="0">
                <a:solidFill>
                  <a:schemeClr val="accent6">
                    <a:lumMod val="75000"/>
                  </a:schemeClr>
                </a:solidFill>
              </a:rPr>
              <a:t>Konferencja pt. „Województwo </a:t>
            </a:r>
            <a:r>
              <a:rPr lang="pl-PL" sz="1400" dirty="0">
                <a:solidFill>
                  <a:schemeClr val="accent6">
                    <a:lumMod val="75000"/>
                  </a:schemeClr>
                </a:solidFill>
              </a:rPr>
              <a:t>Świętokrzyskie przyjazne organizacjom pozarządowym”</a:t>
            </a:r>
          </a:p>
          <a:p>
            <a:pPr algn="l"/>
            <a:endParaRPr lang="pl-PL" sz="14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13" name="Obraz 1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764" y="145202"/>
            <a:ext cx="2479479" cy="774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21585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444" y="5695320"/>
            <a:ext cx="1015873" cy="1053968"/>
          </a:xfrm>
          <a:prstGeom prst="rect">
            <a:avLst/>
          </a:prstGeom>
        </p:spPr>
      </p:pic>
      <p:sp>
        <p:nvSpPr>
          <p:cNvPr id="8" name="Tytuł 1"/>
          <p:cNvSpPr txBox="1">
            <a:spLocks/>
          </p:cNvSpPr>
          <p:nvPr/>
        </p:nvSpPr>
        <p:spPr>
          <a:xfrm>
            <a:off x="-562629" y="5884101"/>
            <a:ext cx="3096017" cy="52609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2000" b="1" dirty="0">
                <a:solidFill>
                  <a:schemeClr val="bg1"/>
                </a:solidFill>
                <a:latin typeface="+mn-lt"/>
              </a:rPr>
              <a:t>DS</a:t>
            </a:r>
          </a:p>
        </p:txBody>
      </p:sp>
      <p:sp>
        <p:nvSpPr>
          <p:cNvPr id="9" name="Tytuł 1"/>
          <p:cNvSpPr txBox="1">
            <a:spLocks/>
          </p:cNvSpPr>
          <p:nvPr/>
        </p:nvSpPr>
        <p:spPr>
          <a:xfrm>
            <a:off x="1227549" y="6304686"/>
            <a:ext cx="3745282" cy="34439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1600" dirty="0"/>
              <a:t>DEPARTAMENT SPORTU DLA WSZYSTKICH</a:t>
            </a:r>
          </a:p>
        </p:txBody>
      </p:sp>
      <p:pic>
        <p:nvPicPr>
          <p:cNvPr id="10" name="Obraz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4784" y="6385143"/>
            <a:ext cx="4645339" cy="221793"/>
          </a:xfrm>
          <a:prstGeom prst="rect">
            <a:avLst/>
          </a:prstGeom>
        </p:spPr>
      </p:pic>
      <p:sp>
        <p:nvSpPr>
          <p:cNvPr id="16" name="Tytuł 1"/>
          <p:cNvSpPr txBox="1">
            <a:spLocks/>
          </p:cNvSpPr>
          <p:nvPr/>
        </p:nvSpPr>
        <p:spPr>
          <a:xfrm>
            <a:off x="1401057" y="1887622"/>
            <a:ext cx="9398747" cy="52609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2800" b="1" dirty="0">
                <a:solidFill>
                  <a:schemeClr val="accent6"/>
                </a:solidFill>
              </a:rPr>
              <a:t>Wysokość środków z FRKF przeznaczonych na realizację Programu Upowszechniania Sportu Osób Niepełnosprawnych w 2019 na poszczególne zadania</a:t>
            </a:r>
          </a:p>
        </p:txBody>
      </p:sp>
      <p:graphicFrame>
        <p:nvGraphicFramePr>
          <p:cNvPr id="23" name="Wykres 22"/>
          <p:cNvGraphicFramePr/>
          <p:nvPr>
            <p:extLst>
              <p:ext uri="{D42A27DB-BD31-4B8C-83A1-F6EECF244321}">
                <p14:modId xmlns:p14="http://schemas.microsoft.com/office/powerpoint/2010/main" val="2722287063"/>
              </p:ext>
            </p:extLst>
          </p:nvPr>
        </p:nvGraphicFramePr>
        <p:xfrm>
          <a:off x="1334530" y="2360961"/>
          <a:ext cx="8829901" cy="3334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7" name="pole tekstowe 16">
            <a:extLst>
              <a:ext uri="{FF2B5EF4-FFF2-40B4-BE49-F238E27FC236}">
                <a16:creationId xmlns:a16="http://schemas.microsoft.com/office/drawing/2014/main" xmlns="" id="{D3157849-6213-4DC2-B6C7-A3594B394327}"/>
              </a:ext>
            </a:extLst>
          </p:cNvPr>
          <p:cNvSpPr txBox="1"/>
          <p:nvPr/>
        </p:nvSpPr>
        <p:spPr>
          <a:xfrm>
            <a:off x="5215904" y="6322994"/>
            <a:ext cx="16558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>
                <a:latin typeface="+mj-lt"/>
              </a:rPr>
              <a:t>18 września 2019 r.</a:t>
            </a:r>
          </a:p>
        </p:txBody>
      </p:sp>
      <p:sp>
        <p:nvSpPr>
          <p:cNvPr id="11" name="Tytuł 1">
            <a:extLst>
              <a:ext uri="{FF2B5EF4-FFF2-40B4-BE49-F238E27FC236}">
                <a16:creationId xmlns:a16="http://schemas.microsoft.com/office/drawing/2014/main" xmlns="" id="{3270E26C-77D7-426B-85E8-35837C5B9B7B}"/>
              </a:ext>
            </a:extLst>
          </p:cNvPr>
          <p:cNvSpPr txBox="1">
            <a:spLocks/>
          </p:cNvSpPr>
          <p:nvPr/>
        </p:nvSpPr>
        <p:spPr>
          <a:xfrm>
            <a:off x="7949515" y="532621"/>
            <a:ext cx="4105466" cy="52609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1400" dirty="0" smtClean="0">
                <a:solidFill>
                  <a:schemeClr val="accent6">
                    <a:lumMod val="75000"/>
                  </a:schemeClr>
                </a:solidFill>
              </a:rPr>
              <a:t>Konferencja pt. „Województwo </a:t>
            </a:r>
            <a:r>
              <a:rPr lang="pl-PL" sz="1400" dirty="0">
                <a:solidFill>
                  <a:schemeClr val="accent6">
                    <a:lumMod val="75000"/>
                  </a:schemeClr>
                </a:solidFill>
              </a:rPr>
              <a:t>Świętokrzyskie przyjazne organizacjom pozarządowym”</a:t>
            </a:r>
          </a:p>
          <a:p>
            <a:pPr algn="l"/>
            <a:endParaRPr lang="pl-PL" sz="14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12" name="Obraz 1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764" y="145202"/>
            <a:ext cx="2479479" cy="774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93299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444" y="5695320"/>
            <a:ext cx="1015873" cy="1053968"/>
          </a:xfrm>
          <a:prstGeom prst="rect">
            <a:avLst/>
          </a:prstGeom>
        </p:spPr>
      </p:pic>
      <p:sp>
        <p:nvSpPr>
          <p:cNvPr id="8" name="Tytuł 1"/>
          <p:cNvSpPr txBox="1">
            <a:spLocks/>
          </p:cNvSpPr>
          <p:nvPr/>
        </p:nvSpPr>
        <p:spPr>
          <a:xfrm>
            <a:off x="-562629" y="5884101"/>
            <a:ext cx="3096017" cy="52609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2000" b="1" dirty="0">
                <a:solidFill>
                  <a:schemeClr val="bg1"/>
                </a:solidFill>
                <a:latin typeface="+mn-lt"/>
              </a:rPr>
              <a:t>DS</a:t>
            </a:r>
          </a:p>
        </p:txBody>
      </p:sp>
      <p:sp>
        <p:nvSpPr>
          <p:cNvPr id="9" name="Tytuł 1"/>
          <p:cNvSpPr txBox="1">
            <a:spLocks/>
          </p:cNvSpPr>
          <p:nvPr/>
        </p:nvSpPr>
        <p:spPr>
          <a:xfrm>
            <a:off x="1227549" y="6304686"/>
            <a:ext cx="3745282" cy="34439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1600" dirty="0"/>
              <a:t>DEPARTAMENT SPORTU DLA WSZYSTKICH</a:t>
            </a:r>
          </a:p>
        </p:txBody>
      </p:sp>
      <p:pic>
        <p:nvPicPr>
          <p:cNvPr id="10" name="Obraz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4784" y="6385143"/>
            <a:ext cx="4645339" cy="221793"/>
          </a:xfrm>
          <a:prstGeom prst="rect">
            <a:avLst/>
          </a:prstGeom>
        </p:spPr>
      </p:pic>
      <p:sp>
        <p:nvSpPr>
          <p:cNvPr id="16" name="Tytuł 1"/>
          <p:cNvSpPr txBox="1">
            <a:spLocks/>
          </p:cNvSpPr>
          <p:nvPr/>
        </p:nvSpPr>
        <p:spPr>
          <a:xfrm>
            <a:off x="1401057" y="1887622"/>
            <a:ext cx="9398747" cy="52609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2800" b="1" dirty="0">
                <a:solidFill>
                  <a:schemeClr val="accent6"/>
                </a:solidFill>
              </a:rPr>
              <a:t>Wysokość środków z FRKF przeznaczonych na wspieranie organizacji </a:t>
            </a:r>
            <a:r>
              <a:rPr lang="pl-PL" sz="2800" b="1" dirty="0">
                <a:solidFill>
                  <a:srgbClr val="FF0000"/>
                </a:solidFill>
              </a:rPr>
              <a:t>zajęć</a:t>
            </a:r>
            <a:r>
              <a:rPr lang="pl-PL" sz="28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pl-PL" sz="2800" b="1" dirty="0">
                <a:solidFill>
                  <a:schemeClr val="accent6"/>
                </a:solidFill>
              </a:rPr>
              <a:t>sportowych dla osób niepełnosprawnych w ramach Programu w latach 2015 – 2019 (w tys. zł)</a:t>
            </a:r>
          </a:p>
        </p:txBody>
      </p:sp>
      <p:graphicFrame>
        <p:nvGraphicFramePr>
          <p:cNvPr id="12" name="Wykres 11"/>
          <p:cNvGraphicFramePr/>
          <p:nvPr>
            <p:extLst>
              <p:ext uri="{D42A27DB-BD31-4B8C-83A1-F6EECF244321}">
                <p14:modId xmlns:p14="http://schemas.microsoft.com/office/powerpoint/2010/main" val="1705310290"/>
              </p:ext>
            </p:extLst>
          </p:nvPr>
        </p:nvGraphicFramePr>
        <p:xfrm>
          <a:off x="1401057" y="2413717"/>
          <a:ext cx="9398747" cy="3231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3" name="Elipsa 23">
            <a:extLst>
              <a:ext uri="{FF2B5EF4-FFF2-40B4-BE49-F238E27FC236}">
                <a16:creationId xmlns:a16="http://schemas.microsoft.com/office/drawing/2014/main" xmlns="" id="{3A8F17F1-6B64-4BA0-A64C-752D701B1C0E}"/>
              </a:ext>
            </a:extLst>
          </p:cNvPr>
          <p:cNvSpPr/>
          <p:nvPr/>
        </p:nvSpPr>
        <p:spPr>
          <a:xfrm>
            <a:off x="9651338" y="2190700"/>
            <a:ext cx="1838971" cy="108358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b="1" dirty="0"/>
              <a:t>wzrost o 17,1 %</a:t>
            </a:r>
          </a:p>
        </p:txBody>
      </p:sp>
      <p:sp>
        <p:nvSpPr>
          <p:cNvPr id="17" name="pole tekstowe 16">
            <a:extLst>
              <a:ext uri="{FF2B5EF4-FFF2-40B4-BE49-F238E27FC236}">
                <a16:creationId xmlns:a16="http://schemas.microsoft.com/office/drawing/2014/main" xmlns="" id="{B227F7BB-2A84-4229-8CD1-4F9CDE176933}"/>
              </a:ext>
            </a:extLst>
          </p:cNvPr>
          <p:cNvSpPr txBox="1"/>
          <p:nvPr/>
        </p:nvSpPr>
        <p:spPr>
          <a:xfrm>
            <a:off x="5215904" y="6322994"/>
            <a:ext cx="16558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>
                <a:latin typeface="+mj-lt"/>
              </a:rPr>
              <a:t>18 września 2019 r.</a:t>
            </a:r>
          </a:p>
        </p:txBody>
      </p:sp>
      <p:sp>
        <p:nvSpPr>
          <p:cNvPr id="11" name="Tytuł 1">
            <a:extLst>
              <a:ext uri="{FF2B5EF4-FFF2-40B4-BE49-F238E27FC236}">
                <a16:creationId xmlns:a16="http://schemas.microsoft.com/office/drawing/2014/main" xmlns="" id="{3270E26C-77D7-426B-85E8-35837C5B9B7B}"/>
              </a:ext>
            </a:extLst>
          </p:cNvPr>
          <p:cNvSpPr txBox="1">
            <a:spLocks/>
          </p:cNvSpPr>
          <p:nvPr/>
        </p:nvSpPr>
        <p:spPr>
          <a:xfrm>
            <a:off x="7949515" y="532621"/>
            <a:ext cx="4105466" cy="52609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1400" dirty="0" smtClean="0">
                <a:solidFill>
                  <a:schemeClr val="accent6">
                    <a:lumMod val="75000"/>
                  </a:schemeClr>
                </a:solidFill>
              </a:rPr>
              <a:t>Konferencja pt. „Województwo </a:t>
            </a:r>
            <a:r>
              <a:rPr lang="pl-PL" sz="1400" dirty="0">
                <a:solidFill>
                  <a:schemeClr val="accent6">
                    <a:lumMod val="75000"/>
                  </a:schemeClr>
                </a:solidFill>
              </a:rPr>
              <a:t>Świętokrzyskie przyjazne organizacjom pozarządowym”</a:t>
            </a:r>
          </a:p>
          <a:p>
            <a:pPr algn="l"/>
            <a:endParaRPr lang="pl-PL" sz="14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14" name="Obraz 1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764" y="145202"/>
            <a:ext cx="2479479" cy="774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86242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444" y="5695320"/>
            <a:ext cx="1015873" cy="1053968"/>
          </a:xfrm>
          <a:prstGeom prst="rect">
            <a:avLst/>
          </a:prstGeom>
        </p:spPr>
      </p:pic>
      <p:sp>
        <p:nvSpPr>
          <p:cNvPr id="8" name="Tytuł 1"/>
          <p:cNvSpPr txBox="1">
            <a:spLocks/>
          </p:cNvSpPr>
          <p:nvPr/>
        </p:nvSpPr>
        <p:spPr>
          <a:xfrm>
            <a:off x="-562629" y="5884101"/>
            <a:ext cx="3096017" cy="52609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2000" b="1" dirty="0">
                <a:solidFill>
                  <a:schemeClr val="bg1"/>
                </a:solidFill>
                <a:latin typeface="+mn-lt"/>
              </a:rPr>
              <a:t>DS</a:t>
            </a:r>
          </a:p>
        </p:txBody>
      </p:sp>
      <p:sp>
        <p:nvSpPr>
          <p:cNvPr id="9" name="Tytuł 1"/>
          <p:cNvSpPr txBox="1">
            <a:spLocks/>
          </p:cNvSpPr>
          <p:nvPr/>
        </p:nvSpPr>
        <p:spPr>
          <a:xfrm>
            <a:off x="1227549" y="6304686"/>
            <a:ext cx="3745282" cy="34439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1600" dirty="0"/>
              <a:t>DEPARTAMENT SPORTU DLA WSZYSTKICH</a:t>
            </a:r>
          </a:p>
        </p:txBody>
      </p:sp>
      <p:pic>
        <p:nvPicPr>
          <p:cNvPr id="10" name="Obraz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4784" y="6385143"/>
            <a:ext cx="4645339" cy="221793"/>
          </a:xfrm>
          <a:prstGeom prst="rect">
            <a:avLst/>
          </a:prstGeom>
        </p:spPr>
      </p:pic>
      <p:sp>
        <p:nvSpPr>
          <p:cNvPr id="16" name="Tytuł 1"/>
          <p:cNvSpPr txBox="1">
            <a:spLocks/>
          </p:cNvSpPr>
          <p:nvPr/>
        </p:nvSpPr>
        <p:spPr>
          <a:xfrm>
            <a:off x="1401057" y="1887622"/>
            <a:ext cx="9398747" cy="52609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2800" b="1" dirty="0">
                <a:solidFill>
                  <a:schemeClr val="accent6"/>
                </a:solidFill>
              </a:rPr>
              <a:t>Wysokość środków z FRKF przeznaczonych na wspieranie organizacji</a:t>
            </a:r>
            <a:r>
              <a:rPr lang="pl-PL" sz="28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pl-PL" sz="2800" b="1" dirty="0">
                <a:solidFill>
                  <a:srgbClr val="FF0000"/>
                </a:solidFill>
              </a:rPr>
              <a:t>imprez</a:t>
            </a:r>
            <a:r>
              <a:rPr lang="pl-PL" sz="28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pl-PL" sz="2800" b="1" dirty="0">
                <a:solidFill>
                  <a:schemeClr val="accent6"/>
                </a:solidFill>
              </a:rPr>
              <a:t>sportowych dla osób niepełnosprawnych w ramach Programu w latach 2015 – 2019 (w tys. zł)</a:t>
            </a:r>
          </a:p>
        </p:txBody>
      </p:sp>
      <p:graphicFrame>
        <p:nvGraphicFramePr>
          <p:cNvPr id="12" name="Wykres 11"/>
          <p:cNvGraphicFramePr/>
          <p:nvPr>
            <p:extLst>
              <p:ext uri="{D42A27DB-BD31-4B8C-83A1-F6EECF244321}">
                <p14:modId xmlns:p14="http://schemas.microsoft.com/office/powerpoint/2010/main" val="370782256"/>
              </p:ext>
            </p:extLst>
          </p:nvPr>
        </p:nvGraphicFramePr>
        <p:xfrm>
          <a:off x="1401057" y="2413717"/>
          <a:ext cx="9398747" cy="3231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3" name="Elipsa 23">
            <a:extLst>
              <a:ext uri="{FF2B5EF4-FFF2-40B4-BE49-F238E27FC236}">
                <a16:creationId xmlns:a16="http://schemas.microsoft.com/office/drawing/2014/main" xmlns="" id="{BADA6725-222D-4823-9B80-80173F7909BB}"/>
              </a:ext>
            </a:extLst>
          </p:cNvPr>
          <p:cNvSpPr/>
          <p:nvPr/>
        </p:nvSpPr>
        <p:spPr>
          <a:xfrm>
            <a:off x="9651338" y="2190700"/>
            <a:ext cx="1838971" cy="108358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b="1" dirty="0"/>
              <a:t>wzrost o 31,4 %</a:t>
            </a:r>
          </a:p>
        </p:txBody>
      </p:sp>
      <p:sp>
        <p:nvSpPr>
          <p:cNvPr id="17" name="pole tekstowe 16">
            <a:extLst>
              <a:ext uri="{FF2B5EF4-FFF2-40B4-BE49-F238E27FC236}">
                <a16:creationId xmlns:a16="http://schemas.microsoft.com/office/drawing/2014/main" xmlns="" id="{3E39D85D-B46F-471E-B8BF-CBCD2DC7CDB2}"/>
              </a:ext>
            </a:extLst>
          </p:cNvPr>
          <p:cNvSpPr txBox="1"/>
          <p:nvPr/>
        </p:nvSpPr>
        <p:spPr>
          <a:xfrm>
            <a:off x="5215904" y="6322994"/>
            <a:ext cx="16558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>
                <a:latin typeface="+mj-lt"/>
              </a:rPr>
              <a:t>18 września 2019 r.</a:t>
            </a:r>
          </a:p>
        </p:txBody>
      </p:sp>
      <p:sp>
        <p:nvSpPr>
          <p:cNvPr id="11" name="Tytuł 1">
            <a:extLst>
              <a:ext uri="{FF2B5EF4-FFF2-40B4-BE49-F238E27FC236}">
                <a16:creationId xmlns:a16="http://schemas.microsoft.com/office/drawing/2014/main" xmlns="" id="{3270E26C-77D7-426B-85E8-35837C5B9B7B}"/>
              </a:ext>
            </a:extLst>
          </p:cNvPr>
          <p:cNvSpPr txBox="1">
            <a:spLocks/>
          </p:cNvSpPr>
          <p:nvPr/>
        </p:nvSpPr>
        <p:spPr>
          <a:xfrm>
            <a:off x="7949515" y="532621"/>
            <a:ext cx="4105466" cy="52609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1400" dirty="0" smtClean="0">
                <a:solidFill>
                  <a:schemeClr val="accent6">
                    <a:lumMod val="75000"/>
                  </a:schemeClr>
                </a:solidFill>
              </a:rPr>
              <a:t>Konferencja pt. „Województwo </a:t>
            </a:r>
            <a:r>
              <a:rPr lang="pl-PL" sz="1400" dirty="0">
                <a:solidFill>
                  <a:schemeClr val="accent6">
                    <a:lumMod val="75000"/>
                  </a:schemeClr>
                </a:solidFill>
              </a:rPr>
              <a:t>Świętokrzyskie przyjazne organizacjom pozarządowym”</a:t>
            </a:r>
          </a:p>
          <a:p>
            <a:pPr algn="l"/>
            <a:endParaRPr lang="pl-PL" sz="14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14" name="Obraz 1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764" y="145202"/>
            <a:ext cx="2479479" cy="774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49858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444" y="5695320"/>
            <a:ext cx="1015873" cy="1053968"/>
          </a:xfrm>
          <a:prstGeom prst="rect">
            <a:avLst/>
          </a:prstGeom>
        </p:spPr>
      </p:pic>
      <p:sp>
        <p:nvSpPr>
          <p:cNvPr id="8" name="Tytuł 1"/>
          <p:cNvSpPr txBox="1">
            <a:spLocks/>
          </p:cNvSpPr>
          <p:nvPr/>
        </p:nvSpPr>
        <p:spPr>
          <a:xfrm>
            <a:off x="-562629" y="5884101"/>
            <a:ext cx="3096017" cy="52609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2000" b="1" dirty="0">
                <a:solidFill>
                  <a:schemeClr val="bg1"/>
                </a:solidFill>
                <a:latin typeface="+mn-lt"/>
              </a:rPr>
              <a:t>DS</a:t>
            </a:r>
          </a:p>
        </p:txBody>
      </p:sp>
      <p:sp>
        <p:nvSpPr>
          <p:cNvPr id="9" name="Tytuł 1"/>
          <p:cNvSpPr txBox="1">
            <a:spLocks/>
          </p:cNvSpPr>
          <p:nvPr/>
        </p:nvSpPr>
        <p:spPr>
          <a:xfrm>
            <a:off x="1227549" y="6304686"/>
            <a:ext cx="3745282" cy="34439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1600" dirty="0"/>
              <a:t>DEPARTAMENT SPORTU DLA WSZYSTKICH</a:t>
            </a:r>
          </a:p>
        </p:txBody>
      </p:sp>
      <p:pic>
        <p:nvPicPr>
          <p:cNvPr id="10" name="Obraz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4784" y="6385143"/>
            <a:ext cx="4645339" cy="221793"/>
          </a:xfrm>
          <a:prstGeom prst="rect">
            <a:avLst/>
          </a:prstGeom>
        </p:spPr>
      </p:pic>
      <p:sp>
        <p:nvSpPr>
          <p:cNvPr id="16" name="Tytuł 1"/>
          <p:cNvSpPr txBox="1">
            <a:spLocks/>
          </p:cNvSpPr>
          <p:nvPr/>
        </p:nvSpPr>
        <p:spPr>
          <a:xfrm>
            <a:off x="1401057" y="1887622"/>
            <a:ext cx="9398747" cy="52609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2800" b="1" dirty="0">
                <a:solidFill>
                  <a:schemeClr val="accent6"/>
                </a:solidFill>
              </a:rPr>
              <a:t>Wysokość środków z FRKF przeznaczonych na wspieranie organizacji </a:t>
            </a:r>
            <a:r>
              <a:rPr lang="pl-PL" sz="2800" b="1" dirty="0">
                <a:solidFill>
                  <a:srgbClr val="FF0000"/>
                </a:solidFill>
              </a:rPr>
              <a:t>obozów </a:t>
            </a:r>
            <a:r>
              <a:rPr lang="pl-PL" sz="2800" b="1" dirty="0">
                <a:solidFill>
                  <a:schemeClr val="accent6"/>
                </a:solidFill>
              </a:rPr>
              <a:t>sportowych dla osób niepełnosprawnych w ramach Programu w latach 2015 – 2019 (w tys. zł)</a:t>
            </a:r>
          </a:p>
        </p:txBody>
      </p:sp>
      <p:graphicFrame>
        <p:nvGraphicFramePr>
          <p:cNvPr id="12" name="Wykres 11"/>
          <p:cNvGraphicFramePr/>
          <p:nvPr>
            <p:extLst>
              <p:ext uri="{D42A27DB-BD31-4B8C-83A1-F6EECF244321}">
                <p14:modId xmlns:p14="http://schemas.microsoft.com/office/powerpoint/2010/main" val="1694011447"/>
              </p:ext>
            </p:extLst>
          </p:nvPr>
        </p:nvGraphicFramePr>
        <p:xfrm>
          <a:off x="1401057" y="2413717"/>
          <a:ext cx="9398747" cy="3231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3" name="Elipsa 23">
            <a:extLst>
              <a:ext uri="{FF2B5EF4-FFF2-40B4-BE49-F238E27FC236}">
                <a16:creationId xmlns:a16="http://schemas.microsoft.com/office/drawing/2014/main" xmlns="" id="{D0E7FD77-32D5-4FBA-B6F1-D2DD9422D010}"/>
              </a:ext>
            </a:extLst>
          </p:cNvPr>
          <p:cNvSpPr/>
          <p:nvPr/>
        </p:nvSpPr>
        <p:spPr>
          <a:xfrm>
            <a:off x="9651338" y="2190700"/>
            <a:ext cx="1838971" cy="108358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b="1" dirty="0"/>
              <a:t>wzrost o 29,5 %</a:t>
            </a:r>
          </a:p>
        </p:txBody>
      </p:sp>
      <p:sp>
        <p:nvSpPr>
          <p:cNvPr id="17" name="pole tekstowe 16">
            <a:extLst>
              <a:ext uri="{FF2B5EF4-FFF2-40B4-BE49-F238E27FC236}">
                <a16:creationId xmlns:a16="http://schemas.microsoft.com/office/drawing/2014/main" xmlns="" id="{B10FC89D-3D8D-4A6E-8B09-70AC8DA54588}"/>
              </a:ext>
            </a:extLst>
          </p:cNvPr>
          <p:cNvSpPr txBox="1"/>
          <p:nvPr/>
        </p:nvSpPr>
        <p:spPr>
          <a:xfrm>
            <a:off x="5215904" y="6322994"/>
            <a:ext cx="16558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>
                <a:latin typeface="+mj-lt"/>
              </a:rPr>
              <a:t>18 września 2019 r.</a:t>
            </a:r>
          </a:p>
        </p:txBody>
      </p:sp>
      <p:sp>
        <p:nvSpPr>
          <p:cNvPr id="11" name="Tytuł 1">
            <a:extLst>
              <a:ext uri="{FF2B5EF4-FFF2-40B4-BE49-F238E27FC236}">
                <a16:creationId xmlns:a16="http://schemas.microsoft.com/office/drawing/2014/main" xmlns="" id="{3270E26C-77D7-426B-85E8-35837C5B9B7B}"/>
              </a:ext>
            </a:extLst>
          </p:cNvPr>
          <p:cNvSpPr txBox="1">
            <a:spLocks/>
          </p:cNvSpPr>
          <p:nvPr/>
        </p:nvSpPr>
        <p:spPr>
          <a:xfrm>
            <a:off x="7949515" y="532621"/>
            <a:ext cx="4105466" cy="52609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1400" dirty="0" smtClean="0">
                <a:solidFill>
                  <a:schemeClr val="accent6">
                    <a:lumMod val="75000"/>
                  </a:schemeClr>
                </a:solidFill>
              </a:rPr>
              <a:t>Konferencja pt. „Województwo </a:t>
            </a:r>
            <a:r>
              <a:rPr lang="pl-PL" sz="1400" dirty="0">
                <a:solidFill>
                  <a:schemeClr val="accent6">
                    <a:lumMod val="75000"/>
                  </a:schemeClr>
                </a:solidFill>
              </a:rPr>
              <a:t>Świętokrzyskie przyjazne organizacjom pozarządowym”</a:t>
            </a:r>
          </a:p>
          <a:p>
            <a:pPr algn="l"/>
            <a:endParaRPr lang="pl-PL" sz="14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14" name="Obraz 1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764" y="145202"/>
            <a:ext cx="2479479" cy="774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41635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444" y="5695320"/>
            <a:ext cx="1015873" cy="1053968"/>
          </a:xfrm>
          <a:prstGeom prst="rect">
            <a:avLst/>
          </a:prstGeom>
        </p:spPr>
      </p:pic>
      <p:sp>
        <p:nvSpPr>
          <p:cNvPr id="8" name="Tytuł 1"/>
          <p:cNvSpPr txBox="1">
            <a:spLocks/>
          </p:cNvSpPr>
          <p:nvPr/>
        </p:nvSpPr>
        <p:spPr>
          <a:xfrm>
            <a:off x="-562629" y="5884101"/>
            <a:ext cx="3096017" cy="52609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2000" b="1" dirty="0">
                <a:solidFill>
                  <a:schemeClr val="bg1"/>
                </a:solidFill>
                <a:latin typeface="+mn-lt"/>
              </a:rPr>
              <a:t>DS</a:t>
            </a:r>
          </a:p>
        </p:txBody>
      </p:sp>
      <p:sp>
        <p:nvSpPr>
          <p:cNvPr id="9" name="Tytuł 1"/>
          <p:cNvSpPr txBox="1">
            <a:spLocks/>
          </p:cNvSpPr>
          <p:nvPr/>
        </p:nvSpPr>
        <p:spPr>
          <a:xfrm>
            <a:off x="1227549" y="6304686"/>
            <a:ext cx="3745282" cy="34439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1600" dirty="0"/>
              <a:t>DEPARTAMENT SPORTU DLA WSZYSTKICH</a:t>
            </a:r>
          </a:p>
        </p:txBody>
      </p:sp>
      <p:pic>
        <p:nvPicPr>
          <p:cNvPr id="10" name="Obraz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4784" y="6385143"/>
            <a:ext cx="4645339" cy="221793"/>
          </a:xfrm>
          <a:prstGeom prst="rect">
            <a:avLst/>
          </a:prstGeom>
        </p:spPr>
      </p:pic>
      <p:sp>
        <p:nvSpPr>
          <p:cNvPr id="16" name="Tytuł 1"/>
          <p:cNvSpPr txBox="1">
            <a:spLocks/>
          </p:cNvSpPr>
          <p:nvPr/>
        </p:nvSpPr>
        <p:spPr>
          <a:xfrm>
            <a:off x="1401057" y="1887622"/>
            <a:ext cx="9398747" cy="52609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2800" b="1" dirty="0">
                <a:solidFill>
                  <a:schemeClr val="accent6"/>
                </a:solidFill>
              </a:rPr>
              <a:t>Wysokość środków z FRKF i budżetu państwa przeznaczonych na </a:t>
            </a:r>
            <a:r>
              <a:rPr lang="pl-PL" sz="2800" b="1" dirty="0">
                <a:solidFill>
                  <a:srgbClr val="FF0000"/>
                </a:solidFill>
              </a:rPr>
              <a:t>promocję</a:t>
            </a:r>
            <a:r>
              <a:rPr lang="pl-PL" sz="28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pl-PL" sz="2800" b="1" dirty="0">
                <a:solidFill>
                  <a:schemeClr val="accent6"/>
                </a:solidFill>
              </a:rPr>
              <a:t>sportu osób niepełnosprawnych w ramach Programu w latach 2015 – 2019 (w tys. zł)</a:t>
            </a:r>
          </a:p>
        </p:txBody>
      </p:sp>
      <p:graphicFrame>
        <p:nvGraphicFramePr>
          <p:cNvPr id="12" name="Wykres 11"/>
          <p:cNvGraphicFramePr/>
          <p:nvPr>
            <p:extLst>
              <p:ext uri="{D42A27DB-BD31-4B8C-83A1-F6EECF244321}">
                <p14:modId xmlns:p14="http://schemas.microsoft.com/office/powerpoint/2010/main" val="4195680467"/>
              </p:ext>
            </p:extLst>
          </p:nvPr>
        </p:nvGraphicFramePr>
        <p:xfrm>
          <a:off x="1401057" y="2413717"/>
          <a:ext cx="9398747" cy="3231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3" name="pole tekstowe 2"/>
          <p:cNvSpPr txBox="1"/>
          <p:nvPr/>
        </p:nvSpPr>
        <p:spPr>
          <a:xfrm>
            <a:off x="1845276" y="5165123"/>
            <a:ext cx="6881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1" dirty="0">
                <a:solidFill>
                  <a:srgbClr val="FF0000"/>
                </a:solidFill>
              </a:rPr>
              <a:t>BUDŻET</a:t>
            </a:r>
          </a:p>
        </p:txBody>
      </p:sp>
      <p:sp>
        <p:nvSpPr>
          <p:cNvPr id="17" name="pole tekstowe 16"/>
          <p:cNvSpPr txBox="1"/>
          <p:nvPr/>
        </p:nvSpPr>
        <p:spPr>
          <a:xfrm>
            <a:off x="5355114" y="5182251"/>
            <a:ext cx="6881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200" b="1" dirty="0">
                <a:solidFill>
                  <a:srgbClr val="FF0000"/>
                </a:solidFill>
              </a:rPr>
              <a:t>FRKF</a:t>
            </a:r>
          </a:p>
        </p:txBody>
      </p:sp>
      <p:sp>
        <p:nvSpPr>
          <p:cNvPr id="18" name="pole tekstowe 17"/>
          <p:cNvSpPr txBox="1"/>
          <p:nvPr/>
        </p:nvSpPr>
        <p:spPr>
          <a:xfrm>
            <a:off x="7241118" y="5169000"/>
            <a:ext cx="6881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200" b="1" dirty="0">
                <a:solidFill>
                  <a:srgbClr val="FF0000"/>
                </a:solidFill>
              </a:rPr>
              <a:t>FRKF</a:t>
            </a:r>
          </a:p>
        </p:txBody>
      </p:sp>
      <p:sp>
        <p:nvSpPr>
          <p:cNvPr id="22" name="pole tekstowe 21"/>
          <p:cNvSpPr txBox="1"/>
          <p:nvPr/>
        </p:nvSpPr>
        <p:spPr>
          <a:xfrm>
            <a:off x="9016184" y="5165122"/>
            <a:ext cx="6881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200" b="1" dirty="0">
                <a:solidFill>
                  <a:srgbClr val="FF0000"/>
                </a:solidFill>
              </a:rPr>
              <a:t>FRKF</a:t>
            </a:r>
          </a:p>
        </p:txBody>
      </p:sp>
      <p:sp>
        <p:nvSpPr>
          <p:cNvPr id="19" name="pole tekstowe 18">
            <a:extLst>
              <a:ext uri="{FF2B5EF4-FFF2-40B4-BE49-F238E27FC236}">
                <a16:creationId xmlns:a16="http://schemas.microsoft.com/office/drawing/2014/main" xmlns="" id="{8FA43708-F1E7-47EC-A6E8-E2E34D39D354}"/>
              </a:ext>
            </a:extLst>
          </p:cNvPr>
          <p:cNvSpPr txBox="1"/>
          <p:nvPr/>
        </p:nvSpPr>
        <p:spPr>
          <a:xfrm>
            <a:off x="3574660" y="5182251"/>
            <a:ext cx="6881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200" b="1" dirty="0">
                <a:solidFill>
                  <a:srgbClr val="FF0000"/>
                </a:solidFill>
              </a:rPr>
              <a:t>FRKF</a:t>
            </a:r>
          </a:p>
        </p:txBody>
      </p:sp>
      <p:sp>
        <p:nvSpPr>
          <p:cNvPr id="23" name="Elipsa 23">
            <a:extLst>
              <a:ext uri="{FF2B5EF4-FFF2-40B4-BE49-F238E27FC236}">
                <a16:creationId xmlns:a16="http://schemas.microsoft.com/office/drawing/2014/main" xmlns="" id="{1A2E5AAD-8D3F-4C2C-958B-D3365BB82ED0}"/>
              </a:ext>
            </a:extLst>
          </p:cNvPr>
          <p:cNvSpPr/>
          <p:nvPr/>
        </p:nvSpPr>
        <p:spPr>
          <a:xfrm>
            <a:off x="9651338" y="2190700"/>
            <a:ext cx="1838971" cy="108358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b="1" dirty="0"/>
              <a:t>wzrost o 213,9 %</a:t>
            </a:r>
          </a:p>
        </p:txBody>
      </p:sp>
      <p:sp>
        <p:nvSpPr>
          <p:cNvPr id="25" name="pole tekstowe 24">
            <a:extLst>
              <a:ext uri="{FF2B5EF4-FFF2-40B4-BE49-F238E27FC236}">
                <a16:creationId xmlns:a16="http://schemas.microsoft.com/office/drawing/2014/main" xmlns="" id="{828E9E3F-565E-4C0B-96A6-401FC0368A31}"/>
              </a:ext>
            </a:extLst>
          </p:cNvPr>
          <p:cNvSpPr txBox="1"/>
          <p:nvPr/>
        </p:nvSpPr>
        <p:spPr>
          <a:xfrm>
            <a:off x="5215904" y="6322994"/>
            <a:ext cx="16558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>
                <a:latin typeface="+mj-lt"/>
              </a:rPr>
              <a:t>18 września 2019 r.</a:t>
            </a:r>
          </a:p>
        </p:txBody>
      </p:sp>
      <p:sp>
        <p:nvSpPr>
          <p:cNvPr id="20" name="Tytuł 1">
            <a:extLst>
              <a:ext uri="{FF2B5EF4-FFF2-40B4-BE49-F238E27FC236}">
                <a16:creationId xmlns:a16="http://schemas.microsoft.com/office/drawing/2014/main" xmlns="" id="{3270E26C-77D7-426B-85E8-35837C5B9B7B}"/>
              </a:ext>
            </a:extLst>
          </p:cNvPr>
          <p:cNvSpPr txBox="1">
            <a:spLocks/>
          </p:cNvSpPr>
          <p:nvPr/>
        </p:nvSpPr>
        <p:spPr>
          <a:xfrm>
            <a:off x="7949515" y="532621"/>
            <a:ext cx="4105466" cy="52609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1400" dirty="0" smtClean="0">
                <a:solidFill>
                  <a:schemeClr val="accent6">
                    <a:lumMod val="75000"/>
                  </a:schemeClr>
                </a:solidFill>
              </a:rPr>
              <a:t>Konferencja pt. „Województwo </a:t>
            </a:r>
            <a:r>
              <a:rPr lang="pl-PL" sz="1400" dirty="0">
                <a:solidFill>
                  <a:schemeClr val="accent6">
                    <a:lumMod val="75000"/>
                  </a:schemeClr>
                </a:solidFill>
              </a:rPr>
              <a:t>Świętokrzyskie przyjazne organizacjom pozarządowym”</a:t>
            </a:r>
          </a:p>
          <a:p>
            <a:pPr algn="l"/>
            <a:endParaRPr lang="pl-PL" sz="14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21" name="Obraz 2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764" y="145202"/>
            <a:ext cx="2479479" cy="774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59010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444" y="5695320"/>
            <a:ext cx="1015873" cy="1053968"/>
          </a:xfrm>
          <a:prstGeom prst="rect">
            <a:avLst/>
          </a:prstGeom>
        </p:spPr>
      </p:pic>
      <p:sp>
        <p:nvSpPr>
          <p:cNvPr id="8" name="Tytuł 1"/>
          <p:cNvSpPr txBox="1">
            <a:spLocks/>
          </p:cNvSpPr>
          <p:nvPr/>
        </p:nvSpPr>
        <p:spPr>
          <a:xfrm>
            <a:off x="-562629" y="5884101"/>
            <a:ext cx="3096017" cy="52609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2000" b="1" dirty="0">
                <a:solidFill>
                  <a:prstClr val="white"/>
                </a:solidFill>
                <a:latin typeface="Calibri" panose="020F0502020204030204"/>
              </a:rPr>
              <a:t>DS</a:t>
            </a:r>
          </a:p>
        </p:txBody>
      </p:sp>
      <p:sp>
        <p:nvSpPr>
          <p:cNvPr id="9" name="Tytuł 1"/>
          <p:cNvSpPr txBox="1">
            <a:spLocks/>
          </p:cNvSpPr>
          <p:nvPr/>
        </p:nvSpPr>
        <p:spPr>
          <a:xfrm>
            <a:off x="1227549" y="6304686"/>
            <a:ext cx="3745282" cy="34439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1600" dirty="0">
                <a:solidFill>
                  <a:prstClr val="black"/>
                </a:solidFill>
              </a:rPr>
              <a:t>DEPARTAMENT SPORTU DLA WSZYSTKICH</a:t>
            </a:r>
          </a:p>
        </p:txBody>
      </p:sp>
      <p:pic>
        <p:nvPicPr>
          <p:cNvPr id="10" name="Obraz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4784" y="6385143"/>
            <a:ext cx="4645339" cy="221793"/>
          </a:xfrm>
          <a:prstGeom prst="rect">
            <a:avLst/>
          </a:prstGeom>
        </p:spPr>
      </p:pic>
      <p:sp>
        <p:nvSpPr>
          <p:cNvPr id="16" name="Tytuł 1"/>
          <p:cNvSpPr txBox="1">
            <a:spLocks/>
          </p:cNvSpPr>
          <p:nvPr/>
        </p:nvSpPr>
        <p:spPr>
          <a:xfrm>
            <a:off x="774357" y="2479588"/>
            <a:ext cx="10725664" cy="158990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l-PL" sz="4800" b="1" dirty="0">
              <a:solidFill>
                <a:srgbClr val="70AD47">
                  <a:lumMod val="75000"/>
                </a:srgbClr>
              </a:solidFill>
            </a:endParaRPr>
          </a:p>
        </p:txBody>
      </p:sp>
      <p:graphicFrame>
        <p:nvGraphicFramePr>
          <p:cNvPr id="18" name="Wykres 17"/>
          <p:cNvGraphicFramePr/>
          <p:nvPr>
            <p:extLst>
              <p:ext uri="{D42A27DB-BD31-4B8C-83A1-F6EECF244321}">
                <p14:modId xmlns:p14="http://schemas.microsoft.com/office/powerpoint/2010/main" val="1655603559"/>
              </p:ext>
            </p:extLst>
          </p:nvPr>
        </p:nvGraphicFramePr>
        <p:xfrm>
          <a:off x="477444" y="1734638"/>
          <a:ext cx="11237112" cy="4149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9" name="Tytuł 1"/>
          <p:cNvSpPr txBox="1">
            <a:spLocks/>
          </p:cNvSpPr>
          <p:nvPr/>
        </p:nvSpPr>
        <p:spPr>
          <a:xfrm>
            <a:off x="1437815" y="1295745"/>
            <a:ext cx="9398747" cy="52609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2400" b="1" dirty="0" smtClean="0">
                <a:solidFill>
                  <a:schemeClr val="accent6"/>
                </a:solidFill>
              </a:rPr>
              <a:t>WYSOKOŚĆ ŚRODKÓW PUSON W PODZIALE NA WOJEWÓDZTWA W 2019 </a:t>
            </a:r>
            <a:r>
              <a:rPr lang="pl-PL" sz="2400" b="1" dirty="0">
                <a:solidFill>
                  <a:schemeClr val="accent6"/>
                </a:solidFill>
              </a:rPr>
              <a:t>r. (w tys. zł)</a:t>
            </a:r>
          </a:p>
        </p:txBody>
      </p:sp>
      <p:sp>
        <p:nvSpPr>
          <p:cNvPr id="17" name="pole tekstowe 16">
            <a:extLst>
              <a:ext uri="{FF2B5EF4-FFF2-40B4-BE49-F238E27FC236}">
                <a16:creationId xmlns:a16="http://schemas.microsoft.com/office/drawing/2014/main" xmlns="" id="{405D6255-FF02-40B9-9B63-813940D0C79E}"/>
              </a:ext>
            </a:extLst>
          </p:cNvPr>
          <p:cNvSpPr txBox="1"/>
          <p:nvPr/>
        </p:nvSpPr>
        <p:spPr>
          <a:xfrm>
            <a:off x="5215904" y="6322994"/>
            <a:ext cx="16558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>
                <a:latin typeface="+mj-lt"/>
              </a:rPr>
              <a:t>18 września 2019 r.</a:t>
            </a:r>
          </a:p>
        </p:txBody>
      </p:sp>
      <p:sp>
        <p:nvSpPr>
          <p:cNvPr id="11" name="Tytuł 1">
            <a:extLst>
              <a:ext uri="{FF2B5EF4-FFF2-40B4-BE49-F238E27FC236}">
                <a16:creationId xmlns:a16="http://schemas.microsoft.com/office/drawing/2014/main" xmlns="" id="{3270E26C-77D7-426B-85E8-35837C5B9B7B}"/>
              </a:ext>
            </a:extLst>
          </p:cNvPr>
          <p:cNvSpPr txBox="1">
            <a:spLocks/>
          </p:cNvSpPr>
          <p:nvPr/>
        </p:nvSpPr>
        <p:spPr>
          <a:xfrm>
            <a:off x="7949515" y="532621"/>
            <a:ext cx="4105466" cy="52609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1400" dirty="0" smtClean="0">
                <a:solidFill>
                  <a:schemeClr val="accent6">
                    <a:lumMod val="75000"/>
                  </a:schemeClr>
                </a:solidFill>
              </a:rPr>
              <a:t>Konferencja pt. „Województwo </a:t>
            </a:r>
            <a:r>
              <a:rPr lang="pl-PL" sz="1400" dirty="0">
                <a:solidFill>
                  <a:schemeClr val="accent6">
                    <a:lumMod val="75000"/>
                  </a:schemeClr>
                </a:solidFill>
              </a:rPr>
              <a:t>Świętokrzyskie przyjazne organizacjom pozarządowym”</a:t>
            </a:r>
          </a:p>
          <a:p>
            <a:pPr algn="l"/>
            <a:endParaRPr lang="pl-PL" sz="14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12" name="Obraz 1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764" y="145202"/>
            <a:ext cx="2479479" cy="774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38783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444" y="5695320"/>
            <a:ext cx="1015873" cy="1053968"/>
          </a:xfrm>
          <a:prstGeom prst="rect">
            <a:avLst/>
          </a:prstGeom>
        </p:spPr>
      </p:pic>
      <p:sp>
        <p:nvSpPr>
          <p:cNvPr id="8" name="Tytuł 1"/>
          <p:cNvSpPr txBox="1">
            <a:spLocks/>
          </p:cNvSpPr>
          <p:nvPr/>
        </p:nvSpPr>
        <p:spPr>
          <a:xfrm>
            <a:off x="-562629" y="5884101"/>
            <a:ext cx="3096017" cy="52609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DS</a:t>
            </a:r>
          </a:p>
        </p:txBody>
      </p:sp>
      <p:sp>
        <p:nvSpPr>
          <p:cNvPr id="9" name="Tytuł 1"/>
          <p:cNvSpPr txBox="1">
            <a:spLocks/>
          </p:cNvSpPr>
          <p:nvPr/>
        </p:nvSpPr>
        <p:spPr>
          <a:xfrm>
            <a:off x="1227549" y="6304686"/>
            <a:ext cx="3745282" cy="34439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DEPARTAMENT SPORTU DLA WSZYSTKICH</a:t>
            </a:r>
          </a:p>
        </p:txBody>
      </p:sp>
      <p:pic>
        <p:nvPicPr>
          <p:cNvPr id="10" name="Obraz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4784" y="6385143"/>
            <a:ext cx="4645339" cy="221793"/>
          </a:xfrm>
          <a:prstGeom prst="rect">
            <a:avLst/>
          </a:prstGeom>
        </p:spPr>
      </p:pic>
      <p:sp>
        <p:nvSpPr>
          <p:cNvPr id="16" name="Tytuł 1"/>
          <p:cNvSpPr txBox="1">
            <a:spLocks/>
          </p:cNvSpPr>
          <p:nvPr/>
        </p:nvSpPr>
        <p:spPr>
          <a:xfrm>
            <a:off x="774357" y="2479588"/>
            <a:ext cx="10725664" cy="158990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4800" b="1" i="0" u="none" strike="noStrike" kern="1200" cap="none" spc="0" normalizeH="0" baseline="0" noProof="0" dirty="0">
              <a:ln>
                <a:noFill/>
              </a:ln>
              <a:solidFill>
                <a:srgbClr val="70AD47">
                  <a:lumMod val="75000"/>
                </a:srgbClr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xmlns="" id="{BE484759-D3AB-4C40-8E20-4388C5F3288B}"/>
              </a:ext>
            </a:extLst>
          </p:cNvPr>
          <p:cNvSpPr txBox="1"/>
          <p:nvPr/>
        </p:nvSpPr>
        <p:spPr>
          <a:xfrm>
            <a:off x="5215904" y="6322994"/>
            <a:ext cx="16558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>
                <a:latin typeface="+mj-lt"/>
              </a:rPr>
              <a:t>18 września 2019 r.</a:t>
            </a:r>
          </a:p>
        </p:txBody>
      </p:sp>
      <p:sp>
        <p:nvSpPr>
          <p:cNvPr id="12" name="pole tekstowe 11">
            <a:extLst>
              <a:ext uri="{FF2B5EF4-FFF2-40B4-BE49-F238E27FC236}">
                <a16:creationId xmlns:a16="http://schemas.microsoft.com/office/drawing/2014/main" xmlns="" id="{00570796-0352-419F-8DB5-FB181BF5B1A0}"/>
              </a:ext>
            </a:extLst>
          </p:cNvPr>
          <p:cNvSpPr txBox="1"/>
          <p:nvPr/>
        </p:nvSpPr>
        <p:spPr>
          <a:xfrm>
            <a:off x="1604698" y="1456967"/>
            <a:ext cx="9064982" cy="32316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pl-PL" sz="2000" dirty="0" smtClean="0">
                <a:solidFill>
                  <a:schemeClr val="accent6"/>
                </a:solidFill>
              </a:rPr>
              <a:t>ZADANIA PROGRAMU UPOWSZECHNIANIA SPORTU OSÓB NIEPEŁNOSPRAWNYCH </a:t>
            </a:r>
          </a:p>
          <a:p>
            <a:pPr algn="ctr"/>
            <a:r>
              <a:rPr lang="pl-PL" sz="2000" dirty="0" smtClean="0">
                <a:solidFill>
                  <a:schemeClr val="accent6"/>
                </a:solidFill>
              </a:rPr>
              <a:t>REALIZOWANE NA TERENIE WOJEWÓDZTWA ŚWIĘTOKRZYSKIEGO</a:t>
            </a:r>
            <a:r>
              <a:rPr lang="pl-PL" sz="2000" dirty="0" smtClean="0">
                <a:solidFill>
                  <a:schemeClr val="accent6"/>
                </a:solidFill>
              </a:rPr>
              <a:t> </a:t>
            </a:r>
            <a:r>
              <a:rPr lang="pl-PL" sz="2000" dirty="0">
                <a:solidFill>
                  <a:schemeClr val="accent6"/>
                </a:solidFill>
              </a:rPr>
              <a:t>W </a:t>
            </a:r>
            <a:r>
              <a:rPr lang="pl-PL" sz="2000" dirty="0" smtClean="0">
                <a:solidFill>
                  <a:schemeClr val="accent6"/>
                </a:solidFill>
              </a:rPr>
              <a:t>2019 </a:t>
            </a:r>
            <a:r>
              <a:rPr lang="pl-PL" sz="2000" dirty="0">
                <a:solidFill>
                  <a:schemeClr val="accent6"/>
                </a:solidFill>
              </a:rPr>
              <a:t>r</a:t>
            </a:r>
            <a:r>
              <a:rPr lang="pl-PL" sz="2000" dirty="0" smtClean="0">
                <a:solidFill>
                  <a:schemeClr val="accent6"/>
                </a:solidFill>
              </a:rPr>
              <a:t>.</a:t>
            </a:r>
          </a:p>
          <a:p>
            <a:pPr algn="ctr"/>
            <a:endParaRPr lang="pl-PL" sz="2000" dirty="0">
              <a:solidFill>
                <a:schemeClr val="accent6"/>
              </a:solidFill>
            </a:endParaRPr>
          </a:p>
          <a:p>
            <a:endParaRPr lang="pl-PL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2000" dirty="0" smtClean="0">
                <a:solidFill>
                  <a:srgbClr val="FF0000"/>
                </a:solidFill>
              </a:rPr>
              <a:t>151 zajęć </a:t>
            </a:r>
            <a:r>
              <a:rPr lang="pl-PL" sz="2000" dirty="0">
                <a:solidFill>
                  <a:srgbClr val="FF0000"/>
                </a:solidFill>
              </a:rPr>
              <a:t>sekcji sportowych </a:t>
            </a:r>
            <a:r>
              <a:rPr lang="pl-PL" sz="2000" dirty="0" smtClean="0"/>
              <a:t>osób niepełnosprawnych, z wykorzystaniem 301 965 zł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sz="20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2000" dirty="0" smtClean="0">
                <a:solidFill>
                  <a:srgbClr val="FF0000"/>
                </a:solidFill>
              </a:rPr>
              <a:t>96 imprez sportowych </a:t>
            </a:r>
            <a:r>
              <a:rPr lang="pl-PL" sz="2000" dirty="0" smtClean="0"/>
              <a:t>osób niepełnosprawnych, z wykorzystaniem 333 616 zł</a:t>
            </a:r>
          </a:p>
          <a:p>
            <a:pPr algn="just"/>
            <a:endParaRPr lang="pl-PL" sz="20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2000" dirty="0" smtClean="0">
                <a:solidFill>
                  <a:srgbClr val="FF0000"/>
                </a:solidFill>
              </a:rPr>
              <a:t>2 projekty promujące sport </a:t>
            </a:r>
            <a:r>
              <a:rPr lang="pl-PL" sz="2000" dirty="0" smtClean="0"/>
              <a:t>osób niepełnosprawnych, z wykorzystaniem 44 025 zł</a:t>
            </a:r>
            <a:endParaRPr lang="pl-PL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sz="800" dirty="0"/>
          </a:p>
          <a:p>
            <a:endParaRPr lang="pl-PL" dirty="0"/>
          </a:p>
        </p:txBody>
      </p:sp>
      <p:pic>
        <p:nvPicPr>
          <p:cNvPr id="11" name="Obraz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6894" y="2742493"/>
            <a:ext cx="197928" cy="205350"/>
          </a:xfrm>
          <a:prstGeom prst="rect">
            <a:avLst/>
          </a:prstGeom>
        </p:spPr>
      </p:pic>
      <p:pic>
        <p:nvPicPr>
          <p:cNvPr id="15" name="Obraz 1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1529" y="3966816"/>
            <a:ext cx="197928" cy="205350"/>
          </a:xfrm>
          <a:prstGeom prst="rect">
            <a:avLst/>
          </a:prstGeom>
        </p:spPr>
      </p:pic>
      <p:pic>
        <p:nvPicPr>
          <p:cNvPr id="17" name="Obraz 1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6894" y="3353765"/>
            <a:ext cx="197928" cy="205350"/>
          </a:xfrm>
          <a:prstGeom prst="rect">
            <a:avLst/>
          </a:prstGeom>
        </p:spPr>
      </p:pic>
      <p:sp>
        <p:nvSpPr>
          <p:cNvPr id="18" name="Tytuł 1">
            <a:extLst>
              <a:ext uri="{FF2B5EF4-FFF2-40B4-BE49-F238E27FC236}">
                <a16:creationId xmlns:a16="http://schemas.microsoft.com/office/drawing/2014/main" xmlns="" id="{3270E26C-77D7-426B-85E8-35837C5B9B7B}"/>
              </a:ext>
            </a:extLst>
          </p:cNvPr>
          <p:cNvSpPr txBox="1">
            <a:spLocks/>
          </p:cNvSpPr>
          <p:nvPr/>
        </p:nvSpPr>
        <p:spPr>
          <a:xfrm>
            <a:off x="7949515" y="532621"/>
            <a:ext cx="4105466" cy="52609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1400" dirty="0" smtClean="0">
                <a:solidFill>
                  <a:schemeClr val="accent6">
                    <a:lumMod val="75000"/>
                  </a:schemeClr>
                </a:solidFill>
              </a:rPr>
              <a:t>Konferencja pt. „Województwo </a:t>
            </a:r>
            <a:r>
              <a:rPr lang="pl-PL" sz="1400" dirty="0">
                <a:solidFill>
                  <a:schemeClr val="accent6">
                    <a:lumMod val="75000"/>
                  </a:schemeClr>
                </a:solidFill>
              </a:rPr>
              <a:t>Świętokrzyskie przyjazne organizacjom pozarządowym”</a:t>
            </a:r>
          </a:p>
          <a:p>
            <a:pPr algn="l"/>
            <a:endParaRPr lang="pl-PL" sz="14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19" name="Obraz 1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764" y="145202"/>
            <a:ext cx="2479479" cy="774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15761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444" y="5695320"/>
            <a:ext cx="1015873" cy="1053968"/>
          </a:xfrm>
          <a:prstGeom prst="rect">
            <a:avLst/>
          </a:prstGeom>
        </p:spPr>
      </p:pic>
      <p:sp>
        <p:nvSpPr>
          <p:cNvPr id="8" name="Tytuł 1"/>
          <p:cNvSpPr txBox="1">
            <a:spLocks/>
          </p:cNvSpPr>
          <p:nvPr/>
        </p:nvSpPr>
        <p:spPr>
          <a:xfrm>
            <a:off x="-562629" y="5884101"/>
            <a:ext cx="3096017" cy="52609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DS</a:t>
            </a:r>
          </a:p>
        </p:txBody>
      </p:sp>
      <p:sp>
        <p:nvSpPr>
          <p:cNvPr id="9" name="Tytuł 1"/>
          <p:cNvSpPr txBox="1">
            <a:spLocks/>
          </p:cNvSpPr>
          <p:nvPr/>
        </p:nvSpPr>
        <p:spPr>
          <a:xfrm>
            <a:off x="1227549" y="6304686"/>
            <a:ext cx="3745282" cy="34439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DEPARTAMENT SPORTU DLA WSZYSTKICH</a:t>
            </a:r>
          </a:p>
        </p:txBody>
      </p:sp>
      <p:pic>
        <p:nvPicPr>
          <p:cNvPr id="10" name="Obraz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4784" y="6385143"/>
            <a:ext cx="4645339" cy="221793"/>
          </a:xfrm>
          <a:prstGeom prst="rect">
            <a:avLst/>
          </a:prstGeom>
        </p:spPr>
      </p:pic>
      <p:sp>
        <p:nvSpPr>
          <p:cNvPr id="16" name="Tytuł 1"/>
          <p:cNvSpPr txBox="1">
            <a:spLocks/>
          </p:cNvSpPr>
          <p:nvPr/>
        </p:nvSpPr>
        <p:spPr>
          <a:xfrm>
            <a:off x="774357" y="2479588"/>
            <a:ext cx="10725664" cy="158990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4800" b="1" i="0" u="none" strike="noStrike" kern="1200" cap="none" spc="0" normalizeH="0" baseline="0" noProof="0" dirty="0">
              <a:ln>
                <a:noFill/>
              </a:ln>
              <a:solidFill>
                <a:srgbClr val="70AD47">
                  <a:lumMod val="75000"/>
                </a:srgbClr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645952" y="1151403"/>
            <a:ext cx="10854069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0" i="0" u="none" strike="noStrike" kern="1200" cap="none" spc="0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NAJWIĘKSZE OGÓLNOPOLSKIE ORGANIZACJE DOFINANSOWANE </a:t>
            </a:r>
            <a:br>
              <a:rPr kumimoji="0" lang="pl-PL" sz="2800" b="0" i="0" u="none" strike="noStrike" kern="1200" cap="none" spc="0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pl-PL" sz="2800" b="0" i="0" u="none" strike="noStrike" kern="1200" cap="none" spc="0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 PROGRAMIE W 2019 r.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2800" b="0" i="0" u="none" strike="noStrike" kern="1200" cap="none" spc="0" normalizeH="0" baseline="0" noProof="0" dirty="0">
              <a:ln>
                <a:noFill/>
              </a:ln>
              <a:solidFill>
                <a:srgbClr val="70AD47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 Polski Związek Sportu Niepełnosprawnych START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      Olimpiady Specjalne Polska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           Polski Związek Sportu Niesłyszących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                Stowarzyszenie CROSS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                     Związek Kultury Fizycznej OLIMP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                          Fundacja Aktywnej Rehabilitacji FAR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                               Związek Stowarzyszeń Sportowych Sprawni-Razem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                                    </a:t>
            </a:r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xmlns="" id="{AE9D2B66-2F24-4800-97CC-DDF9516F0418}"/>
              </a:ext>
            </a:extLst>
          </p:cNvPr>
          <p:cNvSpPr txBox="1"/>
          <p:nvPr/>
        </p:nvSpPr>
        <p:spPr>
          <a:xfrm>
            <a:off x="5215904" y="6322994"/>
            <a:ext cx="16558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>
                <a:latin typeface="+mj-lt"/>
              </a:rPr>
              <a:t>18 września 2019 r.</a:t>
            </a:r>
          </a:p>
        </p:txBody>
      </p:sp>
      <p:sp>
        <p:nvSpPr>
          <p:cNvPr id="13" name="Tytuł 1">
            <a:extLst>
              <a:ext uri="{FF2B5EF4-FFF2-40B4-BE49-F238E27FC236}">
                <a16:creationId xmlns:a16="http://schemas.microsoft.com/office/drawing/2014/main" xmlns="" id="{3270E26C-77D7-426B-85E8-35837C5B9B7B}"/>
              </a:ext>
            </a:extLst>
          </p:cNvPr>
          <p:cNvSpPr txBox="1">
            <a:spLocks/>
          </p:cNvSpPr>
          <p:nvPr/>
        </p:nvSpPr>
        <p:spPr>
          <a:xfrm>
            <a:off x="7949515" y="532621"/>
            <a:ext cx="4105466" cy="52609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1400" dirty="0" smtClean="0">
                <a:solidFill>
                  <a:schemeClr val="accent6">
                    <a:lumMod val="75000"/>
                  </a:schemeClr>
                </a:solidFill>
              </a:rPr>
              <a:t>Konferencja pt. „Województwo </a:t>
            </a:r>
            <a:r>
              <a:rPr lang="pl-PL" sz="1400" dirty="0">
                <a:solidFill>
                  <a:schemeClr val="accent6">
                    <a:lumMod val="75000"/>
                  </a:schemeClr>
                </a:solidFill>
              </a:rPr>
              <a:t>Świętokrzyskie przyjazne organizacjom pozarządowym”</a:t>
            </a:r>
          </a:p>
          <a:p>
            <a:pPr algn="l"/>
            <a:endParaRPr lang="pl-PL" sz="14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14" name="Obraz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764" y="145202"/>
            <a:ext cx="2479479" cy="774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40741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444" y="5695320"/>
            <a:ext cx="1015873" cy="1053968"/>
          </a:xfrm>
          <a:prstGeom prst="rect">
            <a:avLst/>
          </a:prstGeom>
        </p:spPr>
      </p:pic>
      <p:sp>
        <p:nvSpPr>
          <p:cNvPr id="8" name="Tytuł 1"/>
          <p:cNvSpPr txBox="1">
            <a:spLocks/>
          </p:cNvSpPr>
          <p:nvPr/>
        </p:nvSpPr>
        <p:spPr>
          <a:xfrm>
            <a:off x="-562629" y="5884101"/>
            <a:ext cx="3096017" cy="52609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2000" b="1" dirty="0">
                <a:solidFill>
                  <a:schemeClr val="bg1"/>
                </a:solidFill>
                <a:latin typeface="+mn-lt"/>
              </a:rPr>
              <a:t>DS</a:t>
            </a:r>
          </a:p>
        </p:txBody>
      </p:sp>
      <p:sp>
        <p:nvSpPr>
          <p:cNvPr id="9" name="Tytuł 1"/>
          <p:cNvSpPr txBox="1">
            <a:spLocks/>
          </p:cNvSpPr>
          <p:nvPr/>
        </p:nvSpPr>
        <p:spPr>
          <a:xfrm>
            <a:off x="1227549" y="6304686"/>
            <a:ext cx="3745282" cy="34439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1600" dirty="0"/>
              <a:t>DEPARTAMENT SPORTU DLA WSZYSTKICH</a:t>
            </a:r>
          </a:p>
        </p:txBody>
      </p:sp>
      <p:pic>
        <p:nvPicPr>
          <p:cNvPr id="10" name="Obraz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4784" y="6385143"/>
            <a:ext cx="4645339" cy="221793"/>
          </a:xfrm>
          <a:prstGeom prst="rect">
            <a:avLst/>
          </a:prstGeom>
        </p:spPr>
      </p:pic>
      <p:sp>
        <p:nvSpPr>
          <p:cNvPr id="16" name="Tytuł 1"/>
          <p:cNvSpPr txBox="1">
            <a:spLocks/>
          </p:cNvSpPr>
          <p:nvPr/>
        </p:nvSpPr>
        <p:spPr>
          <a:xfrm>
            <a:off x="774357" y="2479588"/>
            <a:ext cx="10725664" cy="158990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l-PL" sz="4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5215904" y="6322994"/>
            <a:ext cx="16558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>
                <a:latin typeface="+mj-lt"/>
              </a:rPr>
              <a:t>18 września 2019 r.</a:t>
            </a:r>
          </a:p>
        </p:txBody>
      </p:sp>
      <p:sp>
        <p:nvSpPr>
          <p:cNvPr id="11" name="Tytuł 1">
            <a:extLst>
              <a:ext uri="{FF2B5EF4-FFF2-40B4-BE49-F238E27FC236}">
                <a16:creationId xmlns:a16="http://schemas.microsoft.com/office/drawing/2014/main" xmlns="" id="{41B02747-EC13-408B-A740-44BB4EC75C56}"/>
              </a:ext>
            </a:extLst>
          </p:cNvPr>
          <p:cNvSpPr txBox="1">
            <a:spLocks/>
          </p:cNvSpPr>
          <p:nvPr/>
        </p:nvSpPr>
        <p:spPr>
          <a:xfrm>
            <a:off x="1227549" y="1718684"/>
            <a:ext cx="9744737" cy="52609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2800" b="1" i="0" u="none" strike="noStrike" kern="1200" cap="none" spc="0" normalizeH="0" baseline="0" noProof="0" dirty="0">
              <a:ln>
                <a:noFill/>
              </a:ln>
              <a:solidFill>
                <a:srgbClr val="70AD47">
                  <a:lumMod val="75000"/>
                </a:srgbClr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14" name="Prostokąt 13">
            <a:extLst>
              <a:ext uri="{FF2B5EF4-FFF2-40B4-BE49-F238E27FC236}">
                <a16:creationId xmlns:a16="http://schemas.microsoft.com/office/drawing/2014/main" xmlns="" id="{09018D23-7259-40A0-9805-DC1A20168FB0}"/>
              </a:ext>
            </a:extLst>
          </p:cNvPr>
          <p:cNvSpPr/>
          <p:nvPr/>
        </p:nvSpPr>
        <p:spPr>
          <a:xfrm>
            <a:off x="952082" y="1570489"/>
            <a:ext cx="10808041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400" dirty="0">
                <a:solidFill>
                  <a:schemeClr val="accent6"/>
                </a:solidFill>
              </a:rPr>
              <a:t>GŁÓWNE OBSZARY DZIAŁAŃ </a:t>
            </a:r>
            <a:r>
              <a:rPr lang="pl-PL" sz="2400" dirty="0" smtClean="0">
                <a:solidFill>
                  <a:schemeClr val="accent6"/>
                </a:solidFill>
              </a:rPr>
              <a:t>MSIT</a:t>
            </a:r>
            <a:endParaRPr lang="pl-PL" sz="2400" dirty="0">
              <a:solidFill>
                <a:schemeClr val="accent6"/>
              </a:solidFill>
            </a:endParaRPr>
          </a:p>
          <a:p>
            <a:pPr algn="ctr"/>
            <a:endParaRPr lang="pl-PL" sz="2400" dirty="0">
              <a:solidFill>
                <a:schemeClr val="accent6"/>
              </a:solidFill>
            </a:endParaRP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pl-PL" sz="2000" dirty="0"/>
              <a:t>realizacja Programu Upowszechniania Sportu Osób Niepełnosprawnych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pl-PL" sz="2000" dirty="0"/>
              <a:t>współpraca z Państwowym Funduszem Rehabilitacji Osób Niepełnosprawnych poprzez wymianę informacji w zakresie zgłaszanych projektów, konsultacje merytoryczne na etapie oceny wniosków i przyznawania środków oraz szkolenia</a:t>
            </a:r>
          </a:p>
          <a:p>
            <a:pPr marL="285750" lvl="0" indent="-285750">
              <a:buFont typeface="Courier New" panose="02070309020205020404" pitchFamily="49" charset="0"/>
              <a:buChar char="o"/>
            </a:pPr>
            <a:r>
              <a:rPr lang="pl-PL" sz="2000" dirty="0"/>
              <a:t>współpraca z Radą Sportu Osób Niepełnosprawnych, w ramach wyznaczania kierunków rozwoju sportu osób niepełnosprawnych w Polsce</a:t>
            </a:r>
          </a:p>
          <a:p>
            <a:pPr marL="285750" lvl="0" indent="-285750">
              <a:buFont typeface="Courier New" panose="02070309020205020404" pitchFamily="49" charset="0"/>
              <a:buChar char="o"/>
            </a:pPr>
            <a:r>
              <a:rPr lang="pl-PL" sz="2000" dirty="0"/>
              <a:t>udział w pracach nad projektami dokumentów strategicznych na rzecz osób niepełnosprawnych</a:t>
            </a:r>
          </a:p>
          <a:p>
            <a:pPr marL="285750" lvl="0" indent="-285750">
              <a:buFont typeface="Courier New" panose="02070309020205020404" pitchFamily="49" charset="0"/>
              <a:buChar char="o"/>
            </a:pPr>
            <a:r>
              <a:rPr lang="pl-PL" sz="2000" dirty="0"/>
              <a:t>udział w pracach rad i zespołów działających na rzecz osób niepełnosprawnych</a:t>
            </a:r>
          </a:p>
        </p:txBody>
      </p:sp>
      <p:pic>
        <p:nvPicPr>
          <p:cNvPr id="12" name="Obraz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621" y="2455239"/>
            <a:ext cx="197928" cy="205350"/>
          </a:xfrm>
          <a:prstGeom prst="rect">
            <a:avLst/>
          </a:prstGeom>
        </p:spPr>
      </p:pic>
      <p:pic>
        <p:nvPicPr>
          <p:cNvPr id="13" name="Obraz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621" y="2743879"/>
            <a:ext cx="197928" cy="205350"/>
          </a:xfrm>
          <a:prstGeom prst="rect">
            <a:avLst/>
          </a:prstGeom>
        </p:spPr>
      </p:pic>
      <p:pic>
        <p:nvPicPr>
          <p:cNvPr id="15" name="Obraz 1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621" y="3657095"/>
            <a:ext cx="197928" cy="205350"/>
          </a:xfrm>
          <a:prstGeom prst="rect">
            <a:avLst/>
          </a:prstGeom>
        </p:spPr>
      </p:pic>
      <p:pic>
        <p:nvPicPr>
          <p:cNvPr id="17" name="Obraz 1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965" y="4279952"/>
            <a:ext cx="197928" cy="205350"/>
          </a:xfrm>
          <a:prstGeom prst="rect">
            <a:avLst/>
          </a:prstGeom>
        </p:spPr>
      </p:pic>
      <p:pic>
        <p:nvPicPr>
          <p:cNvPr id="18" name="Obraz 1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621" y="4553985"/>
            <a:ext cx="197928" cy="205350"/>
          </a:xfrm>
          <a:prstGeom prst="rect">
            <a:avLst/>
          </a:prstGeom>
        </p:spPr>
      </p:pic>
      <p:sp>
        <p:nvSpPr>
          <p:cNvPr id="19" name="Tytuł 1">
            <a:extLst>
              <a:ext uri="{FF2B5EF4-FFF2-40B4-BE49-F238E27FC236}">
                <a16:creationId xmlns:a16="http://schemas.microsoft.com/office/drawing/2014/main" xmlns="" id="{3270E26C-77D7-426B-85E8-35837C5B9B7B}"/>
              </a:ext>
            </a:extLst>
          </p:cNvPr>
          <p:cNvSpPr txBox="1">
            <a:spLocks/>
          </p:cNvSpPr>
          <p:nvPr/>
        </p:nvSpPr>
        <p:spPr>
          <a:xfrm>
            <a:off x="7949515" y="532621"/>
            <a:ext cx="4105466" cy="52609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1400" dirty="0" smtClean="0">
                <a:solidFill>
                  <a:schemeClr val="accent6">
                    <a:lumMod val="75000"/>
                  </a:schemeClr>
                </a:solidFill>
              </a:rPr>
              <a:t>Konferencja pt. „Województwo </a:t>
            </a:r>
            <a:r>
              <a:rPr lang="pl-PL" sz="1400" dirty="0">
                <a:solidFill>
                  <a:schemeClr val="accent6">
                    <a:lumMod val="75000"/>
                  </a:schemeClr>
                </a:solidFill>
              </a:rPr>
              <a:t>Świętokrzyskie przyjazne organizacjom pozarządowym”</a:t>
            </a:r>
          </a:p>
          <a:p>
            <a:pPr algn="l"/>
            <a:endParaRPr lang="pl-PL" sz="14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20" name="Obraz 1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764" y="145202"/>
            <a:ext cx="2479479" cy="774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57624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444" y="5695320"/>
            <a:ext cx="1015873" cy="1053968"/>
          </a:xfrm>
          <a:prstGeom prst="rect">
            <a:avLst/>
          </a:prstGeom>
        </p:spPr>
      </p:pic>
      <p:sp>
        <p:nvSpPr>
          <p:cNvPr id="8" name="Tytuł 1"/>
          <p:cNvSpPr txBox="1">
            <a:spLocks/>
          </p:cNvSpPr>
          <p:nvPr/>
        </p:nvSpPr>
        <p:spPr>
          <a:xfrm>
            <a:off x="-562629" y="5884101"/>
            <a:ext cx="3096017" cy="52609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pl-PL" sz="2000" b="1" dirty="0">
                <a:solidFill>
                  <a:prstClr val="white"/>
                </a:solidFill>
                <a:latin typeface="Calibri" panose="020F0502020204030204"/>
              </a:rPr>
              <a:t>DS</a:t>
            </a:r>
          </a:p>
        </p:txBody>
      </p:sp>
      <p:sp>
        <p:nvSpPr>
          <p:cNvPr id="9" name="Tytuł 1"/>
          <p:cNvSpPr txBox="1">
            <a:spLocks/>
          </p:cNvSpPr>
          <p:nvPr/>
        </p:nvSpPr>
        <p:spPr>
          <a:xfrm>
            <a:off x="1227549" y="6304686"/>
            <a:ext cx="3745282" cy="34439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pl-PL" sz="1600" dirty="0">
                <a:solidFill>
                  <a:prstClr val="black"/>
                </a:solidFill>
              </a:rPr>
              <a:t>DEPARTAMENT SPORTU DLA WSZYSTKICH</a:t>
            </a:r>
          </a:p>
        </p:txBody>
      </p:sp>
      <p:pic>
        <p:nvPicPr>
          <p:cNvPr id="10" name="Obraz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4784" y="6385143"/>
            <a:ext cx="4645339" cy="221793"/>
          </a:xfrm>
          <a:prstGeom prst="rect">
            <a:avLst/>
          </a:prstGeom>
        </p:spPr>
      </p:pic>
      <p:sp>
        <p:nvSpPr>
          <p:cNvPr id="16" name="Tytuł 1"/>
          <p:cNvSpPr txBox="1">
            <a:spLocks/>
          </p:cNvSpPr>
          <p:nvPr/>
        </p:nvSpPr>
        <p:spPr>
          <a:xfrm>
            <a:off x="774357" y="2479588"/>
            <a:ext cx="10725664" cy="158990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pl-PL" sz="4800" b="1" dirty="0">
              <a:solidFill>
                <a:srgbClr val="70AD47">
                  <a:lumMod val="75000"/>
                </a:srgbClr>
              </a:solidFill>
            </a:endParaRPr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xmlns="" id="{BE484759-D3AB-4C40-8E20-4388C5F3288B}"/>
              </a:ext>
            </a:extLst>
          </p:cNvPr>
          <p:cNvSpPr txBox="1"/>
          <p:nvPr/>
        </p:nvSpPr>
        <p:spPr>
          <a:xfrm>
            <a:off x="5215904" y="6322994"/>
            <a:ext cx="16558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>
                <a:solidFill>
                  <a:prstClr val="black"/>
                </a:solidFill>
                <a:latin typeface="Calibri Light" panose="020F0302020204030204"/>
              </a:rPr>
              <a:t>18 września 2019 r.</a:t>
            </a:r>
          </a:p>
        </p:txBody>
      </p:sp>
      <p:sp>
        <p:nvSpPr>
          <p:cNvPr id="12" name="pole tekstowe 11">
            <a:extLst>
              <a:ext uri="{FF2B5EF4-FFF2-40B4-BE49-F238E27FC236}">
                <a16:creationId xmlns:a16="http://schemas.microsoft.com/office/drawing/2014/main" xmlns="" id="{00570796-0352-419F-8DB5-FB181BF5B1A0}"/>
              </a:ext>
            </a:extLst>
          </p:cNvPr>
          <p:cNvSpPr txBox="1"/>
          <p:nvPr/>
        </p:nvSpPr>
        <p:spPr>
          <a:xfrm>
            <a:off x="433223" y="1493769"/>
            <a:ext cx="11407931" cy="3693319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pl-PL" sz="2000" dirty="0">
                <a:solidFill>
                  <a:srgbClr val="70AD47"/>
                </a:solidFill>
              </a:rPr>
              <a:t>EFEKTY REALIZACJI PROGRAMU UPOWSZECHNIANIA SPORTU </a:t>
            </a:r>
          </a:p>
          <a:p>
            <a:pPr algn="ctr"/>
            <a:r>
              <a:rPr lang="pl-PL" sz="2000" dirty="0">
                <a:solidFill>
                  <a:srgbClr val="70AD47"/>
                </a:solidFill>
              </a:rPr>
              <a:t>OSÓB NIEPEŁNOSPRAWNYCH W 2018 r.</a:t>
            </a:r>
          </a:p>
          <a:p>
            <a:endParaRPr lang="pl-PL" dirty="0">
              <a:solidFill>
                <a:prstClr val="black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>
                <a:solidFill>
                  <a:prstClr val="black"/>
                </a:solidFill>
              </a:rPr>
              <a:t>zajęcia sekcji sportowych w </a:t>
            </a:r>
            <a:r>
              <a:rPr lang="pl-PL" b="1" dirty="0">
                <a:solidFill>
                  <a:srgbClr val="FF0000"/>
                </a:solidFill>
              </a:rPr>
              <a:t>217</a:t>
            </a:r>
            <a:r>
              <a:rPr lang="pl-PL" dirty="0">
                <a:solidFill>
                  <a:prstClr val="black"/>
                </a:solidFill>
              </a:rPr>
              <a:t> ośrodkach, oddziałach i klubach sportowych w całej Polsce z udziałem </a:t>
            </a:r>
            <a:r>
              <a:rPr lang="pl-PL" b="1" dirty="0">
                <a:solidFill>
                  <a:srgbClr val="FF0000"/>
                </a:solidFill>
              </a:rPr>
              <a:t>14 165 </a:t>
            </a:r>
            <a:r>
              <a:rPr lang="pl-PL" b="1" dirty="0" smtClean="0">
                <a:solidFill>
                  <a:srgbClr val="FF0000"/>
                </a:solidFill>
              </a:rPr>
              <a:t>osób</a:t>
            </a:r>
            <a:endParaRPr lang="pl-PL" dirty="0">
              <a:solidFill>
                <a:prstClr val="black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sz="800" dirty="0">
              <a:solidFill>
                <a:prstClr val="black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b="1" dirty="0">
                <a:solidFill>
                  <a:srgbClr val="FF0000"/>
                </a:solidFill>
              </a:rPr>
              <a:t>177 imprez sportowych</a:t>
            </a:r>
            <a:r>
              <a:rPr lang="pl-PL" dirty="0">
                <a:solidFill>
                  <a:prstClr val="black"/>
                </a:solidFill>
              </a:rPr>
              <a:t>, w których uczestniczyło </a:t>
            </a:r>
            <a:r>
              <a:rPr lang="pl-PL" b="1" dirty="0">
                <a:solidFill>
                  <a:srgbClr val="FF0000"/>
                </a:solidFill>
              </a:rPr>
              <a:t>25 867</a:t>
            </a:r>
            <a:r>
              <a:rPr lang="pl-PL" dirty="0">
                <a:solidFill>
                  <a:srgbClr val="FF0000"/>
                </a:solidFill>
              </a:rPr>
              <a:t> </a:t>
            </a:r>
            <a:r>
              <a:rPr lang="pl-PL" b="1" dirty="0" smtClean="0">
                <a:solidFill>
                  <a:srgbClr val="FF0000"/>
                </a:solidFill>
              </a:rPr>
              <a:t>osób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sz="800" dirty="0">
              <a:solidFill>
                <a:prstClr val="black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b="1" dirty="0">
                <a:solidFill>
                  <a:srgbClr val="FF0000"/>
                </a:solidFill>
              </a:rPr>
              <a:t>91 Mistrzostw i Pucharów Polski</a:t>
            </a:r>
            <a:r>
              <a:rPr lang="pl-PL" dirty="0">
                <a:solidFill>
                  <a:prstClr val="black"/>
                </a:solidFill>
              </a:rPr>
              <a:t>, w których uczestniczyło </a:t>
            </a:r>
            <a:r>
              <a:rPr lang="pl-PL" b="1" dirty="0">
                <a:solidFill>
                  <a:srgbClr val="FF0000"/>
                </a:solidFill>
              </a:rPr>
              <a:t>8 313 osób</a:t>
            </a:r>
            <a:r>
              <a:rPr lang="pl-PL" dirty="0">
                <a:solidFill>
                  <a:prstClr val="black"/>
                </a:solidFill>
              </a:rPr>
              <a:t>, w tym </a:t>
            </a:r>
            <a:r>
              <a:rPr lang="pl-PL" b="1" dirty="0">
                <a:solidFill>
                  <a:srgbClr val="FF0000"/>
                </a:solidFill>
              </a:rPr>
              <a:t>770 członków kadry </a:t>
            </a:r>
            <a:r>
              <a:rPr lang="pl-PL" b="1" dirty="0" smtClean="0">
                <a:solidFill>
                  <a:srgbClr val="FF0000"/>
                </a:solidFill>
              </a:rPr>
              <a:t>narodowej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sz="800" b="1" dirty="0">
              <a:solidFill>
                <a:srgbClr val="FF0000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>
                <a:solidFill>
                  <a:prstClr val="black"/>
                </a:solidFill>
              </a:rPr>
              <a:t>organizacja </a:t>
            </a:r>
            <a:r>
              <a:rPr lang="pl-PL" b="1" dirty="0">
                <a:solidFill>
                  <a:srgbClr val="FF0000"/>
                </a:solidFill>
              </a:rPr>
              <a:t>83 obozów sportowych</a:t>
            </a:r>
            <a:r>
              <a:rPr lang="pl-PL" dirty="0">
                <a:solidFill>
                  <a:prstClr val="black"/>
                </a:solidFill>
              </a:rPr>
              <a:t>, z udziałem </a:t>
            </a:r>
            <a:r>
              <a:rPr lang="pl-PL" b="1" dirty="0">
                <a:solidFill>
                  <a:srgbClr val="FF0000"/>
                </a:solidFill>
              </a:rPr>
              <a:t>3 724 </a:t>
            </a:r>
            <a:r>
              <a:rPr lang="pl-PL" b="1" dirty="0" smtClean="0">
                <a:solidFill>
                  <a:srgbClr val="FF0000"/>
                </a:solidFill>
              </a:rPr>
              <a:t>osób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sz="800" b="1" dirty="0">
              <a:solidFill>
                <a:srgbClr val="FF0000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>
                <a:solidFill>
                  <a:prstClr val="black"/>
                </a:solidFill>
              </a:rPr>
              <a:t>realizacja </a:t>
            </a:r>
            <a:r>
              <a:rPr lang="pl-PL" b="1" dirty="0">
                <a:solidFill>
                  <a:srgbClr val="FF0000"/>
                </a:solidFill>
              </a:rPr>
              <a:t>13 projektów promujących sport osób niepełnosprawnych</a:t>
            </a:r>
            <a:r>
              <a:rPr lang="pl-PL" dirty="0">
                <a:solidFill>
                  <a:prstClr val="black"/>
                </a:solidFill>
              </a:rPr>
              <a:t>, które trafiły łącznie do </a:t>
            </a:r>
            <a:r>
              <a:rPr lang="pl-PL" b="1" dirty="0">
                <a:solidFill>
                  <a:srgbClr val="FF0000"/>
                </a:solidFill>
              </a:rPr>
              <a:t>19 628 720 odbiorców</a:t>
            </a:r>
            <a:r>
              <a:rPr lang="pl-PL" dirty="0">
                <a:solidFill>
                  <a:prstClr val="black"/>
                </a:solidFill>
              </a:rPr>
              <a:t>, </a:t>
            </a:r>
          </a:p>
          <a:p>
            <a:pPr algn="just"/>
            <a:r>
              <a:rPr lang="pl-PL" dirty="0">
                <a:solidFill>
                  <a:prstClr val="black"/>
                </a:solidFill>
              </a:rPr>
              <a:t>      w tym </a:t>
            </a:r>
            <a:r>
              <a:rPr lang="pl-PL" dirty="0" smtClean="0">
                <a:solidFill>
                  <a:prstClr val="black"/>
                </a:solidFill>
              </a:rPr>
              <a:t>Ogólnopolska Kampania Informacyjna </a:t>
            </a:r>
            <a:r>
              <a:rPr lang="pl-PL" dirty="0">
                <a:solidFill>
                  <a:prstClr val="black"/>
                </a:solidFill>
              </a:rPr>
              <a:t>„Grajmy Razem” </a:t>
            </a:r>
            <a:r>
              <a:rPr lang="pl-PL" dirty="0" smtClean="0">
                <a:solidFill>
                  <a:prstClr val="black"/>
                </a:solidFill>
              </a:rPr>
              <a:t>prowadzona </a:t>
            </a:r>
            <a:r>
              <a:rPr lang="pl-PL" dirty="0">
                <a:solidFill>
                  <a:prstClr val="black"/>
                </a:solidFill>
              </a:rPr>
              <a:t>przez Stowarzyszenie </a:t>
            </a:r>
          </a:p>
          <a:p>
            <a:pPr algn="just"/>
            <a:r>
              <a:rPr lang="pl-PL" dirty="0">
                <a:solidFill>
                  <a:prstClr val="black"/>
                </a:solidFill>
              </a:rPr>
              <a:t>     „Olimpiady Specjalne Polska” (19 182 970 odbiorców).</a:t>
            </a:r>
          </a:p>
          <a:p>
            <a:endParaRPr lang="pl-PL" dirty="0">
              <a:solidFill>
                <a:prstClr val="black"/>
              </a:solidFill>
            </a:endParaRPr>
          </a:p>
        </p:txBody>
      </p:sp>
      <p:pic>
        <p:nvPicPr>
          <p:cNvPr id="11" name="Obraz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175" y="2479588"/>
            <a:ext cx="197928" cy="205350"/>
          </a:xfrm>
          <a:prstGeom prst="rect">
            <a:avLst/>
          </a:prstGeom>
        </p:spPr>
      </p:pic>
      <p:pic>
        <p:nvPicPr>
          <p:cNvPr id="15" name="Obraz 1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175" y="2896126"/>
            <a:ext cx="197928" cy="205350"/>
          </a:xfrm>
          <a:prstGeom prst="rect">
            <a:avLst/>
          </a:prstGeom>
        </p:spPr>
      </p:pic>
      <p:pic>
        <p:nvPicPr>
          <p:cNvPr id="17" name="Obraz 1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175" y="3260473"/>
            <a:ext cx="197928" cy="205350"/>
          </a:xfrm>
          <a:prstGeom prst="rect">
            <a:avLst/>
          </a:prstGeom>
        </p:spPr>
      </p:pic>
      <p:pic>
        <p:nvPicPr>
          <p:cNvPr id="18" name="Obraz 1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175" y="3673619"/>
            <a:ext cx="197928" cy="205350"/>
          </a:xfrm>
          <a:prstGeom prst="rect">
            <a:avLst/>
          </a:prstGeom>
        </p:spPr>
      </p:pic>
      <p:pic>
        <p:nvPicPr>
          <p:cNvPr id="19" name="Obraz 1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175" y="4060161"/>
            <a:ext cx="197928" cy="205350"/>
          </a:xfrm>
          <a:prstGeom prst="rect">
            <a:avLst/>
          </a:prstGeom>
        </p:spPr>
      </p:pic>
      <p:sp>
        <p:nvSpPr>
          <p:cNvPr id="20" name="Tytuł 1">
            <a:extLst>
              <a:ext uri="{FF2B5EF4-FFF2-40B4-BE49-F238E27FC236}">
                <a16:creationId xmlns:a16="http://schemas.microsoft.com/office/drawing/2014/main" xmlns="" id="{3270E26C-77D7-426B-85E8-35837C5B9B7B}"/>
              </a:ext>
            </a:extLst>
          </p:cNvPr>
          <p:cNvSpPr txBox="1">
            <a:spLocks/>
          </p:cNvSpPr>
          <p:nvPr/>
        </p:nvSpPr>
        <p:spPr>
          <a:xfrm>
            <a:off x="7949515" y="532621"/>
            <a:ext cx="4105466" cy="52609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1400" dirty="0" smtClean="0">
                <a:solidFill>
                  <a:schemeClr val="accent6">
                    <a:lumMod val="75000"/>
                  </a:schemeClr>
                </a:solidFill>
              </a:rPr>
              <a:t>Konferencja pt. „Województwo </a:t>
            </a:r>
            <a:r>
              <a:rPr lang="pl-PL" sz="1400" dirty="0">
                <a:solidFill>
                  <a:schemeClr val="accent6">
                    <a:lumMod val="75000"/>
                  </a:schemeClr>
                </a:solidFill>
              </a:rPr>
              <a:t>Świętokrzyskie przyjazne organizacjom pozarządowym”</a:t>
            </a:r>
          </a:p>
          <a:p>
            <a:pPr algn="l"/>
            <a:endParaRPr lang="pl-PL" sz="14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21" name="Obraz 2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764" y="145202"/>
            <a:ext cx="2479479" cy="774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02731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444" y="5695320"/>
            <a:ext cx="1015873" cy="1053968"/>
          </a:xfrm>
          <a:prstGeom prst="rect">
            <a:avLst/>
          </a:prstGeom>
        </p:spPr>
      </p:pic>
      <p:sp>
        <p:nvSpPr>
          <p:cNvPr id="8" name="Tytuł 1"/>
          <p:cNvSpPr txBox="1">
            <a:spLocks/>
          </p:cNvSpPr>
          <p:nvPr/>
        </p:nvSpPr>
        <p:spPr>
          <a:xfrm>
            <a:off x="-562629" y="5884101"/>
            <a:ext cx="3096017" cy="52609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DS</a:t>
            </a:r>
          </a:p>
        </p:txBody>
      </p:sp>
      <p:sp>
        <p:nvSpPr>
          <p:cNvPr id="9" name="Tytuł 1"/>
          <p:cNvSpPr txBox="1">
            <a:spLocks/>
          </p:cNvSpPr>
          <p:nvPr/>
        </p:nvSpPr>
        <p:spPr>
          <a:xfrm>
            <a:off x="1227549" y="6304686"/>
            <a:ext cx="3745282" cy="34439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DEPARTAMENT SPORTU DLA WSZYSTKICH</a:t>
            </a:r>
          </a:p>
        </p:txBody>
      </p:sp>
      <p:pic>
        <p:nvPicPr>
          <p:cNvPr id="10" name="Obraz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4784" y="6385143"/>
            <a:ext cx="4645339" cy="221793"/>
          </a:xfrm>
          <a:prstGeom prst="rect">
            <a:avLst/>
          </a:prstGeom>
        </p:spPr>
      </p:pic>
      <p:sp>
        <p:nvSpPr>
          <p:cNvPr id="16" name="Tytuł 1"/>
          <p:cNvSpPr txBox="1">
            <a:spLocks/>
          </p:cNvSpPr>
          <p:nvPr/>
        </p:nvSpPr>
        <p:spPr>
          <a:xfrm>
            <a:off x="774357" y="2479588"/>
            <a:ext cx="10725664" cy="158990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4800" b="1" i="0" u="none" strike="noStrike" kern="1200" cap="none" spc="0" normalizeH="0" baseline="0" noProof="0" dirty="0">
              <a:ln>
                <a:noFill/>
              </a:ln>
              <a:solidFill>
                <a:srgbClr val="70AD47">
                  <a:lumMod val="75000"/>
                </a:srgbClr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xmlns="" id="{82614B1A-E7CE-43E7-9481-9C19946C3711}"/>
              </a:ext>
            </a:extLst>
          </p:cNvPr>
          <p:cNvSpPr txBox="1"/>
          <p:nvPr/>
        </p:nvSpPr>
        <p:spPr>
          <a:xfrm>
            <a:off x="5215904" y="6322994"/>
            <a:ext cx="16558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>
                <a:latin typeface="+mj-lt"/>
              </a:rPr>
              <a:t>18 września 2019 r.</a:t>
            </a:r>
          </a:p>
        </p:txBody>
      </p:sp>
      <p:graphicFrame>
        <p:nvGraphicFramePr>
          <p:cNvPr id="15" name="Wykres 14">
            <a:extLst>
              <a:ext uri="{FF2B5EF4-FFF2-40B4-BE49-F238E27FC236}">
                <a16:creationId xmlns:a16="http://schemas.microsoft.com/office/drawing/2014/main" xmlns="" id="{946F4B09-21BA-4C4B-96AC-2A1B4BE8F45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88790142"/>
              </p:ext>
            </p:extLst>
          </p:nvPr>
        </p:nvGraphicFramePr>
        <p:xfrm>
          <a:off x="722164" y="1410376"/>
          <a:ext cx="10643285" cy="41972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2" name="Tytuł 1">
            <a:extLst>
              <a:ext uri="{FF2B5EF4-FFF2-40B4-BE49-F238E27FC236}">
                <a16:creationId xmlns:a16="http://schemas.microsoft.com/office/drawing/2014/main" xmlns="" id="{3270E26C-77D7-426B-85E8-35837C5B9B7B}"/>
              </a:ext>
            </a:extLst>
          </p:cNvPr>
          <p:cNvSpPr txBox="1">
            <a:spLocks/>
          </p:cNvSpPr>
          <p:nvPr/>
        </p:nvSpPr>
        <p:spPr>
          <a:xfrm>
            <a:off x="7949515" y="532621"/>
            <a:ext cx="4105466" cy="52609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1400" dirty="0" smtClean="0">
                <a:solidFill>
                  <a:schemeClr val="accent6">
                    <a:lumMod val="75000"/>
                  </a:schemeClr>
                </a:solidFill>
              </a:rPr>
              <a:t>Konferencja pt. „Województwo </a:t>
            </a:r>
            <a:r>
              <a:rPr lang="pl-PL" sz="1400" dirty="0">
                <a:solidFill>
                  <a:schemeClr val="accent6">
                    <a:lumMod val="75000"/>
                  </a:schemeClr>
                </a:solidFill>
              </a:rPr>
              <a:t>Świętokrzyskie przyjazne organizacjom pozarządowym”</a:t>
            </a:r>
          </a:p>
          <a:p>
            <a:pPr algn="l"/>
            <a:endParaRPr lang="pl-PL" sz="14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17" name="Obraz 1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764" y="145202"/>
            <a:ext cx="2479479" cy="774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94427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444" y="5695320"/>
            <a:ext cx="1015873" cy="1053968"/>
          </a:xfrm>
          <a:prstGeom prst="rect">
            <a:avLst/>
          </a:prstGeom>
        </p:spPr>
      </p:pic>
      <p:sp>
        <p:nvSpPr>
          <p:cNvPr id="8" name="Tytuł 1"/>
          <p:cNvSpPr txBox="1">
            <a:spLocks/>
          </p:cNvSpPr>
          <p:nvPr/>
        </p:nvSpPr>
        <p:spPr>
          <a:xfrm>
            <a:off x="-562629" y="5884101"/>
            <a:ext cx="3096017" cy="52609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DS</a:t>
            </a:r>
          </a:p>
        </p:txBody>
      </p:sp>
      <p:sp>
        <p:nvSpPr>
          <p:cNvPr id="9" name="Tytuł 1"/>
          <p:cNvSpPr txBox="1">
            <a:spLocks/>
          </p:cNvSpPr>
          <p:nvPr/>
        </p:nvSpPr>
        <p:spPr>
          <a:xfrm>
            <a:off x="1227549" y="6304686"/>
            <a:ext cx="3745282" cy="34439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DEPARTAMENT SPORTU DLA WSZYSTKICH</a:t>
            </a:r>
          </a:p>
        </p:txBody>
      </p:sp>
      <p:pic>
        <p:nvPicPr>
          <p:cNvPr id="10" name="Obraz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4784" y="6385143"/>
            <a:ext cx="4645339" cy="221793"/>
          </a:xfrm>
          <a:prstGeom prst="rect">
            <a:avLst/>
          </a:prstGeom>
        </p:spPr>
      </p:pic>
      <p:sp>
        <p:nvSpPr>
          <p:cNvPr id="16" name="Tytuł 1"/>
          <p:cNvSpPr txBox="1">
            <a:spLocks/>
          </p:cNvSpPr>
          <p:nvPr/>
        </p:nvSpPr>
        <p:spPr>
          <a:xfrm>
            <a:off x="774357" y="2479588"/>
            <a:ext cx="10725664" cy="158990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4800" b="1" i="0" u="none" strike="noStrike" kern="1200" cap="none" spc="0" normalizeH="0" baseline="0" noProof="0" dirty="0">
              <a:ln>
                <a:noFill/>
              </a:ln>
              <a:solidFill>
                <a:srgbClr val="70AD47">
                  <a:lumMod val="75000"/>
                </a:srgbClr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xmlns="" id="{D43DC020-4244-4CDE-A6EE-F0653450761E}"/>
              </a:ext>
            </a:extLst>
          </p:cNvPr>
          <p:cNvSpPr txBox="1"/>
          <p:nvPr/>
        </p:nvSpPr>
        <p:spPr>
          <a:xfrm>
            <a:off x="5215904" y="6322994"/>
            <a:ext cx="16558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>
                <a:latin typeface="+mj-lt"/>
              </a:rPr>
              <a:t>18 września 2019 r.</a:t>
            </a:r>
          </a:p>
        </p:txBody>
      </p:sp>
      <p:graphicFrame>
        <p:nvGraphicFramePr>
          <p:cNvPr id="15" name="Wykres 14">
            <a:extLst>
              <a:ext uri="{FF2B5EF4-FFF2-40B4-BE49-F238E27FC236}">
                <a16:creationId xmlns:a16="http://schemas.microsoft.com/office/drawing/2014/main" xmlns="" id="{E9FE1070-04DC-4D9E-B63E-3DCDEBDD72A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78705049"/>
              </p:ext>
            </p:extLst>
          </p:nvPr>
        </p:nvGraphicFramePr>
        <p:xfrm>
          <a:off x="874643" y="1484244"/>
          <a:ext cx="10442713" cy="40607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1" name="pole tekstowe 1"/>
          <p:cNvSpPr txBox="1"/>
          <p:nvPr/>
        </p:nvSpPr>
        <p:spPr>
          <a:xfrm>
            <a:off x="2879123" y="5304968"/>
            <a:ext cx="6433751" cy="480079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2000" dirty="0" smtClean="0">
                <a:solidFill>
                  <a:schemeClr val="accent6"/>
                </a:solidFill>
              </a:rPr>
              <a:t>Łącznie </a:t>
            </a:r>
            <a:r>
              <a:rPr lang="pl-PL" sz="2000" dirty="0" smtClean="0">
                <a:solidFill>
                  <a:schemeClr val="accent6"/>
                </a:solidFill>
              </a:rPr>
              <a:t>13 827 </a:t>
            </a:r>
            <a:r>
              <a:rPr lang="pl-PL" sz="2000" dirty="0" smtClean="0">
                <a:solidFill>
                  <a:schemeClr val="accent6"/>
                </a:solidFill>
              </a:rPr>
              <a:t>osób – </a:t>
            </a:r>
            <a:r>
              <a:rPr lang="pl-PL" sz="2000" dirty="0" smtClean="0">
                <a:solidFill>
                  <a:schemeClr val="accent6"/>
                </a:solidFill>
              </a:rPr>
              <a:t>26,56 </a:t>
            </a:r>
            <a:r>
              <a:rPr lang="pl-PL" sz="2000" dirty="0" smtClean="0">
                <a:solidFill>
                  <a:schemeClr val="accent6"/>
                </a:solidFill>
              </a:rPr>
              <a:t>% ogółu uczestników Programu</a:t>
            </a:r>
            <a:endParaRPr lang="pl-PL" sz="2000" dirty="0">
              <a:solidFill>
                <a:schemeClr val="accent6"/>
              </a:solidFill>
            </a:endParaRPr>
          </a:p>
        </p:txBody>
      </p:sp>
      <p:sp>
        <p:nvSpPr>
          <p:cNvPr id="12" name="Tytuł 1">
            <a:extLst>
              <a:ext uri="{FF2B5EF4-FFF2-40B4-BE49-F238E27FC236}">
                <a16:creationId xmlns:a16="http://schemas.microsoft.com/office/drawing/2014/main" xmlns="" id="{3270E26C-77D7-426B-85E8-35837C5B9B7B}"/>
              </a:ext>
            </a:extLst>
          </p:cNvPr>
          <p:cNvSpPr txBox="1">
            <a:spLocks/>
          </p:cNvSpPr>
          <p:nvPr/>
        </p:nvSpPr>
        <p:spPr>
          <a:xfrm>
            <a:off x="7949515" y="532621"/>
            <a:ext cx="4105466" cy="52609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1400" dirty="0" smtClean="0">
                <a:solidFill>
                  <a:schemeClr val="accent6">
                    <a:lumMod val="75000"/>
                  </a:schemeClr>
                </a:solidFill>
              </a:rPr>
              <a:t>Konferencja pt. „Województwo </a:t>
            </a:r>
            <a:r>
              <a:rPr lang="pl-PL" sz="1400" dirty="0">
                <a:solidFill>
                  <a:schemeClr val="accent6">
                    <a:lumMod val="75000"/>
                  </a:schemeClr>
                </a:solidFill>
              </a:rPr>
              <a:t>Świętokrzyskie przyjazne organizacjom pozarządowym”</a:t>
            </a:r>
          </a:p>
          <a:p>
            <a:pPr algn="l"/>
            <a:endParaRPr lang="pl-PL" sz="14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17" name="Obraz 1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764" y="145202"/>
            <a:ext cx="2479479" cy="774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53412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444" y="5695320"/>
            <a:ext cx="1015873" cy="1053968"/>
          </a:xfrm>
          <a:prstGeom prst="rect">
            <a:avLst/>
          </a:prstGeom>
        </p:spPr>
      </p:pic>
      <p:sp>
        <p:nvSpPr>
          <p:cNvPr id="8" name="Tytuł 1"/>
          <p:cNvSpPr txBox="1">
            <a:spLocks/>
          </p:cNvSpPr>
          <p:nvPr/>
        </p:nvSpPr>
        <p:spPr>
          <a:xfrm>
            <a:off x="-562629" y="5884101"/>
            <a:ext cx="3096017" cy="52609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DS</a:t>
            </a:r>
          </a:p>
        </p:txBody>
      </p:sp>
      <p:sp>
        <p:nvSpPr>
          <p:cNvPr id="9" name="Tytuł 1"/>
          <p:cNvSpPr txBox="1">
            <a:spLocks/>
          </p:cNvSpPr>
          <p:nvPr/>
        </p:nvSpPr>
        <p:spPr>
          <a:xfrm>
            <a:off x="1227549" y="6304686"/>
            <a:ext cx="3745282" cy="34439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DEPARTAMENT SPORTU DLA WSZYSTKICH</a:t>
            </a:r>
          </a:p>
        </p:txBody>
      </p:sp>
      <p:pic>
        <p:nvPicPr>
          <p:cNvPr id="10" name="Obraz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4784" y="6385143"/>
            <a:ext cx="4645339" cy="221793"/>
          </a:xfrm>
          <a:prstGeom prst="rect">
            <a:avLst/>
          </a:prstGeom>
        </p:spPr>
      </p:pic>
      <p:sp>
        <p:nvSpPr>
          <p:cNvPr id="16" name="Tytuł 1"/>
          <p:cNvSpPr txBox="1">
            <a:spLocks/>
          </p:cNvSpPr>
          <p:nvPr/>
        </p:nvSpPr>
        <p:spPr>
          <a:xfrm>
            <a:off x="774357" y="2479588"/>
            <a:ext cx="10725664" cy="158990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4800" b="1" i="0" u="none" strike="noStrike" kern="1200" cap="none" spc="0" normalizeH="0" baseline="0" noProof="0" dirty="0">
              <a:ln>
                <a:noFill/>
              </a:ln>
              <a:solidFill>
                <a:srgbClr val="70AD47">
                  <a:lumMod val="75000"/>
                </a:srgbClr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xmlns="" id="{D43DC020-4244-4CDE-A6EE-F0653450761E}"/>
              </a:ext>
            </a:extLst>
          </p:cNvPr>
          <p:cNvSpPr txBox="1"/>
          <p:nvPr/>
        </p:nvSpPr>
        <p:spPr>
          <a:xfrm>
            <a:off x="5215904" y="6322994"/>
            <a:ext cx="16558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18 września 2019 r.</a:t>
            </a:r>
          </a:p>
        </p:txBody>
      </p:sp>
      <p:graphicFrame>
        <p:nvGraphicFramePr>
          <p:cNvPr id="11" name="Wykres 10">
            <a:extLst>
              <a:ext uri="{FF2B5EF4-FFF2-40B4-BE49-F238E27FC236}">
                <a16:creationId xmlns:a16="http://schemas.microsoft.com/office/drawing/2014/main" xmlns="" id="{E96587F6-02D6-4EA1-817F-17832FCE3D5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99731334"/>
              </p:ext>
            </p:extLst>
          </p:nvPr>
        </p:nvGraphicFramePr>
        <p:xfrm>
          <a:off x="774357" y="1616765"/>
          <a:ext cx="10643286" cy="40785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2" name="pole tekstowe 1"/>
          <p:cNvSpPr txBox="1"/>
          <p:nvPr/>
        </p:nvSpPr>
        <p:spPr>
          <a:xfrm>
            <a:off x="2596606" y="5374275"/>
            <a:ext cx="6433751" cy="480079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2000" dirty="0" smtClean="0">
                <a:solidFill>
                  <a:schemeClr val="accent6"/>
                </a:solidFill>
              </a:rPr>
              <a:t>Łącznie </a:t>
            </a:r>
            <a:r>
              <a:rPr lang="pl-PL" sz="2000" dirty="0" smtClean="0">
                <a:solidFill>
                  <a:schemeClr val="accent6"/>
                </a:solidFill>
              </a:rPr>
              <a:t>9 120</a:t>
            </a:r>
            <a:r>
              <a:rPr lang="pl-PL" sz="2000" dirty="0" smtClean="0">
                <a:solidFill>
                  <a:schemeClr val="accent6"/>
                </a:solidFill>
              </a:rPr>
              <a:t> </a:t>
            </a:r>
            <a:r>
              <a:rPr lang="pl-PL" sz="2000" dirty="0" smtClean="0">
                <a:solidFill>
                  <a:schemeClr val="accent6"/>
                </a:solidFill>
              </a:rPr>
              <a:t>osób – </a:t>
            </a:r>
            <a:r>
              <a:rPr lang="pl-PL" sz="2000" dirty="0" smtClean="0">
                <a:solidFill>
                  <a:schemeClr val="accent6"/>
                </a:solidFill>
              </a:rPr>
              <a:t>17,52</a:t>
            </a:r>
            <a:r>
              <a:rPr lang="pl-PL" sz="2000" dirty="0" smtClean="0">
                <a:solidFill>
                  <a:schemeClr val="accent6"/>
                </a:solidFill>
              </a:rPr>
              <a:t> </a:t>
            </a:r>
            <a:r>
              <a:rPr lang="pl-PL" sz="2000" dirty="0" smtClean="0">
                <a:solidFill>
                  <a:schemeClr val="accent6"/>
                </a:solidFill>
              </a:rPr>
              <a:t>% ogółu uczestników Programu</a:t>
            </a:r>
            <a:endParaRPr lang="pl-PL" sz="2000" dirty="0">
              <a:solidFill>
                <a:schemeClr val="accent6"/>
              </a:solidFill>
            </a:endParaRPr>
          </a:p>
        </p:txBody>
      </p:sp>
      <p:sp>
        <p:nvSpPr>
          <p:cNvPr id="15" name="Tytuł 1">
            <a:extLst>
              <a:ext uri="{FF2B5EF4-FFF2-40B4-BE49-F238E27FC236}">
                <a16:creationId xmlns:a16="http://schemas.microsoft.com/office/drawing/2014/main" xmlns="" id="{3270E26C-77D7-426B-85E8-35837C5B9B7B}"/>
              </a:ext>
            </a:extLst>
          </p:cNvPr>
          <p:cNvSpPr txBox="1">
            <a:spLocks/>
          </p:cNvSpPr>
          <p:nvPr/>
        </p:nvSpPr>
        <p:spPr>
          <a:xfrm>
            <a:off x="7949515" y="532621"/>
            <a:ext cx="4105466" cy="52609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1400" dirty="0" smtClean="0">
                <a:solidFill>
                  <a:schemeClr val="accent6">
                    <a:lumMod val="75000"/>
                  </a:schemeClr>
                </a:solidFill>
              </a:rPr>
              <a:t>Konferencja pt. „Województwo </a:t>
            </a:r>
            <a:r>
              <a:rPr lang="pl-PL" sz="1400" dirty="0">
                <a:solidFill>
                  <a:schemeClr val="accent6">
                    <a:lumMod val="75000"/>
                  </a:schemeClr>
                </a:solidFill>
              </a:rPr>
              <a:t>Świętokrzyskie przyjazne organizacjom pozarządowym”</a:t>
            </a:r>
          </a:p>
          <a:p>
            <a:pPr algn="l"/>
            <a:endParaRPr lang="pl-PL" sz="14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17" name="Obraz 1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764" y="145202"/>
            <a:ext cx="2479479" cy="774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200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444" y="5695320"/>
            <a:ext cx="1015873" cy="1053968"/>
          </a:xfrm>
          <a:prstGeom prst="rect">
            <a:avLst/>
          </a:prstGeom>
        </p:spPr>
      </p:pic>
      <p:sp>
        <p:nvSpPr>
          <p:cNvPr id="8" name="Tytuł 1"/>
          <p:cNvSpPr txBox="1">
            <a:spLocks/>
          </p:cNvSpPr>
          <p:nvPr/>
        </p:nvSpPr>
        <p:spPr>
          <a:xfrm>
            <a:off x="-562629" y="5884101"/>
            <a:ext cx="3096017" cy="52609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2000" b="1" dirty="0">
                <a:solidFill>
                  <a:prstClr val="white"/>
                </a:solidFill>
                <a:latin typeface="Calibri" panose="020F0502020204030204"/>
              </a:rPr>
              <a:t>DS</a:t>
            </a:r>
          </a:p>
        </p:txBody>
      </p:sp>
      <p:sp>
        <p:nvSpPr>
          <p:cNvPr id="9" name="Tytuł 1"/>
          <p:cNvSpPr txBox="1">
            <a:spLocks/>
          </p:cNvSpPr>
          <p:nvPr/>
        </p:nvSpPr>
        <p:spPr>
          <a:xfrm>
            <a:off x="1227549" y="6304686"/>
            <a:ext cx="3745282" cy="34439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1600" dirty="0">
                <a:solidFill>
                  <a:prstClr val="black"/>
                </a:solidFill>
              </a:rPr>
              <a:t>DEPARTAMENT SPORTU DLA WSZYSTKICH</a:t>
            </a:r>
          </a:p>
        </p:txBody>
      </p:sp>
      <p:pic>
        <p:nvPicPr>
          <p:cNvPr id="10" name="Obraz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4784" y="6385143"/>
            <a:ext cx="4645339" cy="221793"/>
          </a:xfrm>
          <a:prstGeom prst="rect">
            <a:avLst/>
          </a:prstGeom>
        </p:spPr>
      </p:pic>
      <p:sp>
        <p:nvSpPr>
          <p:cNvPr id="16" name="Tytuł 1"/>
          <p:cNvSpPr txBox="1">
            <a:spLocks/>
          </p:cNvSpPr>
          <p:nvPr/>
        </p:nvSpPr>
        <p:spPr>
          <a:xfrm>
            <a:off x="774357" y="2479588"/>
            <a:ext cx="10725664" cy="158990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l-PL" sz="4800" b="1" dirty="0">
              <a:solidFill>
                <a:srgbClr val="70AD47">
                  <a:lumMod val="75000"/>
                </a:srgbClr>
              </a:solidFill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3381924" y="1981877"/>
            <a:ext cx="5323765" cy="35702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pl-PL" sz="5400" dirty="0">
                <a:solidFill>
                  <a:srgbClr val="70AD47">
                    <a:lumMod val="75000"/>
                  </a:srgbClr>
                </a:solidFill>
              </a:rPr>
              <a:t>Dziękuję za </a:t>
            </a:r>
            <a:r>
              <a:rPr lang="pl-PL" sz="5400" dirty="0" smtClean="0">
                <a:solidFill>
                  <a:srgbClr val="70AD47">
                    <a:lumMod val="75000"/>
                  </a:srgbClr>
                </a:solidFill>
              </a:rPr>
              <a:t>uwagę</a:t>
            </a:r>
          </a:p>
          <a:p>
            <a:pPr lvl="0" algn="ctr"/>
            <a:endParaRPr lang="pl-PL" sz="5400" dirty="0">
              <a:solidFill>
                <a:srgbClr val="70AD47">
                  <a:lumMod val="75000"/>
                </a:srgbClr>
              </a:solidFill>
            </a:endParaRPr>
          </a:p>
          <a:p>
            <a:pPr lvl="0" algn="ctr"/>
            <a:endParaRPr lang="pl-PL" sz="5400" dirty="0" smtClean="0">
              <a:solidFill>
                <a:srgbClr val="70AD47">
                  <a:lumMod val="75000"/>
                </a:srgbClr>
              </a:solidFill>
            </a:endParaRPr>
          </a:p>
          <a:p>
            <a:pPr lvl="0" algn="ctr"/>
            <a:r>
              <a:rPr lang="pl-PL" sz="3200" dirty="0" smtClean="0">
                <a:solidFill>
                  <a:srgbClr val="70AD47">
                    <a:lumMod val="75000"/>
                  </a:srgbClr>
                </a:solidFill>
                <a:hlinkClick r:id="rId5"/>
              </a:rPr>
              <a:t>maciej.rosinski@msit.gov.pl</a:t>
            </a:r>
            <a:endParaRPr lang="pl-PL" sz="3200" dirty="0" smtClean="0">
              <a:solidFill>
                <a:srgbClr val="70AD47">
                  <a:lumMod val="75000"/>
                </a:srgbClr>
              </a:solidFill>
            </a:endParaRPr>
          </a:p>
          <a:p>
            <a:pPr lvl="0" algn="ctr"/>
            <a:r>
              <a:rPr lang="pl-PL" sz="3200" dirty="0" smtClean="0">
                <a:solidFill>
                  <a:srgbClr val="70AD47">
                    <a:lumMod val="75000"/>
                  </a:srgbClr>
                </a:solidFill>
              </a:rPr>
              <a:t>Tel. 22 24 43 129</a:t>
            </a:r>
            <a:endParaRPr lang="pl-PL" sz="3200" dirty="0">
              <a:solidFill>
                <a:srgbClr val="70AD47">
                  <a:lumMod val="75000"/>
                </a:srgbClr>
              </a:solidFill>
            </a:endParaRPr>
          </a:p>
        </p:txBody>
      </p:sp>
      <p:sp>
        <p:nvSpPr>
          <p:cNvPr id="15" name="pole tekstowe 14">
            <a:extLst>
              <a:ext uri="{FF2B5EF4-FFF2-40B4-BE49-F238E27FC236}">
                <a16:creationId xmlns:a16="http://schemas.microsoft.com/office/drawing/2014/main" xmlns="" id="{B507A4E5-6D9C-4287-8DB1-1DA232960158}"/>
              </a:ext>
            </a:extLst>
          </p:cNvPr>
          <p:cNvSpPr txBox="1"/>
          <p:nvPr/>
        </p:nvSpPr>
        <p:spPr>
          <a:xfrm>
            <a:off x="5215904" y="6322994"/>
            <a:ext cx="16558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>
                <a:latin typeface="+mj-lt"/>
              </a:rPr>
              <a:t>18 września 2019 r.</a:t>
            </a:r>
          </a:p>
        </p:txBody>
      </p:sp>
      <p:sp>
        <p:nvSpPr>
          <p:cNvPr id="11" name="Tytuł 1">
            <a:extLst>
              <a:ext uri="{FF2B5EF4-FFF2-40B4-BE49-F238E27FC236}">
                <a16:creationId xmlns:a16="http://schemas.microsoft.com/office/drawing/2014/main" xmlns="" id="{3270E26C-77D7-426B-85E8-35837C5B9B7B}"/>
              </a:ext>
            </a:extLst>
          </p:cNvPr>
          <p:cNvSpPr txBox="1">
            <a:spLocks/>
          </p:cNvSpPr>
          <p:nvPr/>
        </p:nvSpPr>
        <p:spPr>
          <a:xfrm>
            <a:off x="7949515" y="532621"/>
            <a:ext cx="4105466" cy="52609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1400" dirty="0" smtClean="0">
                <a:solidFill>
                  <a:schemeClr val="accent6">
                    <a:lumMod val="75000"/>
                  </a:schemeClr>
                </a:solidFill>
              </a:rPr>
              <a:t>Konferencja pt. „Województwo </a:t>
            </a:r>
            <a:r>
              <a:rPr lang="pl-PL" sz="1400" dirty="0">
                <a:solidFill>
                  <a:schemeClr val="accent6">
                    <a:lumMod val="75000"/>
                  </a:schemeClr>
                </a:solidFill>
              </a:rPr>
              <a:t>Świętokrzyskie przyjazne organizacjom pozarządowym”</a:t>
            </a:r>
          </a:p>
          <a:p>
            <a:pPr algn="l"/>
            <a:endParaRPr lang="pl-PL" sz="14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2" name="Obraz 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764" y="145202"/>
            <a:ext cx="2479479" cy="774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30986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401058" y="2798712"/>
            <a:ext cx="9998139" cy="419822"/>
          </a:xfrm>
        </p:spPr>
        <p:txBody>
          <a:bodyPr>
            <a:noAutofit/>
          </a:bodyPr>
          <a:lstStyle/>
          <a:p>
            <a:pPr algn="l"/>
            <a:r>
              <a:rPr lang="pl-PL" dirty="0"/>
              <a:t>art. 86 ust. 4 ustawy z dnia </a:t>
            </a:r>
            <a:r>
              <a:rPr lang="pl-PL" dirty="0" smtClean="0"/>
              <a:t>19 listopada 200</a:t>
            </a:r>
            <a:r>
              <a:rPr lang="pl-PL" dirty="0" smtClean="0"/>
              <a:t>9 r. o </a:t>
            </a:r>
            <a:r>
              <a:rPr lang="pl-PL" dirty="0"/>
              <a:t>grach hazardowych </a:t>
            </a:r>
            <a:r>
              <a:rPr lang="pl-PL" dirty="0"/>
              <a:t/>
            </a:r>
            <a:br>
              <a:rPr lang="pl-PL" dirty="0"/>
            </a:br>
            <a:r>
              <a:rPr lang="pl-PL" dirty="0" smtClean="0"/>
              <a:t>(</a:t>
            </a:r>
            <a:r>
              <a:rPr lang="pl-PL" dirty="0"/>
              <a:t>Dz. U. z </a:t>
            </a:r>
            <a:r>
              <a:rPr lang="pl-PL" dirty="0" smtClean="0"/>
              <a:t>2019 </a:t>
            </a:r>
            <a:r>
              <a:rPr lang="pl-PL" dirty="0"/>
              <a:t>r. poz. </a:t>
            </a:r>
            <a:r>
              <a:rPr lang="pl-PL" dirty="0" smtClean="0"/>
              <a:t>847)</a:t>
            </a:r>
            <a:endParaRPr lang="pl-PL" dirty="0"/>
          </a:p>
          <a:p>
            <a:pPr algn="l"/>
            <a:r>
              <a:rPr lang="pl-PL" dirty="0"/>
              <a:t>§ 8 rozporządzenia Ministra Sportu i Turystyki z dnia </a:t>
            </a:r>
            <a:r>
              <a:rPr lang="pl-PL" dirty="0" smtClean="0"/>
              <a:t>12 sierpnia 2019</a:t>
            </a:r>
            <a:r>
              <a:rPr lang="pl-PL" dirty="0" smtClean="0"/>
              <a:t> </a:t>
            </a:r>
            <a:r>
              <a:rPr lang="pl-PL" dirty="0"/>
              <a:t>r. </a:t>
            </a:r>
            <a:r>
              <a:rPr lang="pl-PL" i="1" dirty="0"/>
              <a:t>w sprawie przekazywania środków z Funduszu Rozwoju Kultury Fizycznej</a:t>
            </a:r>
            <a:r>
              <a:rPr lang="pl-PL" dirty="0"/>
              <a:t>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(</a:t>
            </a:r>
            <a:r>
              <a:rPr lang="pl-PL" dirty="0"/>
              <a:t>Dz. U</a:t>
            </a:r>
            <a:r>
              <a:rPr lang="pl-PL" dirty="0" smtClean="0"/>
              <a:t>. z 2019 r. </a:t>
            </a:r>
            <a:r>
              <a:rPr lang="pl-PL" dirty="0"/>
              <a:t>poz. </a:t>
            </a:r>
            <a:r>
              <a:rPr lang="pl-PL" dirty="0" smtClean="0"/>
              <a:t>1638)</a:t>
            </a:r>
            <a:endParaRPr lang="pl-PL" sz="2000" dirty="0"/>
          </a:p>
        </p:txBody>
      </p:sp>
      <p:pic>
        <p:nvPicPr>
          <p:cNvPr id="7" name="Obraz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444" y="5695320"/>
            <a:ext cx="1015873" cy="1053968"/>
          </a:xfrm>
          <a:prstGeom prst="rect">
            <a:avLst/>
          </a:prstGeom>
        </p:spPr>
      </p:pic>
      <p:sp>
        <p:nvSpPr>
          <p:cNvPr id="8" name="Tytuł 1"/>
          <p:cNvSpPr txBox="1">
            <a:spLocks/>
          </p:cNvSpPr>
          <p:nvPr/>
        </p:nvSpPr>
        <p:spPr>
          <a:xfrm>
            <a:off x="-562629" y="5884101"/>
            <a:ext cx="3096017" cy="52609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DS</a:t>
            </a:r>
          </a:p>
        </p:txBody>
      </p:sp>
      <p:sp>
        <p:nvSpPr>
          <p:cNvPr id="9" name="Tytuł 1"/>
          <p:cNvSpPr txBox="1">
            <a:spLocks/>
          </p:cNvSpPr>
          <p:nvPr/>
        </p:nvSpPr>
        <p:spPr>
          <a:xfrm>
            <a:off x="1227549" y="6304686"/>
            <a:ext cx="3745282" cy="34439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DEPARTAMENT SPORTU DLA WSZYSTKICH</a:t>
            </a:r>
          </a:p>
        </p:txBody>
      </p:sp>
      <p:pic>
        <p:nvPicPr>
          <p:cNvPr id="10" name="Obraz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4784" y="6385143"/>
            <a:ext cx="4645339" cy="221793"/>
          </a:xfrm>
          <a:prstGeom prst="rect">
            <a:avLst/>
          </a:prstGeom>
        </p:spPr>
      </p:pic>
      <p:pic>
        <p:nvPicPr>
          <p:cNvPr id="11" name="Obraz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3130" y="2905948"/>
            <a:ext cx="197928" cy="205350"/>
          </a:xfrm>
          <a:prstGeom prst="rect">
            <a:avLst/>
          </a:prstGeom>
        </p:spPr>
      </p:pic>
      <p:pic>
        <p:nvPicPr>
          <p:cNvPr id="12" name="Obraz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3130" y="3677361"/>
            <a:ext cx="197928" cy="205350"/>
          </a:xfrm>
          <a:prstGeom prst="rect">
            <a:avLst/>
          </a:prstGeom>
        </p:spPr>
      </p:pic>
      <p:sp>
        <p:nvSpPr>
          <p:cNvPr id="16" name="Tytuł 1"/>
          <p:cNvSpPr txBox="1">
            <a:spLocks/>
          </p:cNvSpPr>
          <p:nvPr/>
        </p:nvSpPr>
        <p:spPr>
          <a:xfrm>
            <a:off x="1021492" y="1749358"/>
            <a:ext cx="9837621" cy="52609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PODSTAWA PRAWNA PROGRAMU UPOWSZECHNIANIA SPORTU OSÓB NIEPEŁNOSPRAWNYCH</a:t>
            </a:r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xmlns="" id="{AF57877F-1C36-4011-9663-C6AA8163291B}"/>
              </a:ext>
            </a:extLst>
          </p:cNvPr>
          <p:cNvSpPr txBox="1"/>
          <p:nvPr/>
        </p:nvSpPr>
        <p:spPr>
          <a:xfrm>
            <a:off x="5215904" y="6322994"/>
            <a:ext cx="16558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>
                <a:latin typeface="+mj-lt"/>
              </a:rPr>
              <a:t>18 września 2019 r.</a:t>
            </a:r>
          </a:p>
        </p:txBody>
      </p:sp>
      <p:sp>
        <p:nvSpPr>
          <p:cNvPr id="15" name="Tytuł 1">
            <a:extLst>
              <a:ext uri="{FF2B5EF4-FFF2-40B4-BE49-F238E27FC236}">
                <a16:creationId xmlns:a16="http://schemas.microsoft.com/office/drawing/2014/main" xmlns="" id="{3270E26C-77D7-426B-85E8-35837C5B9B7B}"/>
              </a:ext>
            </a:extLst>
          </p:cNvPr>
          <p:cNvSpPr txBox="1">
            <a:spLocks/>
          </p:cNvSpPr>
          <p:nvPr/>
        </p:nvSpPr>
        <p:spPr>
          <a:xfrm>
            <a:off x="7949515" y="532621"/>
            <a:ext cx="4105466" cy="52609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1400" dirty="0" smtClean="0">
                <a:solidFill>
                  <a:schemeClr val="accent6">
                    <a:lumMod val="75000"/>
                  </a:schemeClr>
                </a:solidFill>
              </a:rPr>
              <a:t>Konferencja pt. „Województwo </a:t>
            </a:r>
            <a:r>
              <a:rPr lang="pl-PL" sz="1400" dirty="0">
                <a:solidFill>
                  <a:schemeClr val="accent6">
                    <a:lumMod val="75000"/>
                  </a:schemeClr>
                </a:solidFill>
              </a:rPr>
              <a:t>Świętokrzyskie przyjazne organizacjom pozarządowym”</a:t>
            </a:r>
          </a:p>
          <a:p>
            <a:pPr algn="l"/>
            <a:endParaRPr lang="pl-PL" sz="14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17" name="Obraz 1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764" y="145202"/>
            <a:ext cx="2479479" cy="774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27123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444" y="5695320"/>
            <a:ext cx="1015873" cy="1053968"/>
          </a:xfrm>
          <a:prstGeom prst="rect">
            <a:avLst/>
          </a:prstGeom>
        </p:spPr>
      </p:pic>
      <p:sp>
        <p:nvSpPr>
          <p:cNvPr id="8" name="Tytuł 1"/>
          <p:cNvSpPr txBox="1">
            <a:spLocks/>
          </p:cNvSpPr>
          <p:nvPr/>
        </p:nvSpPr>
        <p:spPr>
          <a:xfrm>
            <a:off x="-562629" y="5884101"/>
            <a:ext cx="3096017" cy="52609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2000" b="1" dirty="0">
                <a:solidFill>
                  <a:prstClr val="white"/>
                </a:solidFill>
                <a:latin typeface="Calibri" panose="020F0502020204030204"/>
              </a:rPr>
              <a:t>DS</a:t>
            </a:r>
          </a:p>
        </p:txBody>
      </p:sp>
      <p:sp>
        <p:nvSpPr>
          <p:cNvPr id="9" name="Tytuł 1"/>
          <p:cNvSpPr txBox="1">
            <a:spLocks/>
          </p:cNvSpPr>
          <p:nvPr/>
        </p:nvSpPr>
        <p:spPr>
          <a:xfrm>
            <a:off x="1227549" y="6304686"/>
            <a:ext cx="3745282" cy="34439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1600" dirty="0">
                <a:solidFill>
                  <a:prstClr val="black"/>
                </a:solidFill>
              </a:rPr>
              <a:t>DEPARTAMENT SPORTU DLA WSZYSTKICH</a:t>
            </a:r>
          </a:p>
        </p:txBody>
      </p:sp>
      <p:pic>
        <p:nvPicPr>
          <p:cNvPr id="10" name="Obraz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4784" y="6385143"/>
            <a:ext cx="4645339" cy="221793"/>
          </a:xfrm>
          <a:prstGeom prst="rect">
            <a:avLst/>
          </a:prstGeom>
        </p:spPr>
      </p:pic>
      <p:sp>
        <p:nvSpPr>
          <p:cNvPr id="16" name="Tytuł 1"/>
          <p:cNvSpPr txBox="1">
            <a:spLocks/>
          </p:cNvSpPr>
          <p:nvPr/>
        </p:nvSpPr>
        <p:spPr>
          <a:xfrm>
            <a:off x="1227549" y="1718684"/>
            <a:ext cx="9744737" cy="52609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2800" b="1" dirty="0">
                <a:solidFill>
                  <a:schemeClr val="accent6"/>
                </a:solidFill>
              </a:rPr>
              <a:t>CEL GŁÓWNY PROGRAMU UPOWSZECHNIANIA SPORTU OSÓB NIEPEŁNOSPRAWNYCH</a:t>
            </a:r>
          </a:p>
        </p:txBody>
      </p:sp>
      <p:sp>
        <p:nvSpPr>
          <p:cNvPr id="13" name="Prostokąt 12"/>
          <p:cNvSpPr/>
          <p:nvPr/>
        </p:nvSpPr>
        <p:spPr>
          <a:xfrm>
            <a:off x="865084" y="2455070"/>
            <a:ext cx="10412627" cy="25699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  <a:spcAft>
                <a:spcPts val="0"/>
              </a:spcAft>
              <a:tabLst>
                <a:tab pos="90170" algn="l"/>
              </a:tabLst>
            </a:pPr>
            <a:r>
              <a:rPr lang="pl-PL" sz="2800" dirty="0"/>
              <a:t>Tworzenie optymalnych warunków umożliwiających osobom niepełnosprawnym zwiększanie uczestnictwa w różnych formach aktywności sportowej, włączenie w główne nurty życia społecznego oraz wyrównanie szans w dostępie do przestrzeni publicznej </a:t>
            </a:r>
            <a:br>
              <a:rPr lang="pl-PL" sz="2800" dirty="0"/>
            </a:br>
            <a:r>
              <a:rPr lang="pl-PL" sz="2800" dirty="0"/>
              <a:t>w obszarze sportu</a:t>
            </a:r>
            <a:endParaRPr lang="pl-PL" sz="2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pole tekstowe 16">
            <a:extLst>
              <a:ext uri="{FF2B5EF4-FFF2-40B4-BE49-F238E27FC236}">
                <a16:creationId xmlns:a16="http://schemas.microsoft.com/office/drawing/2014/main" xmlns="" id="{D60ED2CF-FF0F-4BE5-99E3-EC60255004B4}"/>
              </a:ext>
            </a:extLst>
          </p:cNvPr>
          <p:cNvSpPr txBox="1"/>
          <p:nvPr/>
        </p:nvSpPr>
        <p:spPr>
          <a:xfrm>
            <a:off x="5215904" y="6322994"/>
            <a:ext cx="16558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>
                <a:latin typeface="+mj-lt"/>
              </a:rPr>
              <a:t>18 września 2019 r.</a:t>
            </a:r>
          </a:p>
        </p:txBody>
      </p:sp>
      <p:sp>
        <p:nvSpPr>
          <p:cNvPr id="11" name="Tytuł 1">
            <a:extLst>
              <a:ext uri="{FF2B5EF4-FFF2-40B4-BE49-F238E27FC236}">
                <a16:creationId xmlns:a16="http://schemas.microsoft.com/office/drawing/2014/main" xmlns="" id="{3270E26C-77D7-426B-85E8-35837C5B9B7B}"/>
              </a:ext>
            </a:extLst>
          </p:cNvPr>
          <p:cNvSpPr txBox="1">
            <a:spLocks/>
          </p:cNvSpPr>
          <p:nvPr/>
        </p:nvSpPr>
        <p:spPr>
          <a:xfrm>
            <a:off x="7949515" y="532621"/>
            <a:ext cx="4105466" cy="52609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1400" dirty="0" smtClean="0">
                <a:solidFill>
                  <a:schemeClr val="accent6">
                    <a:lumMod val="75000"/>
                  </a:schemeClr>
                </a:solidFill>
              </a:rPr>
              <a:t>Konferencja pt. „Województwo </a:t>
            </a:r>
            <a:r>
              <a:rPr lang="pl-PL" sz="1400" dirty="0">
                <a:solidFill>
                  <a:schemeClr val="accent6">
                    <a:lumMod val="75000"/>
                  </a:schemeClr>
                </a:solidFill>
              </a:rPr>
              <a:t>Świętokrzyskie przyjazne organizacjom pozarządowym”</a:t>
            </a:r>
          </a:p>
          <a:p>
            <a:pPr algn="l"/>
            <a:endParaRPr lang="pl-PL" sz="14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12" name="Obraz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764" y="145202"/>
            <a:ext cx="2479479" cy="774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22654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444" y="5695320"/>
            <a:ext cx="1015873" cy="1053968"/>
          </a:xfrm>
          <a:prstGeom prst="rect">
            <a:avLst/>
          </a:prstGeom>
        </p:spPr>
      </p:pic>
      <p:sp>
        <p:nvSpPr>
          <p:cNvPr id="8" name="Tytuł 1"/>
          <p:cNvSpPr txBox="1">
            <a:spLocks/>
          </p:cNvSpPr>
          <p:nvPr/>
        </p:nvSpPr>
        <p:spPr>
          <a:xfrm>
            <a:off x="-562629" y="5884101"/>
            <a:ext cx="3096017" cy="52609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DS</a:t>
            </a:r>
          </a:p>
        </p:txBody>
      </p:sp>
      <p:sp>
        <p:nvSpPr>
          <p:cNvPr id="9" name="Tytuł 1"/>
          <p:cNvSpPr txBox="1">
            <a:spLocks/>
          </p:cNvSpPr>
          <p:nvPr/>
        </p:nvSpPr>
        <p:spPr>
          <a:xfrm>
            <a:off x="1227549" y="6304686"/>
            <a:ext cx="3745282" cy="34439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DEPARTAMENT SPORTU DLA WSZYSTKICH</a:t>
            </a:r>
          </a:p>
        </p:txBody>
      </p:sp>
      <p:pic>
        <p:nvPicPr>
          <p:cNvPr id="10" name="Obraz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4784" y="6385143"/>
            <a:ext cx="4645339" cy="221793"/>
          </a:xfrm>
          <a:prstGeom prst="rect">
            <a:avLst/>
          </a:prstGeom>
        </p:spPr>
      </p:pic>
      <p:pic>
        <p:nvPicPr>
          <p:cNvPr id="11" name="Obraz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156" y="2593979"/>
            <a:ext cx="197928" cy="205350"/>
          </a:xfrm>
          <a:prstGeom prst="rect">
            <a:avLst/>
          </a:prstGeom>
        </p:spPr>
      </p:pic>
      <p:pic>
        <p:nvPicPr>
          <p:cNvPr id="12" name="Obraz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156" y="3128871"/>
            <a:ext cx="197928" cy="205350"/>
          </a:xfrm>
          <a:prstGeom prst="rect">
            <a:avLst/>
          </a:prstGeom>
        </p:spPr>
      </p:pic>
      <p:pic>
        <p:nvPicPr>
          <p:cNvPr id="14" name="Obraz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156" y="3369029"/>
            <a:ext cx="197928" cy="205350"/>
          </a:xfrm>
          <a:prstGeom prst="rect">
            <a:avLst/>
          </a:prstGeom>
        </p:spPr>
      </p:pic>
      <p:sp>
        <p:nvSpPr>
          <p:cNvPr id="16" name="Tytuł 1"/>
          <p:cNvSpPr txBox="1">
            <a:spLocks/>
          </p:cNvSpPr>
          <p:nvPr/>
        </p:nvSpPr>
        <p:spPr>
          <a:xfrm>
            <a:off x="1227549" y="1718684"/>
            <a:ext cx="9744737" cy="52609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CELE SZCZEGÓŁOWE PROGRAMU UPOWSZECHNIANIA SPORTU OSÓB NIEPEŁNOSPRAWNYCH</a:t>
            </a:r>
          </a:p>
        </p:txBody>
      </p:sp>
      <p:pic>
        <p:nvPicPr>
          <p:cNvPr id="20" name="Obraz 1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156" y="3669157"/>
            <a:ext cx="197928" cy="205350"/>
          </a:xfrm>
          <a:prstGeom prst="rect">
            <a:avLst/>
          </a:prstGeom>
        </p:spPr>
      </p:pic>
      <p:sp>
        <p:nvSpPr>
          <p:cNvPr id="13" name="Prostokąt 12"/>
          <p:cNvSpPr/>
          <p:nvPr/>
        </p:nvSpPr>
        <p:spPr>
          <a:xfrm>
            <a:off x="865084" y="2455070"/>
            <a:ext cx="10412627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zwiększenie aktywności ruchowej osób niepełnosprawnych, prowadzącej do poprawy sprawności fizycznej, stanu zdrowia i związanej z tym jakości życia;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wyrabianie nawyku stałego podnoszenia poziomu sprawności fizycznej;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kształtowanie zdrowego stylu życia;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rozbudzanie zainteresowań sportowych w zależności od potrzeb, możliwości i preferencji uczestnika;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tworzenie alternatywnej formy spędzania wolnego czasu dla osób niepełnosprawnych;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kształtowanie zdrowej rywalizacji, szczególnie poprzez umiejętność współzawodnictwa i chęci podjęcia wysiłku;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podnoszenie świadomości społeczeństwa w zakresie sportu osób niepełnosprawnych.</a:t>
            </a:r>
          </a:p>
        </p:txBody>
      </p:sp>
      <p:pic>
        <p:nvPicPr>
          <p:cNvPr id="21" name="Obraz 2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157" y="3938729"/>
            <a:ext cx="197928" cy="205350"/>
          </a:xfrm>
          <a:prstGeom prst="rect">
            <a:avLst/>
          </a:prstGeom>
        </p:spPr>
      </p:pic>
      <p:pic>
        <p:nvPicPr>
          <p:cNvPr id="22" name="Obraz 2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156" y="4198628"/>
            <a:ext cx="197928" cy="205350"/>
          </a:xfrm>
          <a:prstGeom prst="rect">
            <a:avLst/>
          </a:prstGeom>
        </p:spPr>
      </p:pic>
      <p:pic>
        <p:nvPicPr>
          <p:cNvPr id="23" name="Obraz 2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156" y="4759643"/>
            <a:ext cx="197928" cy="205350"/>
          </a:xfrm>
          <a:prstGeom prst="rect">
            <a:avLst/>
          </a:prstGeom>
        </p:spPr>
      </p:pic>
      <p:sp>
        <p:nvSpPr>
          <p:cNvPr id="17" name="pole tekstowe 16">
            <a:extLst>
              <a:ext uri="{FF2B5EF4-FFF2-40B4-BE49-F238E27FC236}">
                <a16:creationId xmlns:a16="http://schemas.microsoft.com/office/drawing/2014/main" xmlns="" id="{B6E2E430-FC2C-4639-970A-69C7A8547BEA}"/>
              </a:ext>
            </a:extLst>
          </p:cNvPr>
          <p:cNvSpPr txBox="1"/>
          <p:nvPr/>
        </p:nvSpPr>
        <p:spPr>
          <a:xfrm>
            <a:off x="5215904" y="6322994"/>
            <a:ext cx="16558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>
                <a:latin typeface="+mj-lt"/>
              </a:rPr>
              <a:t>18 września 2019 r.</a:t>
            </a:r>
          </a:p>
        </p:txBody>
      </p:sp>
      <p:sp>
        <p:nvSpPr>
          <p:cNvPr id="19" name="Tytuł 1">
            <a:extLst>
              <a:ext uri="{FF2B5EF4-FFF2-40B4-BE49-F238E27FC236}">
                <a16:creationId xmlns:a16="http://schemas.microsoft.com/office/drawing/2014/main" xmlns="" id="{3270E26C-77D7-426B-85E8-35837C5B9B7B}"/>
              </a:ext>
            </a:extLst>
          </p:cNvPr>
          <p:cNvSpPr txBox="1">
            <a:spLocks/>
          </p:cNvSpPr>
          <p:nvPr/>
        </p:nvSpPr>
        <p:spPr>
          <a:xfrm>
            <a:off x="7949515" y="532621"/>
            <a:ext cx="4105466" cy="52609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1400" dirty="0" smtClean="0">
                <a:solidFill>
                  <a:schemeClr val="accent6">
                    <a:lumMod val="75000"/>
                  </a:schemeClr>
                </a:solidFill>
              </a:rPr>
              <a:t>Konferencja pt. „Województwo </a:t>
            </a:r>
            <a:r>
              <a:rPr lang="pl-PL" sz="1400" dirty="0">
                <a:solidFill>
                  <a:schemeClr val="accent6">
                    <a:lumMod val="75000"/>
                  </a:schemeClr>
                </a:solidFill>
              </a:rPr>
              <a:t>Świętokrzyskie przyjazne organizacjom pozarządowym”</a:t>
            </a:r>
          </a:p>
          <a:p>
            <a:pPr algn="l"/>
            <a:endParaRPr lang="pl-PL" sz="14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24" name="Obraz 2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764" y="145202"/>
            <a:ext cx="2479479" cy="774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22754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411266" y="2512273"/>
            <a:ext cx="9144000" cy="419822"/>
          </a:xfrm>
        </p:spPr>
        <p:txBody>
          <a:bodyPr>
            <a:noAutofit/>
          </a:bodyPr>
          <a:lstStyle/>
          <a:p>
            <a:pPr algn="just"/>
            <a:r>
              <a:rPr lang="pl-PL" dirty="0"/>
              <a:t>Organizacje pozarządowe, których celem statutowym jest prowadzenie działalności w zakresie kultury fizycznej osób niepełnosprawnych. </a:t>
            </a:r>
          </a:p>
          <a:p>
            <a:pPr algn="just"/>
            <a:r>
              <a:rPr lang="pl-PL" dirty="0"/>
              <a:t>W zakresie organizacji MP i PP osób niepełnosprawnych - ogólnopolskie organizacje pozarządowe, których celem statutowym jest prowadzenie działalności w zakresie kultury fizycznej osób niepełnosprawnych, </a:t>
            </a:r>
            <a:br>
              <a:rPr lang="pl-PL" dirty="0"/>
            </a:br>
            <a:r>
              <a:rPr lang="pl-PL" dirty="0"/>
              <a:t>i które prowadzą współzawodnictwo sportowe o tytuł Mistrza Polski i o Puchar Polski w danym sporcie.</a:t>
            </a:r>
          </a:p>
        </p:txBody>
      </p:sp>
      <p:pic>
        <p:nvPicPr>
          <p:cNvPr id="7" name="Obraz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444" y="5695320"/>
            <a:ext cx="1015873" cy="1053968"/>
          </a:xfrm>
          <a:prstGeom prst="rect">
            <a:avLst/>
          </a:prstGeom>
        </p:spPr>
      </p:pic>
      <p:sp>
        <p:nvSpPr>
          <p:cNvPr id="8" name="Tytuł 1"/>
          <p:cNvSpPr txBox="1">
            <a:spLocks/>
          </p:cNvSpPr>
          <p:nvPr/>
        </p:nvSpPr>
        <p:spPr>
          <a:xfrm>
            <a:off x="-562629" y="5884101"/>
            <a:ext cx="3096017" cy="52609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DS</a:t>
            </a:r>
          </a:p>
        </p:txBody>
      </p:sp>
      <p:sp>
        <p:nvSpPr>
          <p:cNvPr id="9" name="Tytuł 1"/>
          <p:cNvSpPr txBox="1">
            <a:spLocks/>
          </p:cNvSpPr>
          <p:nvPr/>
        </p:nvSpPr>
        <p:spPr>
          <a:xfrm>
            <a:off x="1227549" y="6304686"/>
            <a:ext cx="3745282" cy="34439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DEPARTAMENT SPORTU DLA WSZYSTKICH</a:t>
            </a:r>
          </a:p>
        </p:txBody>
      </p:sp>
      <p:pic>
        <p:nvPicPr>
          <p:cNvPr id="10" name="Obraz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4784" y="6385143"/>
            <a:ext cx="4645339" cy="221793"/>
          </a:xfrm>
          <a:prstGeom prst="rect">
            <a:avLst/>
          </a:prstGeom>
        </p:spPr>
      </p:pic>
      <p:sp>
        <p:nvSpPr>
          <p:cNvPr id="16" name="Tytuł 1"/>
          <p:cNvSpPr txBox="1">
            <a:spLocks/>
          </p:cNvSpPr>
          <p:nvPr/>
        </p:nvSpPr>
        <p:spPr>
          <a:xfrm>
            <a:off x="1401058" y="1730070"/>
            <a:ext cx="9154208" cy="52609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PODMIOTY UPRAWNIONE DO UZYSKANIA DOFINANSOWANIA</a:t>
            </a:r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xmlns="" id="{6089498F-18B8-4A62-A9FD-287448B50AB4}"/>
              </a:ext>
            </a:extLst>
          </p:cNvPr>
          <p:cNvSpPr txBox="1"/>
          <p:nvPr/>
        </p:nvSpPr>
        <p:spPr>
          <a:xfrm>
            <a:off x="5215904" y="6322994"/>
            <a:ext cx="16558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>
                <a:latin typeface="+mj-lt"/>
              </a:rPr>
              <a:t>18 września 2019 r.</a:t>
            </a:r>
          </a:p>
        </p:txBody>
      </p:sp>
      <p:sp>
        <p:nvSpPr>
          <p:cNvPr id="13" name="Tytuł 1">
            <a:extLst>
              <a:ext uri="{FF2B5EF4-FFF2-40B4-BE49-F238E27FC236}">
                <a16:creationId xmlns:a16="http://schemas.microsoft.com/office/drawing/2014/main" xmlns="" id="{3270E26C-77D7-426B-85E8-35837C5B9B7B}"/>
              </a:ext>
            </a:extLst>
          </p:cNvPr>
          <p:cNvSpPr txBox="1">
            <a:spLocks/>
          </p:cNvSpPr>
          <p:nvPr/>
        </p:nvSpPr>
        <p:spPr>
          <a:xfrm>
            <a:off x="7949515" y="532621"/>
            <a:ext cx="4105466" cy="52609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1400" dirty="0" smtClean="0">
                <a:solidFill>
                  <a:schemeClr val="accent6">
                    <a:lumMod val="75000"/>
                  </a:schemeClr>
                </a:solidFill>
              </a:rPr>
              <a:t>Konferencja pt. „Województwo </a:t>
            </a:r>
            <a:r>
              <a:rPr lang="pl-PL" sz="1400" dirty="0">
                <a:solidFill>
                  <a:schemeClr val="accent6">
                    <a:lumMod val="75000"/>
                  </a:schemeClr>
                </a:solidFill>
              </a:rPr>
              <a:t>Świętokrzyskie przyjazne organizacjom pozarządowym”</a:t>
            </a:r>
          </a:p>
          <a:p>
            <a:pPr algn="l"/>
            <a:endParaRPr lang="pl-PL" sz="14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14" name="Obraz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764" y="145202"/>
            <a:ext cx="2479479" cy="774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53050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233629" y="2692964"/>
            <a:ext cx="9144000" cy="552985"/>
          </a:xfrm>
        </p:spPr>
        <p:txBody>
          <a:bodyPr>
            <a:normAutofit/>
          </a:bodyPr>
          <a:lstStyle/>
          <a:p>
            <a:pPr algn="l"/>
            <a:r>
              <a:rPr lang="pl-PL" sz="2000" dirty="0"/>
              <a:t>Wspieranie organizacji zajęć sekcji sportowych dla osób niepełnosprawnych </a:t>
            </a:r>
          </a:p>
        </p:txBody>
      </p:sp>
      <p:pic>
        <p:nvPicPr>
          <p:cNvPr id="7" name="Obraz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444" y="5695320"/>
            <a:ext cx="1015873" cy="1053968"/>
          </a:xfrm>
          <a:prstGeom prst="rect">
            <a:avLst/>
          </a:prstGeom>
        </p:spPr>
      </p:pic>
      <p:sp>
        <p:nvSpPr>
          <p:cNvPr id="8" name="Tytuł 1"/>
          <p:cNvSpPr txBox="1">
            <a:spLocks/>
          </p:cNvSpPr>
          <p:nvPr/>
        </p:nvSpPr>
        <p:spPr>
          <a:xfrm>
            <a:off x="-562629" y="5884101"/>
            <a:ext cx="3096017" cy="52609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DS</a:t>
            </a:r>
          </a:p>
        </p:txBody>
      </p:sp>
      <p:sp>
        <p:nvSpPr>
          <p:cNvPr id="9" name="Tytuł 1"/>
          <p:cNvSpPr txBox="1">
            <a:spLocks/>
          </p:cNvSpPr>
          <p:nvPr/>
        </p:nvSpPr>
        <p:spPr>
          <a:xfrm>
            <a:off x="1227549" y="6304686"/>
            <a:ext cx="3745282" cy="34439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DEPARTAMENT SPORTU DLA WSZYSTKICH</a:t>
            </a:r>
          </a:p>
        </p:txBody>
      </p:sp>
      <p:pic>
        <p:nvPicPr>
          <p:cNvPr id="10" name="Obraz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4784" y="6385143"/>
            <a:ext cx="4645339" cy="221793"/>
          </a:xfrm>
          <a:prstGeom prst="rect">
            <a:avLst/>
          </a:prstGeom>
        </p:spPr>
      </p:pic>
      <p:pic>
        <p:nvPicPr>
          <p:cNvPr id="11" name="Obraz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8327" y="2764106"/>
            <a:ext cx="197928" cy="205350"/>
          </a:xfrm>
          <a:prstGeom prst="rect">
            <a:avLst/>
          </a:prstGeom>
        </p:spPr>
      </p:pic>
      <p:pic>
        <p:nvPicPr>
          <p:cNvPr id="12" name="Obraz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8327" y="3320099"/>
            <a:ext cx="197928" cy="205350"/>
          </a:xfrm>
          <a:prstGeom prst="rect">
            <a:avLst/>
          </a:prstGeom>
        </p:spPr>
      </p:pic>
      <p:pic>
        <p:nvPicPr>
          <p:cNvPr id="14" name="Obraz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8327" y="3917428"/>
            <a:ext cx="197928" cy="205350"/>
          </a:xfrm>
          <a:prstGeom prst="rect">
            <a:avLst/>
          </a:prstGeom>
        </p:spPr>
      </p:pic>
      <p:sp>
        <p:nvSpPr>
          <p:cNvPr id="16" name="Tytuł 1"/>
          <p:cNvSpPr txBox="1">
            <a:spLocks/>
          </p:cNvSpPr>
          <p:nvPr/>
        </p:nvSpPr>
        <p:spPr>
          <a:xfrm>
            <a:off x="1632047" y="1803604"/>
            <a:ext cx="8764434" cy="52609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RODZAJE ZADAŃ OBJĘTYCH DOFINANSOWANIEM</a:t>
            </a:r>
          </a:p>
        </p:txBody>
      </p:sp>
      <p:sp>
        <p:nvSpPr>
          <p:cNvPr id="17" name="Podtytuł 2"/>
          <p:cNvSpPr txBox="1">
            <a:spLocks/>
          </p:cNvSpPr>
          <p:nvPr/>
        </p:nvSpPr>
        <p:spPr>
          <a:xfrm>
            <a:off x="2233629" y="3246232"/>
            <a:ext cx="9144000" cy="5184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l-PL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Wspieranie organizacji imprez sportowych dla osób niepełnosprawnych</a:t>
            </a:r>
          </a:p>
        </p:txBody>
      </p:sp>
      <p:sp>
        <p:nvSpPr>
          <p:cNvPr id="18" name="Podtytuł 2"/>
          <p:cNvSpPr txBox="1">
            <a:spLocks/>
          </p:cNvSpPr>
          <p:nvPr/>
        </p:nvSpPr>
        <p:spPr>
          <a:xfrm>
            <a:off x="2233629" y="3862979"/>
            <a:ext cx="9144000" cy="4944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l-PL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Wspieranie organizacji obozów sportowych dla osób niepełnosprawnych</a:t>
            </a:r>
          </a:p>
        </p:txBody>
      </p:sp>
      <p:sp>
        <p:nvSpPr>
          <p:cNvPr id="20" name="Podtytuł 2"/>
          <p:cNvSpPr txBox="1">
            <a:spLocks/>
          </p:cNvSpPr>
          <p:nvPr/>
        </p:nvSpPr>
        <p:spPr>
          <a:xfrm>
            <a:off x="2233629" y="4373896"/>
            <a:ext cx="9144000" cy="5484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l-PL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Promocja sportu osób niepełnosprawnych</a:t>
            </a:r>
          </a:p>
        </p:txBody>
      </p:sp>
      <p:pic>
        <p:nvPicPr>
          <p:cNvPr id="22" name="Obraz 2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8327" y="4462350"/>
            <a:ext cx="197928" cy="205350"/>
          </a:xfrm>
          <a:prstGeom prst="rect">
            <a:avLst/>
          </a:prstGeom>
        </p:spPr>
      </p:pic>
      <p:sp>
        <p:nvSpPr>
          <p:cNvPr id="19" name="pole tekstowe 18">
            <a:extLst>
              <a:ext uri="{FF2B5EF4-FFF2-40B4-BE49-F238E27FC236}">
                <a16:creationId xmlns:a16="http://schemas.microsoft.com/office/drawing/2014/main" xmlns="" id="{CCB7E7DB-4E22-4DFA-B425-C76C53CFAAA6}"/>
              </a:ext>
            </a:extLst>
          </p:cNvPr>
          <p:cNvSpPr txBox="1"/>
          <p:nvPr/>
        </p:nvSpPr>
        <p:spPr>
          <a:xfrm>
            <a:off x="5215904" y="6322994"/>
            <a:ext cx="16558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>
                <a:latin typeface="+mj-lt"/>
              </a:rPr>
              <a:t>18 września 2019 r.</a:t>
            </a:r>
          </a:p>
        </p:txBody>
      </p:sp>
      <p:sp>
        <p:nvSpPr>
          <p:cNvPr id="23" name="Tytuł 1">
            <a:extLst>
              <a:ext uri="{FF2B5EF4-FFF2-40B4-BE49-F238E27FC236}">
                <a16:creationId xmlns:a16="http://schemas.microsoft.com/office/drawing/2014/main" xmlns="" id="{3270E26C-77D7-426B-85E8-35837C5B9B7B}"/>
              </a:ext>
            </a:extLst>
          </p:cNvPr>
          <p:cNvSpPr txBox="1">
            <a:spLocks/>
          </p:cNvSpPr>
          <p:nvPr/>
        </p:nvSpPr>
        <p:spPr>
          <a:xfrm>
            <a:off x="7949515" y="532621"/>
            <a:ext cx="4105466" cy="52609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1400" dirty="0" smtClean="0">
                <a:solidFill>
                  <a:schemeClr val="accent6">
                    <a:lumMod val="75000"/>
                  </a:schemeClr>
                </a:solidFill>
              </a:rPr>
              <a:t>Konferencja pt. „Województwo </a:t>
            </a:r>
            <a:r>
              <a:rPr lang="pl-PL" sz="1400" dirty="0">
                <a:solidFill>
                  <a:schemeClr val="accent6">
                    <a:lumMod val="75000"/>
                  </a:schemeClr>
                </a:solidFill>
              </a:rPr>
              <a:t>Świętokrzyskie przyjazne organizacjom pozarządowym”</a:t>
            </a:r>
          </a:p>
          <a:p>
            <a:pPr algn="l"/>
            <a:endParaRPr lang="pl-PL" sz="14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24" name="Obraz 2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764" y="145202"/>
            <a:ext cx="2479479" cy="774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25624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225391" y="1964339"/>
            <a:ext cx="9144000" cy="552985"/>
          </a:xfrm>
        </p:spPr>
        <p:txBody>
          <a:bodyPr>
            <a:noAutofit/>
          </a:bodyPr>
          <a:lstStyle/>
          <a:p>
            <a:pPr algn="l"/>
            <a:r>
              <a:rPr lang="pl-PL" sz="2000" dirty="0"/>
              <a:t>prowadzenie działalności w zakresie kultury fizycznej osób niepełnosprawnych</a:t>
            </a:r>
          </a:p>
          <a:p>
            <a:pPr algn="l"/>
            <a:r>
              <a:rPr lang="pl-PL" sz="2000" dirty="0"/>
              <a:t>20% wkład własny</a:t>
            </a:r>
          </a:p>
          <a:p>
            <a:pPr algn="l"/>
            <a:r>
              <a:rPr lang="pl-PL" sz="2000" dirty="0"/>
              <a:t>minimalna liczba niepełnosprawnych zawodników sekcji sportowych – 10 osób</a:t>
            </a:r>
          </a:p>
          <a:p>
            <a:pPr algn="l"/>
            <a:r>
              <a:rPr lang="pl-PL" sz="2000" dirty="0"/>
              <a:t>minimalna liczba uczestników imprez sportowych – 50 osób, w tym 30 niepełnosprawnych zawodników</a:t>
            </a:r>
          </a:p>
          <a:p>
            <a:pPr algn="l"/>
            <a:r>
              <a:rPr lang="pl-PL" sz="2000" dirty="0"/>
              <a:t>minimalna liczba uczestników obozów sportowych – 40 osób, w tym 30 niepełnosprawnych zawodników (dla osób starszych – 30 uczestników, w tym 20 niepełnosprawnych zawodników</a:t>
            </a:r>
          </a:p>
          <a:p>
            <a:pPr algn="l"/>
            <a:r>
              <a:rPr lang="pl-PL" sz="2000" dirty="0"/>
              <a:t>obóz sportowy powinien trwać od 10 do 14 dni</a:t>
            </a:r>
          </a:p>
        </p:txBody>
      </p:sp>
      <p:pic>
        <p:nvPicPr>
          <p:cNvPr id="7" name="Obraz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444" y="5695320"/>
            <a:ext cx="1015873" cy="1053968"/>
          </a:xfrm>
          <a:prstGeom prst="rect">
            <a:avLst/>
          </a:prstGeom>
        </p:spPr>
      </p:pic>
      <p:sp>
        <p:nvSpPr>
          <p:cNvPr id="8" name="Tytuł 1"/>
          <p:cNvSpPr txBox="1">
            <a:spLocks/>
          </p:cNvSpPr>
          <p:nvPr/>
        </p:nvSpPr>
        <p:spPr>
          <a:xfrm>
            <a:off x="-562629" y="5884101"/>
            <a:ext cx="3096017" cy="52609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DS</a:t>
            </a:r>
          </a:p>
        </p:txBody>
      </p:sp>
      <p:sp>
        <p:nvSpPr>
          <p:cNvPr id="9" name="Tytuł 1"/>
          <p:cNvSpPr txBox="1">
            <a:spLocks/>
          </p:cNvSpPr>
          <p:nvPr/>
        </p:nvSpPr>
        <p:spPr>
          <a:xfrm>
            <a:off x="1227549" y="6304686"/>
            <a:ext cx="3745282" cy="34439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DEPARTAMENT SPORTU DLA WSZYSTKICH</a:t>
            </a:r>
          </a:p>
        </p:txBody>
      </p:sp>
      <p:pic>
        <p:nvPicPr>
          <p:cNvPr id="10" name="Obraz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4784" y="6385143"/>
            <a:ext cx="4645339" cy="221793"/>
          </a:xfrm>
          <a:prstGeom prst="rect">
            <a:avLst/>
          </a:prstGeom>
        </p:spPr>
      </p:pic>
      <p:pic>
        <p:nvPicPr>
          <p:cNvPr id="11" name="Obraz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8327" y="2047649"/>
            <a:ext cx="197928" cy="205350"/>
          </a:xfrm>
          <a:prstGeom prst="rect">
            <a:avLst/>
          </a:prstGeom>
        </p:spPr>
      </p:pic>
      <p:pic>
        <p:nvPicPr>
          <p:cNvPr id="12" name="Obraz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8327" y="2465994"/>
            <a:ext cx="197928" cy="205350"/>
          </a:xfrm>
          <a:prstGeom prst="rect">
            <a:avLst/>
          </a:prstGeom>
        </p:spPr>
      </p:pic>
      <p:pic>
        <p:nvPicPr>
          <p:cNvPr id="14" name="Obraz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8327" y="2856418"/>
            <a:ext cx="197928" cy="205350"/>
          </a:xfrm>
          <a:prstGeom prst="rect">
            <a:avLst/>
          </a:prstGeom>
        </p:spPr>
      </p:pic>
      <p:sp>
        <p:nvSpPr>
          <p:cNvPr id="16" name="Tytuł 1"/>
          <p:cNvSpPr txBox="1">
            <a:spLocks/>
          </p:cNvSpPr>
          <p:nvPr/>
        </p:nvSpPr>
        <p:spPr>
          <a:xfrm>
            <a:off x="1661590" y="1284658"/>
            <a:ext cx="8764434" cy="52609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WARUNKI UDZIELENIA DOFINANSOWANIA I REALIZACJI ZADAŃ</a:t>
            </a:r>
          </a:p>
        </p:txBody>
      </p:sp>
      <p:pic>
        <p:nvPicPr>
          <p:cNvPr id="22" name="Obraz 2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8327" y="3277003"/>
            <a:ext cx="197928" cy="205350"/>
          </a:xfrm>
          <a:prstGeom prst="rect">
            <a:avLst/>
          </a:prstGeom>
        </p:spPr>
      </p:pic>
      <p:pic>
        <p:nvPicPr>
          <p:cNvPr id="19" name="Obraz 1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8327" y="3936099"/>
            <a:ext cx="197928" cy="205350"/>
          </a:xfrm>
          <a:prstGeom prst="rect">
            <a:avLst/>
          </a:prstGeom>
        </p:spPr>
      </p:pic>
      <p:pic>
        <p:nvPicPr>
          <p:cNvPr id="21" name="Obraz 2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8327" y="4874461"/>
            <a:ext cx="197928" cy="205350"/>
          </a:xfrm>
          <a:prstGeom prst="rect">
            <a:avLst/>
          </a:prstGeom>
        </p:spPr>
      </p:pic>
      <p:sp>
        <p:nvSpPr>
          <p:cNvPr id="17" name="pole tekstowe 16">
            <a:extLst>
              <a:ext uri="{FF2B5EF4-FFF2-40B4-BE49-F238E27FC236}">
                <a16:creationId xmlns:a16="http://schemas.microsoft.com/office/drawing/2014/main" xmlns="" id="{350D7047-F3C5-450F-9068-83E89995AD69}"/>
              </a:ext>
            </a:extLst>
          </p:cNvPr>
          <p:cNvSpPr txBox="1"/>
          <p:nvPr/>
        </p:nvSpPr>
        <p:spPr>
          <a:xfrm>
            <a:off x="5215904" y="6322994"/>
            <a:ext cx="16558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>
                <a:latin typeface="+mj-lt"/>
              </a:rPr>
              <a:t>18 września 2019 r.</a:t>
            </a:r>
          </a:p>
        </p:txBody>
      </p:sp>
      <p:sp>
        <p:nvSpPr>
          <p:cNvPr id="20" name="Tytuł 1">
            <a:extLst>
              <a:ext uri="{FF2B5EF4-FFF2-40B4-BE49-F238E27FC236}">
                <a16:creationId xmlns:a16="http://schemas.microsoft.com/office/drawing/2014/main" xmlns="" id="{3270E26C-77D7-426B-85E8-35837C5B9B7B}"/>
              </a:ext>
            </a:extLst>
          </p:cNvPr>
          <p:cNvSpPr txBox="1">
            <a:spLocks/>
          </p:cNvSpPr>
          <p:nvPr/>
        </p:nvSpPr>
        <p:spPr>
          <a:xfrm>
            <a:off x="7949515" y="532621"/>
            <a:ext cx="4105466" cy="52609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1400" dirty="0" smtClean="0">
                <a:solidFill>
                  <a:schemeClr val="accent6">
                    <a:lumMod val="75000"/>
                  </a:schemeClr>
                </a:solidFill>
              </a:rPr>
              <a:t>Konferencja pt. „Województwo </a:t>
            </a:r>
            <a:r>
              <a:rPr lang="pl-PL" sz="1400" dirty="0">
                <a:solidFill>
                  <a:schemeClr val="accent6">
                    <a:lumMod val="75000"/>
                  </a:schemeClr>
                </a:solidFill>
              </a:rPr>
              <a:t>Świętokrzyskie przyjazne organizacjom pozarządowym”</a:t>
            </a:r>
          </a:p>
          <a:p>
            <a:pPr algn="l"/>
            <a:endParaRPr lang="pl-PL" sz="14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23" name="Obraz 2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764" y="145202"/>
            <a:ext cx="2479479" cy="774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47155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444" y="5695320"/>
            <a:ext cx="1015873" cy="1053968"/>
          </a:xfrm>
          <a:prstGeom prst="rect">
            <a:avLst/>
          </a:prstGeom>
        </p:spPr>
      </p:pic>
      <p:sp>
        <p:nvSpPr>
          <p:cNvPr id="8" name="Tytuł 1"/>
          <p:cNvSpPr txBox="1">
            <a:spLocks/>
          </p:cNvSpPr>
          <p:nvPr/>
        </p:nvSpPr>
        <p:spPr>
          <a:xfrm>
            <a:off x="-562629" y="5884101"/>
            <a:ext cx="3096017" cy="52609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2000" b="1" dirty="0">
                <a:solidFill>
                  <a:prstClr val="white"/>
                </a:solidFill>
                <a:latin typeface="Calibri" panose="020F0502020204030204"/>
              </a:rPr>
              <a:t>DS</a:t>
            </a:r>
          </a:p>
        </p:txBody>
      </p:sp>
      <p:sp>
        <p:nvSpPr>
          <p:cNvPr id="9" name="Tytuł 1"/>
          <p:cNvSpPr txBox="1">
            <a:spLocks/>
          </p:cNvSpPr>
          <p:nvPr/>
        </p:nvSpPr>
        <p:spPr>
          <a:xfrm>
            <a:off x="1227549" y="6304686"/>
            <a:ext cx="3745282" cy="34439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1600" dirty="0">
                <a:solidFill>
                  <a:prstClr val="black"/>
                </a:solidFill>
              </a:rPr>
              <a:t>DEPARTAMENT SPORTU DLA WSZYSTKICH</a:t>
            </a:r>
          </a:p>
        </p:txBody>
      </p:sp>
      <p:pic>
        <p:nvPicPr>
          <p:cNvPr id="10" name="Obraz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4784" y="6385143"/>
            <a:ext cx="4645339" cy="221793"/>
          </a:xfrm>
          <a:prstGeom prst="rect">
            <a:avLst/>
          </a:prstGeom>
        </p:spPr>
      </p:pic>
      <p:sp>
        <p:nvSpPr>
          <p:cNvPr id="16" name="Tytuł 1"/>
          <p:cNvSpPr txBox="1">
            <a:spLocks/>
          </p:cNvSpPr>
          <p:nvPr/>
        </p:nvSpPr>
        <p:spPr>
          <a:xfrm>
            <a:off x="1392819" y="1774209"/>
            <a:ext cx="9398747" cy="52609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2800" b="1" dirty="0">
                <a:solidFill>
                  <a:schemeClr val="accent6"/>
                </a:solidFill>
              </a:rPr>
              <a:t>Liczba wniosków złożonych i rozpatrzonych pozytywnie </a:t>
            </a:r>
          </a:p>
          <a:p>
            <a:r>
              <a:rPr lang="pl-PL" sz="2800" b="1" dirty="0">
                <a:solidFill>
                  <a:schemeClr val="accent6"/>
                </a:solidFill>
              </a:rPr>
              <a:t>w ramach Programu w latach 2015 – 2019</a:t>
            </a:r>
          </a:p>
        </p:txBody>
      </p:sp>
      <p:graphicFrame>
        <p:nvGraphicFramePr>
          <p:cNvPr id="12" name="Wykres 11"/>
          <p:cNvGraphicFramePr/>
          <p:nvPr>
            <p:extLst>
              <p:ext uri="{D42A27DB-BD31-4B8C-83A1-F6EECF244321}">
                <p14:modId xmlns:p14="http://schemas.microsoft.com/office/powerpoint/2010/main" val="3326474318"/>
              </p:ext>
            </p:extLst>
          </p:nvPr>
        </p:nvGraphicFramePr>
        <p:xfrm>
          <a:off x="1326915" y="2028915"/>
          <a:ext cx="9530554" cy="3607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3" name="pole tekstowe 12"/>
          <p:cNvSpPr txBox="1"/>
          <p:nvPr/>
        </p:nvSpPr>
        <p:spPr>
          <a:xfrm>
            <a:off x="1735176" y="5097213"/>
            <a:ext cx="10131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200" b="1" dirty="0">
                <a:solidFill>
                  <a:srgbClr val="FF0000"/>
                </a:solidFill>
              </a:rPr>
              <a:t>2 NABORY</a:t>
            </a:r>
          </a:p>
          <a:p>
            <a:pPr algn="ctr"/>
            <a:r>
              <a:rPr lang="pl-PL" sz="1200" b="1" dirty="0">
                <a:solidFill>
                  <a:srgbClr val="FF0000"/>
                </a:solidFill>
              </a:rPr>
              <a:t>WNIOSKÓW</a:t>
            </a:r>
          </a:p>
        </p:txBody>
      </p:sp>
      <p:sp>
        <p:nvSpPr>
          <p:cNvPr id="11" name="pole tekstowe 10"/>
          <p:cNvSpPr txBox="1"/>
          <p:nvPr/>
        </p:nvSpPr>
        <p:spPr>
          <a:xfrm>
            <a:off x="4366053" y="5681828"/>
            <a:ext cx="1397609" cy="27699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l-PL" sz="1200" b="1" dirty="0">
                <a:solidFill>
                  <a:schemeClr val="bg1"/>
                </a:solidFill>
              </a:rPr>
              <a:t>ZŁOŻONE</a:t>
            </a:r>
          </a:p>
        </p:txBody>
      </p:sp>
      <p:sp>
        <p:nvSpPr>
          <p:cNvPr id="18" name="pole tekstowe 17"/>
          <p:cNvSpPr txBox="1"/>
          <p:nvPr/>
        </p:nvSpPr>
        <p:spPr>
          <a:xfrm>
            <a:off x="5862633" y="5681827"/>
            <a:ext cx="1463569" cy="276999"/>
          </a:xfrm>
          <a:prstGeom prst="rect">
            <a:avLst/>
          </a:prstGeom>
          <a:solidFill>
            <a:schemeClr val="accent5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l-PL" sz="1200" b="1" dirty="0">
                <a:solidFill>
                  <a:schemeClr val="bg1"/>
                </a:solidFill>
              </a:rPr>
              <a:t>POZYTYWNE</a:t>
            </a:r>
          </a:p>
        </p:txBody>
      </p:sp>
      <p:sp>
        <p:nvSpPr>
          <p:cNvPr id="20" name="pole tekstowe 19">
            <a:extLst>
              <a:ext uri="{FF2B5EF4-FFF2-40B4-BE49-F238E27FC236}">
                <a16:creationId xmlns:a16="http://schemas.microsoft.com/office/drawing/2014/main" xmlns="" id="{BE2A0A27-586B-4985-A0CC-CFD21992F2CA}"/>
              </a:ext>
            </a:extLst>
          </p:cNvPr>
          <p:cNvSpPr txBox="1"/>
          <p:nvPr/>
        </p:nvSpPr>
        <p:spPr>
          <a:xfrm>
            <a:off x="5215904" y="6322994"/>
            <a:ext cx="16558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>
                <a:latin typeface="+mj-lt"/>
              </a:rPr>
              <a:t>18 września 2019 r.</a:t>
            </a:r>
          </a:p>
        </p:txBody>
      </p:sp>
      <p:sp>
        <p:nvSpPr>
          <p:cNvPr id="14" name="Tytuł 1">
            <a:extLst>
              <a:ext uri="{FF2B5EF4-FFF2-40B4-BE49-F238E27FC236}">
                <a16:creationId xmlns:a16="http://schemas.microsoft.com/office/drawing/2014/main" xmlns="" id="{3270E26C-77D7-426B-85E8-35837C5B9B7B}"/>
              </a:ext>
            </a:extLst>
          </p:cNvPr>
          <p:cNvSpPr txBox="1">
            <a:spLocks/>
          </p:cNvSpPr>
          <p:nvPr/>
        </p:nvSpPr>
        <p:spPr>
          <a:xfrm>
            <a:off x="7949515" y="532621"/>
            <a:ext cx="4105466" cy="52609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1400" dirty="0" smtClean="0">
                <a:solidFill>
                  <a:schemeClr val="accent6">
                    <a:lumMod val="75000"/>
                  </a:schemeClr>
                </a:solidFill>
              </a:rPr>
              <a:t>Konferencja pt. „Województwo </a:t>
            </a:r>
            <a:r>
              <a:rPr lang="pl-PL" sz="1400" dirty="0">
                <a:solidFill>
                  <a:schemeClr val="accent6">
                    <a:lumMod val="75000"/>
                  </a:schemeClr>
                </a:solidFill>
              </a:rPr>
              <a:t>Świętokrzyskie przyjazne organizacjom pozarządowym”</a:t>
            </a:r>
          </a:p>
          <a:p>
            <a:pPr algn="l"/>
            <a:endParaRPr lang="pl-PL" sz="14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15" name="Obraz 1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764" y="145202"/>
            <a:ext cx="2479479" cy="774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6229320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1414</TotalTime>
  <Words>1213</Words>
  <Application>Microsoft Office PowerPoint</Application>
  <PresentationFormat>Panoramiczny</PresentationFormat>
  <Paragraphs>213</Paragraphs>
  <Slides>24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24</vt:i4>
      </vt:variant>
    </vt:vector>
  </HeadingPairs>
  <TitlesOfParts>
    <vt:vector size="30" baseType="lpstr">
      <vt:lpstr>Arial</vt:lpstr>
      <vt:lpstr>Calibri</vt:lpstr>
      <vt:lpstr>Calibri Light</vt:lpstr>
      <vt:lpstr>Courier New</vt:lpstr>
      <vt:lpstr>Times New Roman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RAPORT ROCZNY</dc:title>
  <dc:creator>Zawistowski Przemysław</dc:creator>
  <cp:lastModifiedBy>Rosiński Maciej</cp:lastModifiedBy>
  <cp:revision>95</cp:revision>
  <cp:lastPrinted>2019-09-17T09:22:51Z</cp:lastPrinted>
  <dcterms:created xsi:type="dcterms:W3CDTF">2016-10-24T07:46:02Z</dcterms:created>
  <dcterms:modified xsi:type="dcterms:W3CDTF">2019-09-17T11:50:05Z</dcterms:modified>
</cp:coreProperties>
</file>