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1"/>
  </p:sldMasterIdLst>
  <p:notesMasterIdLst>
    <p:notesMasterId r:id="rId25"/>
  </p:notesMasterIdLst>
  <p:sldIdLst>
    <p:sldId id="256" r:id="rId2"/>
    <p:sldId id="258" r:id="rId3"/>
    <p:sldId id="276" r:id="rId4"/>
    <p:sldId id="273" r:id="rId5"/>
    <p:sldId id="272" r:id="rId6"/>
    <p:sldId id="271" r:id="rId7"/>
    <p:sldId id="270" r:id="rId8"/>
    <p:sldId id="331" r:id="rId9"/>
    <p:sldId id="268" r:id="rId10"/>
    <p:sldId id="267" r:id="rId11"/>
    <p:sldId id="342" r:id="rId12"/>
    <p:sldId id="303" r:id="rId13"/>
    <p:sldId id="265" r:id="rId14"/>
    <p:sldId id="334" r:id="rId15"/>
    <p:sldId id="314" r:id="rId16"/>
    <p:sldId id="312" r:id="rId17"/>
    <p:sldId id="343" r:id="rId18"/>
    <p:sldId id="344" r:id="rId19"/>
    <p:sldId id="337" r:id="rId20"/>
    <p:sldId id="338" r:id="rId21"/>
    <p:sldId id="324" r:id="rId22"/>
    <p:sldId id="341" r:id="rId23"/>
    <p:sldId id="260" r:id="rId24"/>
  </p:sldIdLst>
  <p:sldSz cx="12192000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  <p15:guide id="5" orient="horz" pos="797">
          <p15:clr>
            <a:srgbClr val="A4A3A4"/>
          </p15:clr>
        </p15:guide>
        <p15:guide id="6" orient="horz" pos="3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23F"/>
    <a:srgbClr val="CB333B"/>
    <a:srgbClr val="53565A"/>
    <a:srgbClr val="D35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34" autoAdjust="0"/>
    <p:restoredTop sz="95256" autoAdjust="0"/>
  </p:normalViewPr>
  <p:slideViewPr>
    <p:cSldViewPr snapToGrid="0" showGuides="1">
      <p:cViewPr varScale="1">
        <p:scale>
          <a:sx n="82" d="100"/>
          <a:sy n="82" d="100"/>
        </p:scale>
        <p:origin x="730" y="72"/>
      </p:cViewPr>
      <p:guideLst>
        <p:guide orient="horz" pos="799"/>
        <p:guide pos="7355"/>
        <p:guide pos="302"/>
        <p:guide orient="horz" pos="3680"/>
        <p:guide orient="horz" pos="797"/>
        <p:guide orient="horz" pos="3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0F31C-2568-4E04-B7D8-889A0FF73636}" type="datetimeFigureOut">
              <a:rPr lang="pl-PL" smtClean="0"/>
              <a:pPr/>
              <a:t>2019-09-13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85800"/>
            <a:ext cx="6108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ADD82-0E94-47BC-A5A8-FE418161246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49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 userDrawn="1"/>
        </p:nvGrpSpPr>
        <p:grpSpPr bwMode="auto">
          <a:xfrm>
            <a:off x="3411538" y="2394189"/>
            <a:ext cx="5368925" cy="2052161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4943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0718"/>
            <a:ext cx="11183146" cy="1322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1266604"/>
            <a:ext cx="11183146" cy="1322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8" y="2711681"/>
            <a:ext cx="11185285" cy="31018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334124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4196"/>
            <a:ext cx="10515600" cy="132218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0976"/>
            <a:ext cx="10515600" cy="43402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40166"/>
            <a:ext cx="2743200" cy="36419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40166"/>
            <a:ext cx="4114800" cy="36419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40166"/>
            <a:ext cx="2743200" cy="36419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3131"/>
            <a:ext cx="11032832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3131"/>
            <a:ext cx="5651500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3131"/>
            <a:ext cx="5109414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2" r:id="rId2"/>
    <p:sldLayoutId id="2147483881" r:id="rId3"/>
    <p:sldLayoutId id="2147483655" r:id="rId4"/>
    <p:sldLayoutId id="2147483657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7"/>
          <p:cNvGrpSpPr>
            <a:grpSpLocks noChangeAspect="1"/>
          </p:cNvGrpSpPr>
          <p:nvPr/>
        </p:nvGrpSpPr>
        <p:grpSpPr bwMode="auto">
          <a:xfrm>
            <a:off x="3411538" y="2394189"/>
            <a:ext cx="5368925" cy="2052161"/>
            <a:chOff x="2149" y="1512"/>
            <a:chExt cx="3382" cy="1296"/>
          </a:xfrm>
        </p:grpSpPr>
        <p:sp>
          <p:nvSpPr>
            <p:cNvPr id="2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09462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Projekty strategiczne  - warunki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3748586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Zakwalifikowanie na listę wniosków o znaczeniu strategicznym może nastąpić, o ile projekt spełnia co najmniej jeden z następujących warunków:</a:t>
            </a:r>
          </a:p>
          <a:p>
            <a:pPr lvl="1" indent="-360000" algn="just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zakłada realizację zadań związanych z ważnym interesem społecznym lub ważnym interesem publicznym;</a:t>
            </a:r>
          </a:p>
          <a:p>
            <a:pPr lvl="1" indent="-360000" algn="just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zakłada podjęcie próby innowacyjnego podejścia i rozwiązania istotnych kwestii </a:t>
            </a:r>
            <a:br>
              <a:rPr lang="pl-PL" dirty="0"/>
            </a:br>
            <a:r>
              <a:rPr lang="pl-PL" dirty="0"/>
              <a:t>i problemów społecznych;</a:t>
            </a:r>
          </a:p>
          <a:p>
            <a:pPr lvl="1" indent="-360000" algn="just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zakłada realizację szczególnie istotnego problemu, z punktu widzenia celów konkursu, służącego perspektywie zmiany społecznej;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10112991" y="5132105"/>
            <a:ext cx="900752" cy="47645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2096404"/>
            <a:ext cx="11185285" cy="3130993"/>
          </a:xfrm>
        </p:spPr>
        <p:txBody>
          <a:bodyPr anchor="ctr"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Konkurs dotyczy projektów realizowanych od dnia 1 stycznia 2020 roku do dnia </a:t>
            </a:r>
            <a:br>
              <a:rPr lang="pl-PL" sz="2400" dirty="0"/>
            </a:br>
            <a:r>
              <a:rPr lang="pl-PL" sz="2400" dirty="0"/>
              <a:t>31 marca 2021 roku.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Za kwalifikowalne uznaje się koszty poniesione od daty rozpoczęcia realizacji projektu (z tym że nie wcześniej niż od dnia 1 stycznia 2020 roku) do daty zakończenia realizacji projektu (z tym że nie później niż do dnia 31 marca 2021 roku).</a:t>
            </a:r>
          </a:p>
        </p:txBody>
      </p:sp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7839" y="1206595"/>
            <a:ext cx="11183937" cy="56529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Termin realizacji projektów</a:t>
            </a:r>
          </a:p>
        </p:txBody>
      </p:sp>
    </p:spTree>
    <p:extLst>
      <p:ext uri="{BB962C8B-B14F-4D97-AF65-F5344CB8AC3E}">
        <p14:creationId xmlns:p14="http://schemas.microsoft.com/office/powerpoint/2010/main" val="186421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8"/>
            <a:ext cx="11185285" cy="4238654"/>
          </a:xfrm>
        </p:spPr>
        <p:txBody>
          <a:bodyPr anchor="ctr"/>
          <a:lstStyle/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W ramach konkursu mogą zostać zgłoszone również projekty wieloletnie.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2400" dirty="0"/>
              <a:t>Wnioskodawca może ubiegać się o zawarcie umowy wieloletniej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wyłącznie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2400" dirty="0"/>
            </a:br>
            <a:r>
              <a:rPr lang="pl-PL" sz="2400" dirty="0"/>
              <a:t>w przypadku: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kierunku pomocy 1;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typu projektu „prowadzenie rehabilitacji w placówce (rehabilitacja ciągła)” – kierunek pomocy 2;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kierunku pomocy 4;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typu projektu „zakup, szkolenie i utrzymanie psów asystujących w trakcie szkolenia” – kierunek pomocy 5.</a:t>
            </a:r>
          </a:p>
        </p:txBody>
      </p:sp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7839" y="1206595"/>
            <a:ext cx="11183937" cy="56529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Projekty wieloletnie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Projekty wieloletnie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972620"/>
            <a:ext cx="11206727" cy="3796764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Rozpoczęcie realizacji projektu wieloletniego musi nastąpić nie wcześniej niż 1 stycznia 2020 roku. Zakończenie realizacji projektu wieloletniego musi nastąpić nie później niż 31 marca 2023 roku.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Wyznacza się następujące maksymalne okresy finansowania projektów wieloletnich: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pierwszy okres – od 1 stycznia 2020 roku do 31 marca 2021 roku;</a:t>
            </a:r>
          </a:p>
          <a:p>
            <a:pPr lvl="1" indent="-360000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drugi okres – od 1 kwietnia 2021 roku do 31 marca 2022 roku </a:t>
            </a:r>
            <a:r>
              <a:rPr lang="pl-PL" sz="2000" dirty="0"/>
              <a:t>(tryb pozakonkursowy)</a:t>
            </a:r>
            <a:r>
              <a:rPr lang="pl-PL" dirty="0"/>
              <a:t>;</a:t>
            </a:r>
          </a:p>
          <a:p>
            <a:pPr lvl="1" indent="-360000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þ"/>
            </a:pPr>
            <a:r>
              <a:rPr lang="pl-PL" dirty="0"/>
              <a:t>trzeci okres – od 1 kwietnia 2022 roku do 31 marca 2023 roku </a:t>
            </a:r>
            <a:r>
              <a:rPr lang="pl-PL" sz="2000" dirty="0"/>
              <a:t>(tryb pozakonkursowy)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Wkład własny – świadczenie wolontariusza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818167"/>
            <a:ext cx="11281155" cy="3951217"/>
          </a:xfrm>
        </p:spPr>
        <p:txBody>
          <a:bodyPr anchor="ctr"/>
          <a:lstStyle/>
          <a:p>
            <a:pPr lvl="0" algn="just">
              <a:buFont typeface="Wingdings" pitchFamily="2" charset="2"/>
              <a:buChar char="§"/>
            </a:pPr>
            <a:r>
              <a:rPr lang="pl-PL" sz="2100" dirty="0"/>
              <a:t>Przyjmuje się, iż wartość pracy jednego wolontariusza nie może przekroczyć kwoty </a:t>
            </a:r>
            <a:r>
              <a:rPr lang="pl-PL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 zł</a:t>
            </a:r>
            <a:r>
              <a:rPr lang="pl-PL" sz="2100" dirty="0"/>
              <a:t> za jedną godzinę pracy. 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2100" dirty="0"/>
              <a:t>W przypadku pracy, której wynikiem jest </a:t>
            </a:r>
            <a:r>
              <a:rPr lang="pl-PL" sz="21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powstanie</a:t>
            </a:r>
            <a:r>
              <a:rPr lang="pl-PL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1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utworu</a:t>
            </a:r>
            <a:r>
              <a:rPr lang="pl-PL" sz="2100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100" dirty="0"/>
              <a:t>w rozumieniu ustawy o prawie autorskim i prawach pokrewnych ustalenie wartości pracy wolontariusza dokonywane jest następująco: iloczyn stawki jednostkowej wynoszącej </a:t>
            </a:r>
            <a:r>
              <a:rPr lang="pl-PL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 zł </a:t>
            </a:r>
            <a:r>
              <a:rPr lang="pl-PL" sz="2100" dirty="0"/>
              <a:t>oraz liczby jednostek przeliczeniowych (liczby stron znormalizowanych – w przypadku tekstów lub liczby godzin nagrań – w przypadku materiałów audiowizualnych). 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2100" dirty="0"/>
              <a:t>Jeżeli wolontariusz wykonuje pracę taką, jak stały personel zatrudniony u Wnioskodawcy, to kalkulacja wkładu pracy wolontariusza może być dokonana w oparciu o stawki obowiązujące dla tego personelu, z tym że warunkiem przyjęcia do kalkulacji kwoty / stawki wyższej niż kwota / stawka wskazana w ogłoszeniu o konkursie jest posiadanie przez wolontariusza kwalifikacji co najmniej takich jakie posiada stały personel zatrudniony u Wnioskodawcy.</a:t>
            </a:r>
          </a:p>
        </p:txBody>
      </p:sp>
    </p:spTree>
    <p:extLst>
      <p:ext uri="{BB962C8B-B14F-4D97-AF65-F5344CB8AC3E}">
        <p14:creationId xmlns:p14="http://schemas.microsoft.com/office/powerpoint/2010/main" val="3602583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formalna i merytoryczna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972620"/>
            <a:ext cx="11185285" cy="4003491"/>
          </a:xfrm>
        </p:spPr>
        <p:txBody>
          <a:bodyPr anchor="ctr"/>
          <a:lstStyle/>
          <a:p>
            <a:pPr lvl="0" algn="just">
              <a:buFont typeface="Wingdings" pitchFamily="2" charset="2"/>
              <a:buChar char="§"/>
            </a:pPr>
            <a:r>
              <a:rPr lang="pl-PL" sz="2300" dirty="0"/>
              <a:t>Ocena formalna przeprowadzana jest w terminie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dni roboczych </a:t>
            </a:r>
            <a:r>
              <a:rPr lang="pl-PL" sz="2300" dirty="0"/>
              <a:t>od daty zamknięcia konkursu.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300" dirty="0"/>
              <a:t>Wnioski ocenione pozytywnie pod względem formalnym przekazywane są do oceny merytorycznej, która przeprowadzana jest przez komisję konkursową w terminie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dni roboczych</a:t>
            </a:r>
            <a:r>
              <a:rPr lang="pl-PL" sz="2300" dirty="0"/>
              <a:t> od dnia ukazania się wyników oceny formalnej na stronie internetowej PFRON.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300" dirty="0"/>
              <a:t>Kryteria oceny formalnej oraz merytorycznej określone zostały w regulaminach składania, rozpatrywania i realizacji projektów, opracowanych dla poszczególnych kierunków pomocy, stanowiących załączniki do „Zasad wspierania realizacji zadań”.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300" dirty="0"/>
              <a:t>System punktacji w ramach poszczególnych kryteriów oceny merytorycznej oraz przesłanki oceny pozytywnej określone zostały w „Karcie oceny merytorycznej”, której wzór stanowi załącznik do ogłoszenia o konkursie.</a:t>
            </a:r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(wniosek wspólny)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972620"/>
            <a:ext cx="11185285" cy="3796764"/>
          </a:xfrm>
        </p:spPr>
        <p:txBody>
          <a:bodyPr anchor="ctr"/>
          <a:lstStyle/>
          <a:p>
            <a:pPr lvl="0" algn="just">
              <a:buFont typeface="Wingdings" pitchFamily="2" charset="2"/>
              <a:buChar char="§"/>
            </a:pPr>
            <a:r>
              <a:rPr lang="pl-PL" sz="2300" dirty="0"/>
              <a:t>Wnioski o charakterze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ogólnopolskim</a:t>
            </a:r>
            <a:r>
              <a:rPr lang="pl-PL" sz="2300" dirty="0"/>
              <a:t> (tj. wnioski w których zapewniony zostanie udział beneficjentów ostatecznych z co najmniej ośmiu województw), złożone przez dwie lub więcej organizacje pozarządowe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działające wspólnie </a:t>
            </a:r>
            <a:r>
              <a:rPr lang="pl-PL" sz="2300" dirty="0"/>
              <a:t>(wnioski wspólne) mogą uzyskać w konkursie dodatkowe punkty.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300" dirty="0"/>
              <a:t>Dodatkowe punkty przyznawane są wg następujących zasad: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sz="2300" dirty="0"/>
              <a:t>jeżeli wniosek o charakterze ogólnopolskim zostanie złożony przez dwie organizacje pozarządowe – otrzyma dodatkowo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sz="2300" dirty="0">
                <a:solidFill>
                  <a:schemeClr val="tx1"/>
                </a:solidFill>
              </a:rPr>
              <a:t> </a:t>
            </a:r>
            <a:r>
              <a:rPr lang="pl-PL" sz="2300" dirty="0"/>
              <a:t>punkty;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sz="2300" dirty="0"/>
              <a:t>jeżeli wniosek o charakterze ogólnopolskim zostanie złożony przez więcej niż dwie organizacje pozarządowe – otrzyma dodatkowo </a:t>
            </a:r>
            <a:r>
              <a:rPr lang="pl-PL" sz="23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2300" dirty="0"/>
              <a:t>punkty.</a:t>
            </a:r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(wkład własny)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765005"/>
            <a:ext cx="11334318" cy="4359347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000" dirty="0"/>
              <a:t>Wnioski, w których </a:t>
            </a:r>
            <a:r>
              <a:rPr lang="pl-PL" sz="20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wkład własny</a:t>
            </a:r>
            <a:r>
              <a:rPr lang="pl-PL" sz="2000" dirty="0"/>
              <a:t> Wnioskodawcy zadeklarowany zostanie na poziomie przekraczającym wymagane minimum wkładu własnego, mogą uzyskać w konkursie dodatkowe punkty.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000" dirty="0"/>
              <a:t>Dodatkowe punkty przyznawane są wg następujących zasad:</a:t>
            </a:r>
          </a:p>
          <a:p>
            <a:pPr lvl="1" algn="just">
              <a:spcBef>
                <a:spcPts val="3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000" dirty="0"/>
              <a:t>jeżeli wkład własny będzie wyższy od wymaganego minimum o co najmniej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r>
              <a:rPr lang="pl-PL" sz="2000" dirty="0"/>
              <a:t> kosztów kwalifikowalnych projektu, ale nie więcej niż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r>
              <a:rPr lang="pl-PL" sz="2000" dirty="0"/>
              <a:t> tych kosztów – wniosek otrzyma dodatkowo </a:t>
            </a:r>
            <a:r>
              <a:rPr lang="pl-PL" sz="20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sz="2000" dirty="0"/>
              <a:t> punkty;</a:t>
            </a:r>
          </a:p>
          <a:p>
            <a:pPr lvl="1" algn="just">
              <a:spcBef>
                <a:spcPts val="3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000" dirty="0"/>
              <a:t>jeżeli wkład własny będzie wyższy od wymaganego minimum o ponad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r>
              <a:rPr lang="pl-PL" sz="2000" dirty="0"/>
              <a:t> kosztów kwalifikowalnych projektu, ale nie więcej niż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</a:t>
            </a:r>
            <a:r>
              <a:rPr lang="pl-PL" sz="2000" dirty="0"/>
              <a:t> tych kosztów – wniosek otrzyma dodatkowo </a:t>
            </a:r>
            <a:r>
              <a:rPr lang="pl-PL" sz="20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000" dirty="0"/>
              <a:t> punkty;</a:t>
            </a:r>
          </a:p>
          <a:p>
            <a:pPr lvl="1" algn="just">
              <a:spcBef>
                <a:spcPts val="3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000" dirty="0"/>
              <a:t>jeżeli wkład własny będzie wyższy od wymaganego minimum wkładu własnego o ponad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</a:t>
            </a:r>
            <a:r>
              <a:rPr lang="pl-PL" sz="2000" dirty="0"/>
              <a:t> kosztów kwalifikowalnych projektu, ale nie więcej niż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r>
              <a:rPr lang="pl-PL" sz="2000" dirty="0"/>
              <a:t> tych kosztów – wniosek otrzyma dodatkowo </a:t>
            </a:r>
            <a:br>
              <a:rPr lang="pl-PL" sz="2000" dirty="0"/>
            </a:br>
            <a:r>
              <a:rPr lang="pl-PL" sz="20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/>
              <a:t>punkty;</a:t>
            </a:r>
          </a:p>
          <a:p>
            <a:pPr lvl="1" algn="just">
              <a:spcBef>
                <a:spcPts val="3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000" dirty="0"/>
              <a:t>jeżeli wkład własny będzie wyższy od wymaganego minimum wkładu własnego o ponad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r>
              <a:rPr lang="pl-PL" sz="2000" dirty="0"/>
              <a:t> kosztów kwalifikowalnych projektu – wniosek otrzyma dodatkowo </a:t>
            </a:r>
            <a:r>
              <a:rPr lang="pl-PL" sz="20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l-PL" sz="2000" dirty="0"/>
              <a:t> punktów.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8601264" y="5996143"/>
            <a:ext cx="900752" cy="47645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71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(wkład własny)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2062716"/>
            <a:ext cx="11057872" cy="3327992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Dodatkowe punkty przyznawane będą przez komisję konkursową jeżeli przekroczenie wymaganego minimum wkładu własnego nastąpi na skutek zaangażowania do projektu przez Wnioskodawcę wkładu własnego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finansowego </a:t>
            </a:r>
            <a:r>
              <a:rPr lang="pl-PL" sz="2400" dirty="0"/>
              <a:t>(ze źródeł niepublicznych lub ze źródeł publicznych, innych niż PFRON).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Zwiększenie udziału wkładu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niefinansowego</a:t>
            </a:r>
            <a:r>
              <a:rPr lang="pl-PL" sz="2400" dirty="0">
                <a:solidFill>
                  <a:srgbClr val="48A23F"/>
                </a:solidFill>
              </a:rPr>
              <a:t> </a:t>
            </a:r>
            <a:r>
              <a:rPr lang="pl-PL" sz="2400" dirty="0"/>
              <a:t>osobowego (świadczenia wolontariusza) </a:t>
            </a:r>
            <a:r>
              <a:rPr lang="pl-PL" sz="2400" b="1" dirty="0">
                <a:solidFill>
                  <a:srgbClr val="CB3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wpływa </a:t>
            </a:r>
            <a:r>
              <a:rPr lang="pl-PL" sz="2400" dirty="0"/>
              <a:t>na możliwość przyznania dodatkowej punktacji.</a:t>
            </a:r>
          </a:p>
        </p:txBody>
      </p:sp>
    </p:spTree>
    <p:extLst>
      <p:ext uri="{BB962C8B-B14F-4D97-AF65-F5344CB8AC3E}">
        <p14:creationId xmlns:p14="http://schemas.microsoft.com/office/powerpoint/2010/main" val="1585531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(zatrudnienie ON)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3" y="1881962"/>
            <a:ext cx="11419379" cy="4157331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Dodatkowe punkty w konkursie przyznawane są dla wniosków złożonych przez Wnioskodawców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zatrudniających</a:t>
            </a:r>
            <a:r>
              <a:rPr lang="pl-PL" sz="2200" dirty="0"/>
              <a:t> osoby niepełnosprawne.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200" dirty="0"/>
              <a:t>Dodatkowe punkty przyznawane są wg następujących zasad: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jeżeli wskaźnik zatrudnienia osób niepełnosprawnych wynosi u Wnioskodawcy co najmniej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  <a:r>
              <a:rPr lang="pl-PL" sz="2200" dirty="0"/>
              <a:t>, ale nie więcej niż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r>
              <a:rPr lang="pl-PL" sz="2200" dirty="0"/>
              <a:t> ogółu pracowników (w rozumieniu przepisów kodeksu pracy) – wniosek otrzyma dodatkowo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sz="2200" dirty="0"/>
              <a:t> punkty;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jeżeli wskaźnik zatrudnienia osób niepełnosprawnych wynosi u Wnioskodawcy ponad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r>
              <a:rPr lang="pl-PL" sz="2200" dirty="0"/>
              <a:t>, ale nie więcej niż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</a:t>
            </a:r>
            <a:r>
              <a:rPr lang="pl-PL" sz="2200" dirty="0"/>
              <a:t> ogółu pracowników (w rozumieniu przepisów kodeksu pracy) – wniosek otrzyma dodatkowo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punkty;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jeżeli wskaźnik zatrudnienia osób niepełnosprawnych wynosi u Wnioskodawcy ponad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</a:t>
            </a:r>
            <a:r>
              <a:rPr lang="pl-PL" sz="2200" dirty="0"/>
              <a:t>, ale nie więcej niż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r>
              <a:rPr lang="pl-PL" sz="2200" dirty="0"/>
              <a:t> ogółu pracowników (w rozumieniu przepisów kodeksu pracy) – wniosek otrzyma dodatkowo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sz="2200" dirty="0"/>
              <a:t> punkty;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8601264" y="5996143"/>
            <a:ext cx="900752" cy="47645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39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46980" y="1479965"/>
            <a:ext cx="10974405" cy="419397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Konkurs pn. „Kierunek AKTYWNOŚĆ”</a:t>
            </a:r>
            <a:br>
              <a:rPr lang="pl-PL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konkurs o zlecenie realizacji zadań w formie wsparcia nr 1/2019 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57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(zatrudnienie ON)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2062716"/>
            <a:ext cx="11057872" cy="3327992"/>
          </a:xfrm>
        </p:spPr>
        <p:txBody>
          <a:bodyPr anchor="ctr"/>
          <a:lstStyle/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jeżeli wskaźnik zatrudnienia osób niepełnosprawnych wynosi u Wnioskodawcy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r>
              <a:rPr lang="pl-PL" sz="2200" dirty="0"/>
              <a:t> ogółu pracowników (w rozumieniu przepisów kodeksu pracy) – wniosek otrzyma dodatkowo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l-PL" sz="2200" dirty="0"/>
              <a:t> punktów;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wskaźnik zatrudnienia </a:t>
            </a:r>
            <a:r>
              <a:rPr lang="pl-PL" sz="2200" dirty="0"/>
              <a:t>osób niepełnosprawnych ustalany jest według stanu na ostatni dzień miesiąca poprzedzającego miesiąc złożenia wniosku;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do ustalenia stanu zatrudnienia </a:t>
            </a:r>
            <a:r>
              <a:rPr lang="pl-PL" sz="2200" b="1" dirty="0">
                <a:solidFill>
                  <a:srgbClr val="CB3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wlicza się</a:t>
            </a:r>
            <a:r>
              <a:rPr lang="pl-PL" sz="2200" dirty="0"/>
              <a:t> osób zatrudnionych u Wnioskodawcy na podstawie umów cywilnoprawnych;</a:t>
            </a:r>
          </a:p>
          <a:p>
            <a:pPr lvl="1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ü"/>
            </a:pPr>
            <a:r>
              <a:rPr lang="pl-PL" sz="2200" dirty="0"/>
              <a:t>liczba zatrudnionych pracowników ustalana jest w przeliczeniu na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pełny wymiar</a:t>
            </a:r>
            <a:r>
              <a:rPr lang="pl-PL" sz="2200" dirty="0"/>
              <a:t> czasu pracy.</a:t>
            </a:r>
          </a:p>
        </p:txBody>
      </p:sp>
    </p:spTree>
    <p:extLst>
      <p:ext uri="{BB962C8B-B14F-4D97-AF65-F5344CB8AC3E}">
        <p14:creationId xmlns:p14="http://schemas.microsoft.com/office/powerpoint/2010/main" val="3814096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(kierunek pomocy 2 – placówka)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972620"/>
            <a:ext cx="11185285" cy="3796764"/>
          </a:xfrm>
        </p:spPr>
        <p:txBody>
          <a:bodyPr anchor="ctr"/>
          <a:lstStyle/>
          <a:p>
            <a:pPr lvl="0" algn="just">
              <a:buFont typeface="Wingdings" pitchFamily="2" charset="2"/>
              <a:buChar char="§"/>
            </a:pPr>
            <a:r>
              <a:rPr lang="pl-PL" sz="2400" dirty="0"/>
              <a:t>W przypadku kierunku pomocy 2 dodatkowe punkty przyznawane są dla wniosków dotyczących typu projektu „prowadzenie rehabilitacji w placówce (rehabilitacja ciągła)”. Wniosek, dotyczący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placówki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dirty="0"/>
              <a:t>w której działania na rzecz osób niepełnosprawnych realizowane są (licząc wstecz od dnia 1 stycznia 2020 roku):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ü"/>
            </a:pPr>
            <a:r>
              <a:rPr lang="pl-PL" dirty="0"/>
              <a:t>co najmniej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dirty="0"/>
              <a:t> rok – otrzyma dodatkowo </a:t>
            </a:r>
            <a:r>
              <a:rPr lang="pl-PL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dirty="0"/>
              <a:t> punkt,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ü"/>
            </a:pPr>
            <a:r>
              <a:rPr lang="pl-PL" dirty="0"/>
              <a:t>co najmniej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dirty="0"/>
              <a:t> lata – otrzyma dodatkowo </a:t>
            </a:r>
            <a:r>
              <a:rPr lang="pl-PL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dirty="0"/>
              <a:t> punkty,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ü"/>
            </a:pPr>
            <a:r>
              <a:rPr lang="pl-PL" dirty="0"/>
              <a:t>co najmniej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dirty="0"/>
              <a:t> lata – otrzyma dodatkowo </a:t>
            </a:r>
            <a:r>
              <a:rPr lang="pl-PL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dirty="0"/>
              <a:t> punkty,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ü"/>
            </a:pPr>
            <a:r>
              <a:rPr lang="pl-PL" dirty="0"/>
              <a:t>co najmniej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dirty="0"/>
              <a:t> lata – otrzyma dodatkowo </a:t>
            </a:r>
            <a:r>
              <a:rPr lang="pl-PL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dirty="0"/>
              <a:t> punkty,</a:t>
            </a:r>
          </a:p>
          <a:p>
            <a:pPr lvl="1" indent="-360000" algn="just">
              <a:spcBef>
                <a:spcPts val="600"/>
              </a:spcBef>
              <a:buClr>
                <a:srgbClr val="48A23F"/>
              </a:buClr>
              <a:buFont typeface="Wingdings" pitchFamily="2" charset="2"/>
              <a:buChar char="ü"/>
            </a:pPr>
            <a:r>
              <a:rPr lang="pl-PL" dirty="0"/>
              <a:t>co najmniej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pl-PL" dirty="0"/>
              <a:t>lat i więcej – otrzyma dodatkowo </a:t>
            </a:r>
            <a:r>
              <a:rPr lang="pl-PL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l-PL" dirty="0"/>
              <a:t> punktów;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8601264" y="5996143"/>
            <a:ext cx="900752" cy="47645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87213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Ocena merytoryczna – dodatkowe punkty (kierunek pomocy 2 – placówka)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972620"/>
            <a:ext cx="11185285" cy="3796764"/>
          </a:xfrm>
        </p:spPr>
        <p:txBody>
          <a:bodyPr anchor="ctr"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pl-PL" sz="2200" dirty="0"/>
              <a:t>Placówka musi funkcjonować w sposób </a:t>
            </a:r>
            <a:r>
              <a:rPr lang="pl-PL" sz="22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nieprzerwany</a:t>
            </a:r>
            <a:r>
              <a:rPr lang="pl-PL" sz="2200" dirty="0"/>
              <a:t>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pl-PL" sz="2200" dirty="0"/>
              <a:t>Pojęcie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„funkcjonowania placówki”</a:t>
            </a:r>
            <a:r>
              <a:rPr lang="pl-PL" sz="2200" dirty="0"/>
              <a:t> oznacza posiadanie przez Wnioskodawcę zasobów kadrowych, lokalowych i rzeczowych niezbędnych do kierowania placówką oraz realizowanie przez Wnioskodawcę w placówce terapii na rzecz osób niepełnosprawnych (podopiecznych placówki). </a:t>
            </a:r>
          </a:p>
          <a:p>
            <a:pPr marL="1105200" lvl="2" indent="-360000" algn="just"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dirty="0"/>
              <a:t>kadrę placówki mogą stanowić osoby zatrudnione na podstawie stosunku pracy lub stosunku cywilnoprawnego lub osoby samozatrudnione lub osoby wykonujące świadczenia w formie wolontariatu.</a:t>
            </a:r>
            <a:endParaRPr lang="pl-PL" u="sng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pl-PL" sz="2200" dirty="0"/>
              <a:t>Jeżeli w tym samym wniosku zgłoszonych zostanie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kilka placówek </a:t>
            </a:r>
            <a:r>
              <a:rPr lang="pl-PL" sz="2200" dirty="0"/>
              <a:t>– dodatkowa punktacja przyznawana jest w odniesieniu do placówki funkcjonującej najdłużej (punkty za poszczególne placówki nie podlegają sumowaniu).</a:t>
            </a:r>
            <a:endParaRPr lang="pl-PL" sz="2200" u="sng" dirty="0"/>
          </a:p>
        </p:txBody>
      </p:sp>
    </p:spTree>
    <p:extLst>
      <p:ext uri="{BB962C8B-B14F-4D97-AF65-F5344CB8AC3E}">
        <p14:creationId xmlns:p14="http://schemas.microsoft.com/office/powerpoint/2010/main" val="1467916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Państwowy Fundusz Rehabilitacji Osób Niepełnosprawnych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Al. Jana Pawła II 13,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00-828 Warszawa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b="1" dirty="0"/>
              <a:t>tel. 22 50 55 500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b="1" dirty="0"/>
              <a:t>www.pfron.org.pl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0"/>
          </p:nvPr>
        </p:nvSpPr>
        <p:spPr/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UWAGĘ!</a:t>
            </a:r>
            <a:r>
              <a:rPr lang="pl-PL" sz="3600" b="1" dirty="0"/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44268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Kierunki pomocy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8"/>
            <a:ext cx="11185285" cy="4392672"/>
          </a:xfrm>
        </p:spPr>
        <p:txBody>
          <a:bodyPr anchor="ctr"/>
          <a:lstStyle/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300" dirty="0"/>
              <a:t>W ramach konkursu mogą być zgłaszane projekty dotyczące: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1</a:t>
            </a:r>
            <a:r>
              <a:rPr lang="pl-PL" sz="2300" dirty="0">
                <a:solidFill>
                  <a:srgbClr val="48A23F"/>
                </a:solidFill>
              </a:rPr>
              <a:t> </a:t>
            </a:r>
            <a:r>
              <a:rPr lang="pl-PL" sz="2300" dirty="0"/>
              <a:t>„wejście osób niepełnosprawnych na rynek pracy”;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2</a:t>
            </a:r>
            <a:r>
              <a:rPr lang="pl-PL" sz="2300" b="1" dirty="0"/>
              <a:t> </a:t>
            </a:r>
            <a:r>
              <a:rPr lang="pl-PL" sz="2300" dirty="0"/>
              <a:t>„zwiększenie samodzielności osób niepełnosprawnych”;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3</a:t>
            </a:r>
            <a:r>
              <a:rPr lang="pl-PL" sz="2300" dirty="0"/>
              <a:t> „wzrost aktywności osób niepełnosprawnych w różnych dziedzinach życia”;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4</a:t>
            </a:r>
            <a:r>
              <a:rPr lang="pl-PL" sz="2300" dirty="0"/>
              <a:t> „zapewnienie osobom niepełnosprawnym dostępu do informacji”;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5</a:t>
            </a:r>
            <a:r>
              <a:rPr lang="pl-PL" sz="2300" dirty="0">
                <a:solidFill>
                  <a:srgbClr val="48A23F"/>
                </a:solidFill>
              </a:rPr>
              <a:t> </a:t>
            </a:r>
            <a:r>
              <a:rPr lang="pl-PL" sz="2300" dirty="0"/>
              <a:t>„poprawa jakości funkcjonowania otoczenia osób niepełnosprawnych”;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pl-PL" sz="2300" b="1" dirty="0">
                <a:solidFill>
                  <a:srgbClr val="48A23F"/>
                </a:solidFill>
              </a:rPr>
              <a:t>kierunku pomocy 6</a:t>
            </a:r>
            <a:r>
              <a:rPr lang="pl-PL" sz="2300" dirty="0">
                <a:solidFill>
                  <a:srgbClr val="48A23F"/>
                </a:solidFill>
              </a:rPr>
              <a:t> </a:t>
            </a:r>
            <a:r>
              <a:rPr lang="pl-PL" sz="2300" dirty="0"/>
              <a:t>„upowszechnianie pozytywnych postaw społecznych wobec osób niepełnosprawnych i wiedzy dotyczącej niepełnosprawności”.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Wykluczenia w ramach konkursu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2121097"/>
            <a:ext cx="11185285" cy="3213462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W ramach konkursu wykluczona została możliwość zgłaszania projektów dotyczących:</a:t>
            </a:r>
          </a:p>
          <a:p>
            <a:pPr lvl="1" indent="-360000" algn="just"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ý"/>
            </a:pPr>
            <a:r>
              <a:rPr lang="pl-PL" dirty="0"/>
              <a:t>organizacji imprez turystycznych lub rekreacyjnych (kierunek pomocy 3), które trwają powyżej 7 dni lub które mają znamiona turnusu rehabilitacyjnego;</a:t>
            </a:r>
          </a:p>
          <a:p>
            <a:pPr lvl="1" indent="-360000" algn="just"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ý"/>
            </a:pPr>
            <a:r>
              <a:rPr lang="pl-PL" dirty="0"/>
              <a:t>zadania pn. organizowanie i prowadzenie szkoleń dla tłumaczy języka migowego oraz tłumaczy-przewodników (kierunek pomocy 5).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Termin i zasady składania wniosków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3816651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Wnioski o zlecenie realizacji zadań mogą być składane od dnia 11 września 2019 roku do dnia 10 października 2019 roku, z zastrzeżeniem, iż zatwierdzenie wniosku, musi zostać dokonane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najpóźniej</a:t>
            </a:r>
            <a:r>
              <a:rPr lang="pl-PL" sz="2400" dirty="0">
                <a:solidFill>
                  <a:srgbClr val="CB3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dirty="0"/>
              <a:t>do dnia 10 października 2019 roku do godziny 12</a:t>
            </a:r>
            <a:r>
              <a:rPr lang="pl-PL" sz="2400" u="sng" baseline="30000" dirty="0"/>
              <a:t>00</a:t>
            </a:r>
            <a:r>
              <a:rPr lang="pl-PL" sz="2400" dirty="0"/>
              <a:t>. </a:t>
            </a:r>
          </a:p>
          <a:p>
            <a:pPr lvl="1" indent="-360000" algn="just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ý"/>
            </a:pPr>
            <a:r>
              <a:rPr lang="pl-PL" dirty="0"/>
              <a:t>po upływie tego terminu możliwość edycji wniosku w Generatorze Wniosków zostanie zablokowana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Uprawniony podmiot może złożyć w ramach konkursu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trzy wnioski</a:t>
            </a:r>
            <a:r>
              <a:rPr lang="pl-PL" sz="2400" dirty="0"/>
              <a:t>, z tym że </a:t>
            </a:r>
            <a:r>
              <a:rPr lang="pl-PL" sz="2400" dirty="0">
                <a:solidFill>
                  <a:srgbClr val="48A23F"/>
                </a:solidFill>
                <a:sym typeface="Wingdings 3"/>
              </a:rPr>
              <a:t></a:t>
            </a:r>
            <a:r>
              <a:rPr lang="pl-PL" sz="2400" dirty="0">
                <a:solidFill>
                  <a:srgbClr val="CB333B"/>
                </a:solidFill>
                <a:sym typeface="Wingdings 3"/>
              </a:rPr>
              <a:t> </a:t>
            </a:r>
            <a:br>
              <a:rPr lang="pl-PL" sz="2400" dirty="0">
                <a:solidFill>
                  <a:srgbClr val="CB333B"/>
                </a:solidFill>
                <a:sym typeface="Wingdings 3"/>
              </a:rPr>
            </a:br>
            <a:r>
              <a:rPr lang="pl-PL" sz="2400" dirty="0"/>
              <a:t>nie więcej niż dwa wnioski w danym kierunku pomocy.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Złożenie wniosku wspólnego spowoduje zmniejszenie limitu wniosków dla każdego </a:t>
            </a:r>
            <a:br>
              <a:rPr lang="pl-PL" sz="2400" dirty="0"/>
            </a:br>
            <a:r>
              <a:rPr lang="pl-PL" sz="2400" dirty="0"/>
              <a:t>z Wnioskodawców, który zostanie wskazany we wniosku wspólnym.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Termin i zasady składania wniosków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4053297"/>
          </a:xfrm>
        </p:spPr>
        <p:txBody>
          <a:bodyPr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l-PL" sz="2400" dirty="0"/>
              <a:t>Wniosek musi zostać w całości wypełniony poprzez aplikację Generator Wniosków.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Wniosek uważa się za złożony do PFRON z chwilą zatwierdzenia poprzez Generator Wniosków (za datę złożenia wniosku uważa się datę zatwierdzenia wniosku). </a:t>
            </a:r>
          </a:p>
          <a:p>
            <a:pPr lvl="1" indent="-360000" algn="just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ý"/>
            </a:pPr>
            <a:r>
              <a:rPr lang="pl-PL" dirty="0"/>
              <a:t>po zatwierdzeniu wniosku jakiekolwiek zmiany we wniosku nie mogą być już wprowadzane.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Ocena formalna i merytoryczna wniosku przeprowadzana jest przez PFRON na podstawie elektronicznej wersji wniosku </a:t>
            </a:r>
            <a:r>
              <a:rPr lang="pl-PL" sz="2400" dirty="0">
                <a:solidFill>
                  <a:srgbClr val="48A23F"/>
                </a:solidFill>
                <a:sym typeface="Wingdings 3"/>
              </a:rPr>
              <a:t> </a:t>
            </a:r>
            <a:r>
              <a:rPr lang="pl-PL" sz="2400" dirty="0"/>
              <a:t>na etapie składania wniosku w ramach konkursu Wnioskodawca nie składa do PFRON papierowej wersji wniosku.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Budżet konkursu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4053297"/>
          </a:xfrm>
        </p:spPr>
        <p:txBody>
          <a:bodyPr anchor="ctr"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Planowana wysokość środków na dofinansowanie realizacji projektów zgłoszonych </a:t>
            </a:r>
            <a:br>
              <a:rPr lang="pl-PL" sz="2400" dirty="0"/>
            </a:br>
            <a:r>
              <a:rPr lang="pl-PL" sz="2400" dirty="0"/>
              <a:t>w konkursie wynosi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100.000.000 zł</a:t>
            </a:r>
            <a:r>
              <a:rPr lang="pl-PL" sz="2400" dirty="0"/>
              <a:t>.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W ramach środków przeznaczonych na realizację konkursu ustalona została następująca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alokacja</a:t>
            </a:r>
            <a:r>
              <a:rPr lang="pl-PL" sz="2400" dirty="0"/>
              <a:t>: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1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14 %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/>
              <a:t>środków;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2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67%</a:t>
            </a:r>
            <a:r>
              <a:rPr lang="pl-PL" dirty="0"/>
              <a:t> środków;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3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r>
              <a:rPr lang="pl-PL" dirty="0"/>
              <a:t> środków;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4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3 %</a:t>
            </a:r>
            <a:r>
              <a:rPr lang="pl-PL" dirty="0"/>
              <a:t> środków;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5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</a:t>
            </a:r>
            <a:r>
              <a:rPr lang="pl-PL" dirty="0"/>
              <a:t> środków;</a:t>
            </a:r>
          </a:p>
          <a:p>
            <a:pPr lvl="1" indent="-36000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pl-PL" dirty="0"/>
              <a:t>w przypadku kierunku pomocy 6 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2 %</a:t>
            </a:r>
            <a:r>
              <a:rPr lang="pl-PL" dirty="0"/>
              <a:t> środków.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Budżet konkursu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7" y="1832749"/>
            <a:ext cx="11421386" cy="4307827"/>
          </a:xfrm>
        </p:spPr>
        <p:txBody>
          <a:bodyPr anchor="ctr"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pl-PL" sz="2400" dirty="0"/>
              <a:t>W ramach alokacji środków przewidzianej w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kierunku pomocy 2</a:t>
            </a:r>
            <a:r>
              <a:rPr lang="pl-PL" sz="2400" dirty="0"/>
              <a:t> ustalone zostaną odrębne listy rankingowe dla następujących projektów: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dotyczące zadania pn. „prowadzenie rehabilitacji osób niepełnosprawnych w różnych typach placówek”;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dotyczące zadania pn. „świadczenie usług wspierających, które mają na celu umożliwienie lub wspomaganie niezależnego życia osób niepełnosprawnych, w szczególności usług asystencji osobistej”;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w których zgłoszone zostaną działania dotyczące rehabilitacji domowej dzieci niepełnosprawnych oraz edukacji rodziców (opiekunów prawnych) w miejscu ich zamieszkania poprzez przygotowanie do samodzielnego wspomagania rozwoju dziecka niepełnosprawnego;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w których zgłoszone zostaną działania dotyczące poradnictwa indywidualnego i grupowego oraz grup środowiskowego wsparcia dla rodzin dzieci niepełnosprawnych;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dotyczące typu projektu „treningi sportowe realizowane w sposób ciągły lub cykliczny”;</a:t>
            </a:r>
          </a:p>
          <a:p>
            <a:pPr lvl="1" indent="-432000" algn="just">
              <a:spcBef>
                <a:spcPts val="600"/>
              </a:spcBef>
              <a:buClr>
                <a:srgbClr val="48A23F"/>
              </a:buClr>
              <a:buFont typeface="Wingdings" panose="05000000000000000000" pitchFamily="2" charset="2"/>
              <a:buChar char="þ"/>
            </a:pPr>
            <a:r>
              <a:rPr lang="pl-PL" sz="2000" dirty="0"/>
              <a:t>projekty dotyczące pozostałych zadań/działań zgłaszanych w kierunku pomocy 2.</a:t>
            </a:r>
          </a:p>
        </p:txBody>
      </p:sp>
    </p:spTree>
    <p:extLst>
      <p:ext uri="{BB962C8B-B14F-4D97-AF65-F5344CB8AC3E}">
        <p14:creationId xmlns:p14="http://schemas.microsoft.com/office/powerpoint/2010/main" val="262854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586" y="1206374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Projekty strategiczne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4053297"/>
          </a:xfrm>
        </p:spPr>
        <p:txBody>
          <a:bodyPr anchor="ctr"/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Zarząd PFRON może podjąć decyzję o wydzieleniu maksymalnie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2%</a:t>
            </a:r>
            <a:r>
              <a:rPr lang="pl-PL" sz="2400" dirty="0"/>
              <a:t> środków, ze środków przewidzianych na realizację konkursu, z przeznaczeniem na dofinansowanie projektów o znaczeniu </a:t>
            </a:r>
            <a:r>
              <a:rPr lang="pl-PL" sz="2400" b="1" dirty="0">
                <a:solidFill>
                  <a:srgbClr val="48A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strategicznym</a:t>
            </a:r>
            <a:r>
              <a:rPr lang="pl-PL" sz="2400" dirty="0"/>
              <a:t>.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Zakwalifikowanie wniosku do grupy wniosków o znaczeniu strategicznym następuje na podstawie rekomendacji komisji konkursowej.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Na listę rankingową wniosków o znaczeniu strategicznym może zostać zakwalifikowany wniosek zweryfikowany pozytywnie pod względem merytorycznym.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Lista wniosków o znaczeniu strategicznym jest niezależna od kierunku pomocy.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1340</Words>
  <Application>Microsoft Office PowerPoint</Application>
  <PresentationFormat>Niestandardowy</PresentationFormat>
  <Paragraphs>119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Wingdings 3</vt:lpstr>
      <vt:lpstr>Office Theme</vt:lpstr>
      <vt:lpstr>Prezentacja programu PowerPoint</vt:lpstr>
      <vt:lpstr>Konkurs pn. „Kierunek AKTYWNOŚĆ”  konkurs o zlecenie realizacji zadań w formie wsparcia nr 1/2019 </vt:lpstr>
      <vt:lpstr>Kierunki pomocy</vt:lpstr>
      <vt:lpstr>Wykluczenia w ramach konkursu</vt:lpstr>
      <vt:lpstr>Termin i zasady składania wniosków</vt:lpstr>
      <vt:lpstr>Termin i zasady składania wniosków</vt:lpstr>
      <vt:lpstr>Budżet konkursu</vt:lpstr>
      <vt:lpstr>Budżet konkursu</vt:lpstr>
      <vt:lpstr>Projekty strategiczne</vt:lpstr>
      <vt:lpstr>Projekty strategiczne  - warunki</vt:lpstr>
      <vt:lpstr>Termin realizacji projektów</vt:lpstr>
      <vt:lpstr>Projekty wieloletnie</vt:lpstr>
      <vt:lpstr>Projekty wieloletnie</vt:lpstr>
      <vt:lpstr>Wkład własny – świadczenie wolontariusza</vt:lpstr>
      <vt:lpstr>Ocena formalna i merytoryczna</vt:lpstr>
      <vt:lpstr>Ocena merytoryczna – dodatkowe punkty (wniosek wspólny)</vt:lpstr>
      <vt:lpstr>Ocena merytoryczna – dodatkowe punkty (wkład własny)</vt:lpstr>
      <vt:lpstr>Ocena merytoryczna – dodatkowe punkty (wkład własny)</vt:lpstr>
      <vt:lpstr>Ocena merytoryczna – dodatkowe punkty (zatrudnienie ON)</vt:lpstr>
      <vt:lpstr>Ocena merytoryczna – dodatkowe punkty (zatrudnienie ON)</vt:lpstr>
      <vt:lpstr>Ocena merytoryczna – dodatkowe punkty (kierunek pomocy 2 – placówka)</vt:lpstr>
      <vt:lpstr>Ocena merytoryczna – dodatkowe punkty (kierunek pomocy 2 – placówka)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Głowacz Joanna</cp:lastModifiedBy>
  <cp:revision>139</cp:revision>
  <dcterms:created xsi:type="dcterms:W3CDTF">2017-02-09T14:40:32Z</dcterms:created>
  <dcterms:modified xsi:type="dcterms:W3CDTF">2019-09-13T07:45:39Z</dcterms:modified>
</cp:coreProperties>
</file>