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746" r:id="rId8"/>
  </p:sldMasterIdLst>
  <p:notesMasterIdLst>
    <p:notesMasterId r:id="rId44"/>
  </p:notesMasterIdLst>
  <p:handoutMasterIdLst>
    <p:handoutMasterId r:id="rId45"/>
  </p:handoutMasterIdLst>
  <p:sldIdLst>
    <p:sldId id="257" r:id="rId9"/>
    <p:sldId id="503" r:id="rId10"/>
    <p:sldId id="472" r:id="rId11"/>
    <p:sldId id="551" r:id="rId12"/>
    <p:sldId id="484" r:id="rId13"/>
    <p:sldId id="550" r:id="rId14"/>
    <p:sldId id="548" r:id="rId15"/>
    <p:sldId id="546" r:id="rId16"/>
    <p:sldId id="547" r:id="rId17"/>
    <p:sldId id="549" r:id="rId18"/>
    <p:sldId id="454" r:id="rId19"/>
    <p:sldId id="474" r:id="rId20"/>
    <p:sldId id="447" r:id="rId21"/>
    <p:sldId id="554" r:id="rId22"/>
    <p:sldId id="471" r:id="rId23"/>
    <p:sldId id="479" r:id="rId24"/>
    <p:sldId id="502" r:id="rId25"/>
    <p:sldId id="487" r:id="rId26"/>
    <p:sldId id="555" r:id="rId27"/>
    <p:sldId id="488" r:id="rId28"/>
    <p:sldId id="473" r:id="rId29"/>
    <p:sldId id="477" r:id="rId30"/>
    <p:sldId id="475" r:id="rId31"/>
    <p:sldId id="556" r:id="rId32"/>
    <p:sldId id="476" r:id="rId33"/>
    <p:sldId id="504" r:id="rId34"/>
    <p:sldId id="505" r:id="rId35"/>
    <p:sldId id="557" r:id="rId36"/>
    <p:sldId id="506" r:id="rId37"/>
    <p:sldId id="520" r:id="rId38"/>
    <p:sldId id="533" r:id="rId39"/>
    <p:sldId id="521" r:id="rId40"/>
    <p:sldId id="514" r:id="rId41"/>
    <p:sldId id="558" r:id="rId42"/>
    <p:sldId id="297" r:id="rId4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6" userDrawn="1">
          <p15:clr>
            <a:srgbClr val="A4A3A4"/>
          </p15:clr>
        </p15:guide>
        <p15:guide id="2" pos="2157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6962" autoAdjust="0"/>
  </p:normalViewPr>
  <p:slideViewPr>
    <p:cSldViewPr snapToGrid="0">
      <p:cViewPr varScale="1">
        <p:scale>
          <a:sx n="95" d="100"/>
          <a:sy n="95" d="100"/>
        </p:scale>
        <p:origin x="4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>
        <p:guide orient="horz" pos="2876"/>
        <p:guide pos="215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1189D506-5873-45A0-BB45-A175895FBF12}" type="datetimeFigureOut">
              <a:rPr lang="pl-PL" smtClean="0"/>
              <a:pPr/>
              <a:t>2019-09-17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D95CD388-7E8B-4B8C-8A5E-F38D15C5ECD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03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525FE74-FC8D-4011-9FD4-538DD9FBAFF8}" type="datetimeFigureOut">
              <a:rPr lang="pl-PL" smtClean="0"/>
              <a:pPr/>
              <a:t>2019-09-17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BD3ECF7-7F83-415C-9D7A-25FF113B498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8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407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439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7984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632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2380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690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84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525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8564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18503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14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6084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9776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6078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1065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13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1823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33473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1750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161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4147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460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473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Beneficjent może wnieść wkład własny w postaci: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a) </a:t>
            </a:r>
            <a:r>
              <a:rPr lang="pl-PL" altLang="pl-PL" sz="2800" b="1" dirty="0">
                <a:cs typeface="Arial" panose="020B0604020202020204" pitchFamily="34" charset="0"/>
              </a:rPr>
              <a:t>niepieniężnej, </a:t>
            </a:r>
            <a:r>
              <a:rPr lang="pl-PL" altLang="pl-PL" sz="2800" dirty="0">
                <a:cs typeface="Arial" panose="020B0604020202020204" pitchFamily="34" charset="0"/>
              </a:rPr>
              <a:t>w tym wkład niepieniężny wnoszony przez stronę trzecią w formie dodatków lub wynagrodzeń, lub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b) </a:t>
            </a:r>
            <a:r>
              <a:rPr lang="pl-PL" altLang="pl-PL" sz="2800" b="1" dirty="0">
                <a:cs typeface="Arial" panose="020B0604020202020204" pitchFamily="34" charset="0"/>
              </a:rPr>
              <a:t>finansowej</a:t>
            </a:r>
            <a:r>
              <a:rPr lang="pl-PL" altLang="pl-PL" sz="2800" dirty="0">
                <a:cs typeface="Arial" panose="020B0604020202020204" pitchFamily="34" charset="0"/>
              </a:rPr>
              <a:t>, np. poprzez: </a:t>
            </a:r>
          </a:p>
          <a:p>
            <a:pPr lvl="1"/>
            <a:r>
              <a:rPr lang="pl-PL" altLang="pl-PL" sz="2400" dirty="0">
                <a:cs typeface="Arial" panose="020B0604020202020204" pitchFamily="34" charset="0"/>
              </a:rPr>
              <a:t>środki będące w dyspozycji danej instytucji, </a:t>
            </a:r>
          </a:p>
          <a:p>
            <a:pPr lvl="1"/>
            <a:r>
              <a:rPr lang="pl-PL" altLang="pl-PL" sz="2400" dirty="0">
                <a:cs typeface="Arial" panose="020B0604020202020204" pitchFamily="34" charset="0"/>
              </a:rPr>
              <a:t>środki wpłacane przez podmioty zewnętrzne.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>
                <a:cs typeface="Arial" panose="020B0604020202020204" pitchFamily="34" charset="0"/>
              </a:rPr>
              <a:t>Możliwe jest </a:t>
            </a:r>
            <a:r>
              <a:rPr lang="pl-PL" altLang="pl-PL" sz="2800" b="1" dirty="0">
                <a:cs typeface="Arial" panose="020B0604020202020204" pitchFamily="34" charset="0"/>
              </a:rPr>
              <a:t>łączenie różnych form wkładu własnego</a:t>
            </a:r>
            <a:r>
              <a:rPr lang="pl-PL" altLang="pl-PL" sz="2800" dirty="0">
                <a:cs typeface="Arial" panose="020B0604020202020204" pitchFamily="34" charset="0"/>
              </a:rPr>
              <a:t>, np. częściowo wniesienie wkładu własnego w postaci pracy wolontariusza a częściowo w postaci opłat od uczestników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altLang="pl-PL" sz="2800" dirty="0">
                <a:solidFill>
                  <a:srgbClr val="FF0000"/>
                </a:solidFill>
                <a:cs typeface="Arial" panose="020B0604020202020204" pitchFamily="34" charset="0"/>
              </a:rPr>
              <a:t>Wykazanie wkładu własnego możliwe jest zarówno</a:t>
            </a:r>
            <a:r>
              <a:rPr lang="pl-PL" altLang="pl-PL" sz="2800" baseline="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l-PL" altLang="pl-PL" sz="2800" b="1" dirty="0">
                <a:solidFill>
                  <a:srgbClr val="FF0000"/>
                </a:solidFill>
                <a:cs typeface="Arial" panose="020B0604020202020204" pitchFamily="34" charset="0"/>
              </a:rPr>
              <a:t>w kosztach bezpośrednich jak i pośrednich</a:t>
            </a:r>
            <a:r>
              <a:rPr lang="pl-PL" altLang="pl-PL" sz="2800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5678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57097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projektach EFS cross-</a:t>
            </a:r>
            <a:r>
              <a:rPr kumimoji="0" lang="pl-PL" altLang="pl-P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financing</a:t>
            </a:r>
            <a:r>
              <a:rPr kumimoji="0" lang="pl-PL" altLang="pl-PL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może dotyczyć wyłącznie: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a) zakupu nieruchomości,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b) zakupu infrastruktury, przy czym poprzez infrastrukturę rozumie się elementy nieprzenośne, na stałe przytwierdzone do nieruchomości, np. wykonanie podjazdu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budynku, zainstalowanie windy w budynku,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 dostosowania lub adaptacji budynków, pomieszczeń i miejsc pracy.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Zakup środków trwałych, za wyjątkiem zakupu nieruchomości i infrastruktury, nie stanowi wydatku CF.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ŚRODKI TRWAŁE ORAZ WARTOŚCI NIEMATERIALNE I PRAWNE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Koszty pozyskania środków trwałych lub wartości niematerialnych i prawnych </a:t>
            </a:r>
            <a:b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projektu mogą zostać uznane za kwalifikowalne, o ile we wniosku o dofinansowanie zostanie uzasadniona konieczność pozyskania środków trwałych lub wartości niematerialnych i prawnych,  uwzględniając przedmiot i cel danego projektu; </a:t>
            </a:r>
            <a:b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wymóg dotyczy wyłącznie środków trwałych o wartości początkowej równej lub wyższej </a:t>
            </a:r>
            <a:r>
              <a:rPr kumimoji="0" lang="it-IT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</a:t>
            </a: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ż  </a:t>
            </a:r>
            <a:r>
              <a:rPr kumimoji="0" lang="pl-PL" alt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tys. </a:t>
            </a:r>
            <a:r>
              <a:rPr kumimoji="0" lang="it-IT" altLang="pl-PL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PLN netto</a:t>
            </a:r>
            <a:r>
              <a:rPr kumimoji="0" lang="it-IT" altLang="pl-P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l-PL" altLang="pl-PL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8269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8483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368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217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32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768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806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0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3878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3ECF7-7F83-415C-9D7A-25FF113B498F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51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5311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74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4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75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-110752"/>
            <a:ext cx="4648200" cy="1155455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22658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7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3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0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176774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6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158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47173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" y="-114299"/>
            <a:ext cx="4660096" cy="1158412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5340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63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1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7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90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9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-137212"/>
            <a:ext cx="4248150" cy="10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331296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3688780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08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18" y="-119582"/>
            <a:ext cx="4237781" cy="10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61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9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3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183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35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2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6" y="-148914"/>
            <a:ext cx="4182291" cy="1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54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934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1"/>
            <a:ext cx="4648200" cy="11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41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60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0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7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7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07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70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31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70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39180"/>
            <a:ext cx="4299858" cy="10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74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77243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 hasCustomPrompt="1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</p:spTree>
    <p:extLst>
      <p:ext uri="{BB962C8B-B14F-4D97-AF65-F5344CB8AC3E}">
        <p14:creationId xmlns:p14="http://schemas.microsoft.com/office/powerpoint/2010/main" val="2643181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38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1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0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0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396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67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949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6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27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578" y="79766"/>
            <a:ext cx="4419232" cy="9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8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749" y="3874"/>
            <a:ext cx="6658252" cy="9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47788" y="68240"/>
            <a:ext cx="3827971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084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>
                <a:solidFill>
                  <a:schemeClr val="bg1"/>
                </a:solidFill>
              </a:rPr>
              <a:t>Kliknij, aby dodać tytuł prezentacji</a:t>
            </a: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dodać podtytuł</a:t>
            </a: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114300"/>
            <a:ext cx="4648200" cy="115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76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231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11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5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918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08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84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1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31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137" y="-10886"/>
            <a:ext cx="4400864" cy="97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2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76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47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8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391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026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69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://www.2014-2020.rpo-swietokrzyskie.pl/" TargetMode="External"/><Relationship Id="rId4" Type="http://schemas.openxmlformats.org/officeDocument/2006/relationships/hyperlink" Target="mailto:infoEFS@sejmik.kielce.p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-3758" y="3860800"/>
            <a:ext cx="9318580" cy="248536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/>
              <a:t> </a:t>
            </a:r>
          </a:p>
          <a:p>
            <a:endParaRPr lang="pl-PL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41921" y="4394200"/>
            <a:ext cx="8474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600" b="1" i="1" dirty="0">
                <a:solidFill>
                  <a:srgbClr val="002060"/>
                </a:solidFill>
              </a:rPr>
              <a:t>RPO WŚ 2014 – 2020: </a:t>
            </a:r>
          </a:p>
          <a:p>
            <a:pPr lvl="0" algn="ctr"/>
            <a:r>
              <a:rPr lang="pl-PL" sz="2600" b="1" i="1" dirty="0">
                <a:solidFill>
                  <a:srgbClr val="002060"/>
                </a:solidFill>
              </a:rPr>
              <a:t>oferta dla organizacji pozarządowych</a:t>
            </a:r>
          </a:p>
          <a:p>
            <a:pPr lvl="0" algn="ctr"/>
            <a:r>
              <a:rPr lang="pl-PL" sz="2600" b="1" i="1" dirty="0">
                <a:solidFill>
                  <a:srgbClr val="002060"/>
                </a:solidFill>
              </a:rPr>
              <a:t>w ramach konkursów ogłaszanych przez </a:t>
            </a:r>
            <a:endParaRPr lang="pl-PL" sz="2600" b="1" i="1" dirty="0" smtClean="0">
              <a:solidFill>
                <a:srgbClr val="002060"/>
              </a:solidFill>
            </a:endParaRPr>
          </a:p>
          <a:p>
            <a:pPr lvl="0" algn="ctr"/>
            <a:r>
              <a:rPr lang="pl-PL" sz="2600" b="1" i="1" dirty="0" smtClean="0">
                <a:solidFill>
                  <a:srgbClr val="002060"/>
                </a:solidFill>
              </a:rPr>
              <a:t>Departament </a:t>
            </a:r>
            <a:r>
              <a:rPr lang="pl-PL" sz="2600" b="1" i="1" dirty="0">
                <a:solidFill>
                  <a:srgbClr val="002060"/>
                </a:solidFill>
              </a:rPr>
              <a:t>Wdrażania </a:t>
            </a:r>
            <a:r>
              <a:rPr lang="pl-PL" sz="2600" b="1" i="1" dirty="0" smtClean="0">
                <a:solidFill>
                  <a:srgbClr val="002060"/>
                </a:solidFill>
              </a:rPr>
              <a:t>EFS</a:t>
            </a:r>
            <a:endParaRPr lang="pl-PL" sz="2600" b="1" i="1" dirty="0">
              <a:solidFill>
                <a:srgbClr val="002060"/>
              </a:solidFill>
            </a:endParaRPr>
          </a:p>
          <a:p>
            <a:pPr lvl="0" algn="ctr"/>
            <a:endParaRPr lang="pl-PL" sz="2600" b="1" i="1" dirty="0">
              <a:solidFill>
                <a:srgbClr val="00206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8" y="1"/>
            <a:ext cx="9147758" cy="133643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680015" y="6007609"/>
            <a:ext cx="2399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600" b="1" i="1" dirty="0">
                <a:solidFill>
                  <a:srgbClr val="002060"/>
                </a:solidFill>
              </a:rPr>
              <a:t>Kielce, </a:t>
            </a:r>
            <a:r>
              <a:rPr lang="pl-PL" sz="1600" b="1" i="1" dirty="0" smtClean="0">
                <a:solidFill>
                  <a:srgbClr val="002060"/>
                </a:solidFill>
              </a:rPr>
              <a:t>18 września </a:t>
            </a:r>
            <a:r>
              <a:rPr lang="pl-PL" sz="1600" b="1" i="1" dirty="0">
                <a:solidFill>
                  <a:srgbClr val="002060"/>
                </a:solidFill>
              </a:rPr>
              <a:t>2019 r.</a:t>
            </a:r>
            <a:endParaRPr lang="pl-PL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144000" cy="5760844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endParaRPr lang="pl-PL" sz="2400" b="1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zakupić tzw. opaski SOS dla osób niesamodzielnych, opłacić abonament i sfinansować cały system teleinformatyczny </a:t>
            </a:r>
            <a:r>
              <a:rPr lang="pl-PL" sz="2400" dirty="0" err="1">
                <a:solidFill>
                  <a:srgbClr val="002060"/>
                </a:solidFill>
              </a:rPr>
              <a:t>teleopieki</a:t>
            </a:r>
            <a:r>
              <a:rPr lang="pl-PL" sz="2400" dirty="0">
                <a:solidFill>
                  <a:srgbClr val="002060"/>
                </a:solidFill>
              </a:rPr>
              <a:t>  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sfinansować działania zwiększających mobilność i bezpieczeństwo osób niesamodzielnych, np.: likwidować bariery architektoniczne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domu podopiecznego, utworzyć wypożyczalnię sprzętu rehabilitacyjnego i pielęgnacyjnego, czy pokryć koszty dowożenia posiłków do domu 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przeszkolić opiekunów (w tym członków rodzin) w zakresie fachowej opieki i zapewnić im pomoc psychologa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904352" y="2210638"/>
            <a:ext cx="7681337" cy="4342562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ŻŁOBKI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opieka nad dziećmi do lat 3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Poddziałanie 8.1.1 RPOWŚ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„Zwiększenie dostępu do opieki nad dziećmi do lat 3”</a:t>
            </a:r>
            <a:endParaRPr lang="pl-PL" sz="24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Różnice w dostępie do opieki nad dziećmi </a:t>
            </a:r>
            <a:b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wieku do lat 3 w wybranych powiatach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>
                <a:solidFill>
                  <a:srgbClr val="C00000"/>
                </a:solidFill>
              </a:rPr>
              <a:t>(liczba dzieci objętych opieką na 1000 dzieci)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Kielce: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 staszowski: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powiat jędrzejowski: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Średnia wartość dla województwa: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400" i="1" dirty="0">
                <a:solidFill>
                  <a:prstClr val="black"/>
                </a:solidFill>
              </a:rPr>
              <a:t>Źródło: „Analiza sytuacji społeczno – ekonomicznej województwa świętokrzyskiego w obszarach oddziaływania Europejskiego Funduszu Społecznego”, listopad 2018 r.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60774" y="956624"/>
            <a:ext cx="8983226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200 tys. zł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zostanie ogłoszony w </a:t>
            </a:r>
            <a:r>
              <a:rPr lang="pl-PL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październiku 2019</a:t>
            </a:r>
            <a:endParaRPr lang="pl-PL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500" b="1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C00000"/>
                </a:solidFill>
              </a:rPr>
              <a:t>Osobom sprawującym opiekę nad małymi 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3200" b="1" dirty="0">
                <a:solidFill>
                  <a:srgbClr val="C00000"/>
                </a:solidFill>
              </a:rPr>
              <a:t>dziećmi (do 3 lat</a:t>
            </a:r>
            <a:r>
              <a:rPr lang="pl-PL" sz="3200" b="1" dirty="0" smtClean="0">
                <a:solidFill>
                  <a:srgbClr val="C00000"/>
                </a:solidFill>
              </a:rPr>
              <a:t>): </a:t>
            </a:r>
            <a:endParaRPr lang="pl-PL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* bezrobotnym</a:t>
            </a:r>
            <a:r>
              <a:rPr lang="pl-PL" sz="3200" b="1" dirty="0">
                <a:solidFill>
                  <a:srgbClr val="C00000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* pracującym</a:t>
            </a:r>
            <a:r>
              <a:rPr lang="pl-PL" sz="3200" b="1" dirty="0">
                <a:solidFill>
                  <a:srgbClr val="C00000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* powracającym do </a:t>
            </a:r>
            <a:r>
              <a:rPr lang="pl-PL" sz="3200" b="1" dirty="0">
                <a:solidFill>
                  <a:srgbClr val="C00000"/>
                </a:solidFill>
              </a:rPr>
              <a:t>pracy po przerwie 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3200" b="1" dirty="0" smtClean="0">
                <a:solidFill>
                  <a:srgbClr val="C00000"/>
                </a:solidFill>
              </a:rPr>
              <a:t>   związanej </a:t>
            </a:r>
            <a:r>
              <a:rPr lang="pl-PL" sz="3200" b="1" dirty="0">
                <a:solidFill>
                  <a:srgbClr val="C00000"/>
                </a:solidFill>
              </a:rPr>
              <a:t>z urodzeniem dziecka</a:t>
            </a:r>
            <a:endParaRPr lang="pl-PL" sz="32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3"/>
            <a:ext cx="9053565" cy="530953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u="sng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założyć nowy żłobek, klub dziecięcy lub </a:t>
            </a:r>
            <a:r>
              <a:rPr lang="pl-PL" sz="2800" dirty="0" smtClean="0">
                <a:solidFill>
                  <a:srgbClr val="002060"/>
                </a:solidFill>
              </a:rPr>
              <a:t>zatrudnić dziennego </a:t>
            </a:r>
            <a:r>
              <a:rPr lang="pl-PL" sz="2800" dirty="0">
                <a:solidFill>
                  <a:srgbClr val="002060"/>
                </a:solidFill>
              </a:rPr>
              <a:t>opiekuna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pl-PL" sz="24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dostosować istniejące miejsca opieki do potrzeb dzieci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z niepełnosprawnościami 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endParaRPr lang="pl-PL" sz="2800" b="1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zrefundować koszty ponoszone na opiekę nad dziećmi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do lat 3 przez rodziców: np. opłaty za pobyt dziecka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w żłobku, klubie dziecięcym, u dziennego opiekuna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lub koszty wynagrodzenia niani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763675" y="1919235"/>
            <a:ext cx="7546314" cy="4432967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ŚWIETLICE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ŚRODOWISKOWE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WSPARCIE RODZIN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Poddziałanie 9.2.1 RPOWŚ 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„Rozwój wysokiej jakości usług społecznych”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82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1006621"/>
            <a:ext cx="8953081" cy="53095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2017 r. w województwie było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3 750 miejsc</a:t>
            </a:r>
            <a:endParaRPr lang="pl-PL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placówkach wsparcia dziennego.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Największą liczbą miejsc dysponowały gminy: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Kielce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1 745</a:t>
            </a: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Ostrowiec Świętokrzyski –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Chmielnik -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Staszów -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Chęciny </a:t>
            </a:r>
            <a:r>
              <a:rPr lang="pl-PL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l-PL" sz="1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b="1" dirty="0">
                <a:solidFill>
                  <a:prstClr val="black"/>
                </a:solidFill>
              </a:rPr>
              <a:t>Źródło: „</a:t>
            </a:r>
            <a:r>
              <a:rPr lang="pl-PL" dirty="0"/>
              <a:t>Analiza sytuacji społeczno – ekonomicznej województwa świętokrzyskiego w obszarach oddziaływania Europejskiego Funduszu Społecznego”, listopad 2018 r.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91402" y="1201548"/>
            <a:ext cx="8852598" cy="5154803"/>
          </a:xfrm>
          <a:prstGeom prst="rect">
            <a:avLst/>
          </a:prstGeom>
        </p:spPr>
        <p:txBody>
          <a:bodyPr/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</a:t>
            </a:r>
            <a:r>
              <a:rPr lang="pl-PL" sz="3600" b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  <a:br>
              <a:rPr lang="pl-PL" sz="3600" b="1" dirty="0">
                <a:solidFill>
                  <a:srgbClr val="002060"/>
                </a:solidFill>
                <a:latin typeface="Segoe Script" panose="020B0504020000000003" pitchFamily="34" charset="0"/>
              </a:rPr>
            </a:br>
            <a:endParaRPr lang="pl-PL" sz="36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250 tys. zł </a:t>
            </a:r>
            <a:b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zostanie ogłoszony w </a:t>
            </a:r>
            <a:r>
              <a:rPr lang="pl-PL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październiku 2019</a:t>
            </a:r>
            <a:endParaRPr lang="pl-PL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C00000"/>
                </a:solidFill>
              </a:rPr>
              <a:t> </a:t>
            </a:r>
            <a:r>
              <a:rPr lang="pl-PL" sz="3200" b="1" dirty="0" smtClean="0">
                <a:solidFill>
                  <a:srgbClr val="C00000"/>
                </a:solidFill>
              </a:rPr>
              <a:t>  Dzieciom </a:t>
            </a:r>
            <a:r>
              <a:rPr lang="pl-PL" sz="3200" b="1" dirty="0">
                <a:solidFill>
                  <a:srgbClr val="C00000"/>
                </a:solidFill>
              </a:rPr>
              <a:t>i ich </a:t>
            </a:r>
            <a:r>
              <a:rPr lang="pl-PL" sz="3200" b="1" dirty="0" smtClean="0">
                <a:solidFill>
                  <a:srgbClr val="C00000"/>
                </a:solidFill>
              </a:rPr>
              <a:t>bliskim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   	zwłaszcza rodzinom przeżywającym </a:t>
            </a:r>
            <a:r>
              <a:rPr lang="pl-PL" sz="3200" b="1" dirty="0">
                <a:solidFill>
                  <a:srgbClr val="C00000"/>
                </a:solidFill>
              </a:rPr>
              <a:t>trudności </a:t>
            </a:r>
            <a:r>
              <a:rPr lang="pl-PL" sz="3200" b="1" dirty="0" smtClean="0">
                <a:solidFill>
                  <a:srgbClr val="C00000"/>
                </a:solidFill>
              </a:rPr>
              <a:t>           	życiowe</a:t>
            </a:r>
            <a:r>
              <a:rPr lang="pl-PL" sz="3200" b="1" dirty="0">
                <a:solidFill>
                  <a:srgbClr val="C00000"/>
                </a:solidFill>
              </a:rPr>
              <a:t>, </a:t>
            </a:r>
            <a:r>
              <a:rPr lang="pl-PL" sz="3200" b="1" dirty="0" smtClean="0">
                <a:solidFill>
                  <a:srgbClr val="C00000"/>
                </a:solidFill>
              </a:rPr>
              <a:t>m.in</a:t>
            </a:r>
            <a:r>
              <a:rPr lang="pl-PL" sz="3200" b="1" dirty="0">
                <a:solidFill>
                  <a:srgbClr val="C00000"/>
                </a:solidFill>
              </a:rPr>
              <a:t>. z powodu ubóstwa, </a:t>
            </a:r>
            <a:r>
              <a:rPr lang="pl-PL" sz="3200" b="1" dirty="0" smtClean="0">
                <a:solidFill>
                  <a:srgbClr val="C00000"/>
                </a:solidFill>
              </a:rPr>
              <a:t>	długotrwałego </a:t>
            </a:r>
            <a:r>
              <a:rPr lang="pl-PL" sz="3200" b="1" dirty="0">
                <a:solidFill>
                  <a:srgbClr val="C00000"/>
                </a:solidFill>
              </a:rPr>
              <a:t>bezrobocia,  nałogów itp.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7157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241344" y="2743200"/>
            <a:ext cx="3106778" cy="1090035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ŻŁOBKI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 kluby dziecięce</a:t>
            </a:r>
            <a:endParaRPr lang="pl-PL" sz="2800" dirty="0"/>
          </a:p>
        </p:txBody>
      </p:sp>
      <p:sp>
        <p:nvSpPr>
          <p:cNvPr id="9" name="Podtytuł 10"/>
          <p:cNvSpPr txBox="1">
            <a:spLocks/>
          </p:cNvSpPr>
          <p:nvPr/>
        </p:nvSpPr>
        <p:spPr>
          <a:xfrm>
            <a:off x="529235" y="3201101"/>
            <a:ext cx="3329331" cy="35593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32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pl-PL" sz="32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Podtytuł 10"/>
          <p:cNvSpPr txBox="1">
            <a:spLocks/>
          </p:cNvSpPr>
          <p:nvPr/>
        </p:nvSpPr>
        <p:spPr>
          <a:xfrm>
            <a:off x="2944167" y="1321111"/>
            <a:ext cx="5571183" cy="103664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OPIEKA </a:t>
            </a:r>
            <a:endParaRPr lang="pl-PL" sz="3200" b="1" i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dla </a:t>
            </a:r>
            <a:r>
              <a:rPr lang="pl-PL" sz="2800" b="1" i="1" dirty="0">
                <a:latin typeface="Segoe UI" panose="020B0502040204020203" pitchFamily="34" charset="0"/>
                <a:cs typeface="Segoe UI" panose="020B0502040204020203" pitchFamily="34" charset="0"/>
              </a:rPr>
              <a:t>osób </a:t>
            </a:r>
            <a:r>
              <a:rPr lang="pl-PL" sz="28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niesamodzielnych</a:t>
            </a:r>
            <a:endParaRPr lang="pl-PL" sz="2000" dirty="0">
              <a:solidFill>
                <a:prstClr val="black"/>
              </a:solidFill>
            </a:endParaRPr>
          </a:p>
        </p:txBody>
      </p:sp>
      <p:sp>
        <p:nvSpPr>
          <p:cNvPr id="13" name="Podtytuł 10"/>
          <p:cNvSpPr txBox="1">
            <a:spLocks/>
          </p:cNvSpPr>
          <p:nvPr/>
        </p:nvSpPr>
        <p:spPr>
          <a:xfrm>
            <a:off x="967386" y="5032518"/>
            <a:ext cx="5771636" cy="125453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ŚWIETLICE</a:t>
            </a:r>
            <a:r>
              <a:rPr lang="pl-PL" sz="54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ŚRODOWISKOWE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i="1" dirty="0">
                <a:latin typeface="Segoe UI" panose="020B0502040204020203" pitchFamily="34" charset="0"/>
                <a:cs typeface="Segoe UI" panose="020B0502040204020203" pitchFamily="34" charset="0"/>
              </a:rPr>
              <a:t>i wsparcie rodzin</a:t>
            </a: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14" name="Podtytuł 10"/>
          <p:cNvSpPr txBox="1">
            <a:spLocks/>
          </p:cNvSpPr>
          <p:nvPr/>
        </p:nvSpPr>
        <p:spPr>
          <a:xfrm>
            <a:off x="6038859" y="5250408"/>
            <a:ext cx="2895582" cy="103664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Podtytuł 10">
            <a:extLst>
              <a:ext uri="{FF2B5EF4-FFF2-40B4-BE49-F238E27FC236}">
                <a16:creationId xmlns:a16="http://schemas.microsoft.com/office/drawing/2014/main" xmlns="" id="{28413F9F-663D-4BEA-BD34-DC1D9DE9C798}"/>
              </a:ext>
            </a:extLst>
          </p:cNvPr>
          <p:cNvSpPr txBox="1">
            <a:spLocks/>
          </p:cNvSpPr>
          <p:nvPr/>
        </p:nvSpPr>
        <p:spPr>
          <a:xfrm>
            <a:off x="4752871" y="3024553"/>
            <a:ext cx="4267696" cy="1792945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EDUKACJA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DOROSŁYCH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i="1" dirty="0">
                <a:latin typeface="Segoe UI" panose="020B0502040204020203" pitchFamily="34" charset="0"/>
                <a:cs typeface="Segoe UI" panose="020B0502040204020203" pitchFamily="34" charset="0"/>
              </a:rPr>
              <a:t>kursy zawodowe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  <p:sp>
        <p:nvSpPr>
          <p:cNvPr id="16" name="Podtytuł 10">
            <a:extLst>
              <a:ext uri="{FF2B5EF4-FFF2-40B4-BE49-F238E27FC236}">
                <a16:creationId xmlns:a16="http://schemas.microsoft.com/office/drawing/2014/main" xmlns="" id="{1817D09F-2398-4113-9D64-A6FB679C64EE}"/>
              </a:ext>
            </a:extLst>
          </p:cNvPr>
          <p:cNvSpPr txBox="1">
            <a:spLocks/>
          </p:cNvSpPr>
          <p:nvPr/>
        </p:nvSpPr>
        <p:spPr>
          <a:xfrm>
            <a:off x="2463988" y="3772053"/>
            <a:ext cx="2364930" cy="1045446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3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00484" y="960632"/>
            <a:ext cx="8881591" cy="561161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MOŻEMY 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ZROBIĆ?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utworzyć nowe lub rozszerzyć ofertę istniejących placówek wsparcia dziennego, świetlic środowiskowych, klubów, świetlic podwórkowych itp. 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wesprzeć rodziny poprzez działania asystentów rodziny, grupy wsparcia, terapię uzależnień, interwencję kryzysową, warsztaty i poradnictwo dla rodziców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w zakresie wychowawczym, prawnym, psychologicznym itp. 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przeszkolić specjalistów pracujących z dziećmi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i ich rodzinami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779145" y="2020753"/>
            <a:ext cx="7356679" cy="4132397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EDUKACJA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DOROSŁYCH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kursy i szkolenia zawodowe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Poddziałanie 8.5.3 RPOWŚ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„Edukacja formalna i </a:t>
            </a:r>
            <a:r>
              <a:rPr lang="pl-PL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pozaformalna</a:t>
            </a: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osób dorosłych”</a:t>
            </a:r>
            <a:endParaRPr lang="pl-PL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97157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1147294"/>
            <a:ext cx="8953081" cy="53095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Odsetek dokształcających się osób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wieku 25 – 64 lata :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l-PL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Polska: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pl-PL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b="1" dirty="0">
                <a:solidFill>
                  <a:srgbClr val="002060"/>
                </a:solidFill>
              </a:rPr>
              <a:t>(średnia dla UE jest blisko trzykrotnie wyższa)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4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świętokrzyskie:</a:t>
            </a: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  <a:endParaRPr lang="pl-PL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1400" i="1" dirty="0">
                <a:solidFill>
                  <a:prstClr val="black"/>
                </a:solidFill>
              </a:rPr>
              <a:t>Źródło: „Analiza sytuacji społeczno – ekonomicznej województwa świętokrzyskiego w obszarach oddziaływania Europejskiego Funduszu Społecznego”, listopad 2018 r.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74695"/>
            <a:ext cx="9144000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</a:t>
            </a:r>
            <a:r>
              <a:rPr lang="pl-PL" sz="3600" b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600" b="1" u="sng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050 tys. zł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500" b="1" dirty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zostanie ogłoszony </a:t>
            </a:r>
            <a:r>
              <a:rPr lang="pl-PL" sz="3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październiku 2019</a:t>
            </a:r>
            <a:endParaRPr lang="pl-PL" sz="3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C00000"/>
                </a:solidFill>
              </a:rPr>
              <a:t>Osobom dorosłym </a:t>
            </a:r>
            <a:endParaRPr lang="pl-PL" sz="32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C00000"/>
                </a:solidFill>
              </a:rPr>
              <a:t>chcącym </a:t>
            </a:r>
            <a:r>
              <a:rPr lang="pl-PL" sz="3200" b="1" dirty="0">
                <a:solidFill>
                  <a:srgbClr val="C00000"/>
                </a:solidFill>
              </a:rPr>
              <a:t>podnosić swoje kompetencje i zdobyć </a:t>
            </a:r>
            <a:r>
              <a:rPr lang="pl-PL" sz="3200" b="1" dirty="0" smtClean="0">
                <a:solidFill>
                  <a:srgbClr val="C00000"/>
                </a:solidFill>
              </a:rPr>
              <a:t>   kwalifikacje </a:t>
            </a:r>
            <a:r>
              <a:rPr lang="pl-PL" sz="3200" b="1" dirty="0">
                <a:solidFill>
                  <a:srgbClr val="C00000"/>
                </a:solidFill>
              </a:rPr>
              <a:t>zawodowe </a:t>
            </a:r>
            <a:r>
              <a:rPr lang="pl-PL" sz="3200" b="1" dirty="0" smtClean="0">
                <a:solidFill>
                  <a:srgbClr val="C00000"/>
                </a:solidFill>
              </a:rPr>
              <a:t>potrzebne na </a:t>
            </a:r>
            <a:r>
              <a:rPr lang="pl-PL" sz="3200" b="1" dirty="0">
                <a:solidFill>
                  <a:srgbClr val="C00000"/>
                </a:solidFill>
              </a:rPr>
              <a:t>rynku pracy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170823" y="1046814"/>
            <a:ext cx="8754102" cy="5674662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kwalifikacyjne kursy zawodowe zakończone egzaminem potwierdzającym uzyskanie kwalifikacji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kursy umiejętności zawodowych kończące się zaliczeniem, zgodnie z prawodawstwem krajowym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szkolenia umożliwiające nabywanie różnorodnych umiejętności zawodowych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pl-PL" sz="2800" dirty="0">
              <a:solidFill>
                <a:srgbClr val="002060"/>
              </a:solidFill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kursy dla rzemieślników kończące się egzaminami czeladniczymi i mistrzowskimi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2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683288" y="2314576"/>
            <a:ext cx="7965412" cy="3781424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SZKOŁY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zawodowe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Poddziałanie 8.5.1 RPOWŚ 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„Podniesienie jakości kształcenia zawodowego </a:t>
            </a:r>
            <a:b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 wsparcie na rzecz tworzenia i rozwoju </a:t>
            </a:r>
            <a:r>
              <a:rPr lang="pl-PL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CKZiU</a:t>
            </a: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74695"/>
            <a:ext cx="9144000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4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</a:t>
            </a:r>
            <a:r>
              <a:rPr lang="pl-PL" sz="3600" b="1" dirty="0">
                <a:solidFill>
                  <a:srgbClr val="002060"/>
                </a:solidFill>
                <a:latin typeface="Segoe Script" panose="020B0504020000000003" pitchFamily="34" charset="0"/>
              </a:rPr>
              <a:t>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600" b="1" u="sng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pl-PL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mln 500 tys. zł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5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</a:t>
            </a:r>
            <a:r>
              <a:rPr lang="pl-PL" sz="3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zostanie ogłoszony w </a:t>
            </a:r>
            <a:r>
              <a:rPr lang="pl-PL" sz="3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listopadzie 2019</a:t>
            </a:r>
            <a:endParaRPr lang="pl-PL" sz="35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C00000"/>
                </a:solidFill>
              </a:rPr>
              <a:t>Uczniom i nauczycielom świętokrzyskich </a:t>
            </a:r>
            <a:br>
              <a:rPr lang="pl-PL" sz="3200" b="1" dirty="0">
                <a:solidFill>
                  <a:srgbClr val="C00000"/>
                </a:solidFill>
              </a:rPr>
            </a:br>
            <a:r>
              <a:rPr lang="pl-PL" sz="3200" b="1" dirty="0">
                <a:solidFill>
                  <a:srgbClr val="C00000"/>
                </a:solidFill>
              </a:rPr>
              <a:t>techników i szkół branżowych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C00000"/>
                </a:solidFill>
              </a:rPr>
              <a:t>Technikom, szkołom branżowym i Centrom Kształcenia Zawodowego i </a:t>
            </a:r>
            <a:r>
              <a:rPr lang="pl-PL" sz="3200" b="1" dirty="0" smtClean="0">
                <a:solidFill>
                  <a:srgbClr val="C00000"/>
                </a:solidFill>
              </a:rPr>
              <a:t>Ustawicznego</a:t>
            </a: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-1" y="1054523"/>
            <a:ext cx="9077325" cy="559392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zorganizować płatne staże i praktyki zawodowe 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dla uczniów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sfinansować zajęcia z doradztwa zawodowego oraz zajęcia dodatkowe i kursy specjalistyczne dla uczniów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doposażyć szkoły i placówki kształcenia zawodowego</a:t>
            </a:r>
            <a:br>
              <a:rPr lang="pl-PL" sz="2800" dirty="0">
                <a:solidFill>
                  <a:srgbClr val="002060"/>
                </a:solidFill>
              </a:rPr>
            </a:br>
            <a:r>
              <a:rPr lang="pl-PL" sz="2800" dirty="0">
                <a:solidFill>
                  <a:srgbClr val="002060"/>
                </a:solidFill>
              </a:rPr>
              <a:t>w nowoczesny sprzęt i materiały dydaktyczne</a:t>
            </a:r>
          </a:p>
          <a:p>
            <a:pPr marL="457200" indent="-4572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pl-PL" sz="2800" dirty="0">
                <a:solidFill>
                  <a:srgbClr val="002060"/>
                </a:solidFill>
              </a:rPr>
              <a:t>podnieść kwalifikacje nauczycieli i instruktorów praktycznej nauki zawodu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572755" y="1676400"/>
            <a:ext cx="8330084" cy="467580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OPIEKA dla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SENIORÓW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osób niesamodzielnych</a:t>
            </a:r>
            <a:endParaRPr lang="pl-PL" sz="32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(w tym niepełnosprawnych)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Poddziałanie 9.2.1 RPOWŚ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„Rozwój wysokiej jakości usług społecznych”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Wkład własny (</a:t>
            </a:r>
            <a:r>
              <a:rPr lang="pl-PL" sz="3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maks. </a:t>
            </a:r>
            <a:r>
              <a:rPr lang="pl-PL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15%)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Forma niepieniężna (np. wolontariat, użyczenie pomieszczeń)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* Forma pieniężna (np. środki beneficjenta lub inne (np. koszty pośrednie)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95459" y="960634"/>
            <a:ext cx="8953081" cy="5496198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Wkład własny – wsparcie PFRON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dirty="0">
                <a:solidFill>
                  <a:srgbClr val="002060"/>
                </a:solidFill>
              </a:rPr>
              <a:t>	W projektach realizowanych przez organizacje pozarządowe, skierowanych w całości do osób </a:t>
            </a:r>
            <a:br>
              <a:rPr lang="pl-PL" sz="3200" dirty="0">
                <a:solidFill>
                  <a:srgbClr val="002060"/>
                </a:solidFill>
              </a:rPr>
            </a:br>
            <a:r>
              <a:rPr lang="pl-PL" sz="3200" dirty="0">
                <a:solidFill>
                  <a:srgbClr val="002060"/>
                </a:solidFill>
              </a:rPr>
              <a:t>z niepełnosprawnościami i/lub do ich otoczenia, istnieje możliwość finansowania wkładu własnego w pełnej wysokości ze środków PFRON 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1205802"/>
            <a:ext cx="9144000" cy="5515674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WYBRANE ZASADY FINANSOWANIA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Cross </a:t>
            </a:r>
            <a:r>
              <a:rPr lang="pl-PL" sz="3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financing</a:t>
            </a:r>
            <a:endParaRPr lang="pl-PL" sz="3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Wydatki na zakup </a:t>
            </a:r>
            <a:r>
              <a:rPr lang="pl-PL" sz="2800" dirty="0" smtClean="0">
                <a:solidFill>
                  <a:srgbClr val="002060"/>
                </a:solidFill>
              </a:rPr>
              <a:t>nieruchomości/infrastruktury</a:t>
            </a:r>
            <a:endParaRPr lang="pl-PL" sz="2800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>
                <a:solidFill>
                  <a:srgbClr val="002060"/>
                </a:solidFill>
              </a:rPr>
              <a:t>Wydatki na adaptację/remont budynku</a:t>
            </a:r>
          </a:p>
          <a:p>
            <a:pPr lvl="3" algn="r">
              <a:lnSpc>
                <a:spcPct val="90000"/>
              </a:lnSpc>
              <a:spcBef>
                <a:spcPts val="1000"/>
              </a:spcBef>
            </a:pPr>
            <a:r>
              <a:rPr lang="pl-PL" sz="2800" b="1" u="sng" dirty="0" smtClean="0">
                <a:solidFill>
                  <a:srgbClr val="002060"/>
                </a:solidFill>
              </a:rPr>
              <a:t>(10-20 proc. wartości projektu)</a:t>
            </a:r>
            <a:endParaRPr lang="pl-PL" sz="2800" b="1" u="sng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Środki </a:t>
            </a:r>
            <a:r>
              <a:rPr lang="pl-PL" sz="3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trwałe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dirty="0" smtClean="0">
                <a:solidFill>
                  <a:srgbClr val="002060"/>
                </a:solidFill>
              </a:rPr>
              <a:t>Zakup </a:t>
            </a:r>
            <a:r>
              <a:rPr lang="pl-PL" sz="2800" dirty="0">
                <a:solidFill>
                  <a:srgbClr val="002060"/>
                </a:solidFill>
              </a:rPr>
              <a:t>wyposażenia o wartości </a:t>
            </a:r>
            <a:r>
              <a:rPr lang="pl-PL" sz="2800" b="1" u="sng" dirty="0" smtClean="0">
                <a:solidFill>
                  <a:srgbClr val="002060"/>
                </a:solidFill>
              </a:rPr>
              <a:t>powyżej </a:t>
            </a:r>
            <a:r>
              <a:rPr lang="pl-PL" sz="2800" b="1" u="sng" dirty="0">
                <a:solidFill>
                  <a:srgbClr val="002060"/>
                </a:solidFill>
              </a:rPr>
              <a:t>10 tys. zł netto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1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1" y="1858945"/>
            <a:ext cx="9138976" cy="397620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Rok 2020</a:t>
            </a:r>
            <a:r>
              <a:rPr lang="pl-PL" sz="40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2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Harmonogram konkursów zostanie </a:t>
            </a:r>
            <a:r>
              <a:rPr lang="pl-PL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ogłoszony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listopadzie 2019 r.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2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pl-PL" sz="28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stronie </a:t>
            </a:r>
            <a:r>
              <a:rPr lang="pl-PL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www.rpo-swietokrzyskie.pl  </a:t>
            </a:r>
            <a:endParaRPr lang="pl-PL" sz="2800" b="1" dirty="0">
              <a:solidFill>
                <a:srgbClr val="C0000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023" y="956485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0" y="956485"/>
            <a:ext cx="9138977" cy="5760843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Kto pyta, nie błądzi…</a:t>
            </a:r>
            <a:endParaRPr lang="pl-PL" sz="40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4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70C0"/>
                </a:solidFill>
              </a:rPr>
              <a:t>Punkt Informacyjny: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70C0"/>
                </a:solidFill>
                <a:hlinkClick r:id="rId4"/>
              </a:rPr>
              <a:t>infoEFS@sejmik.kielce.pl</a:t>
            </a:r>
            <a:r>
              <a:rPr lang="pl-PL" sz="3200" b="1" i="1" dirty="0">
                <a:solidFill>
                  <a:srgbClr val="0070C0"/>
                </a:solidFill>
              </a:rPr>
              <a:t>    </a:t>
            </a:r>
            <a:r>
              <a:rPr lang="pl-PL" sz="3200" b="1" i="1" u="sng" dirty="0">
                <a:solidFill>
                  <a:srgbClr val="0070C0"/>
                </a:solidFill>
              </a:rPr>
              <a:t>tel. 41 34 98 923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i="1" dirty="0">
                <a:solidFill>
                  <a:srgbClr val="0070C0"/>
                </a:solidFill>
                <a:hlinkClick r:id="rId5"/>
              </a:rPr>
              <a:t>www.2014-2020.rpo-swietokrzyskie.pl</a:t>
            </a:r>
            <a:endParaRPr lang="pl-PL" sz="3200" b="1" dirty="0">
              <a:solidFill>
                <a:srgbClr val="0070C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9625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	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09625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   </a:t>
            </a: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09625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endParaRPr lang="pl-PL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Podtytuł 10"/>
          <p:cNvSpPr txBox="1">
            <a:spLocks/>
          </p:cNvSpPr>
          <p:nvPr/>
        </p:nvSpPr>
        <p:spPr>
          <a:xfrm>
            <a:off x="295275" y="4300694"/>
            <a:ext cx="8467725" cy="2557305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4000" b="1" i="1" dirty="0">
                <a:solidFill>
                  <a:srgbClr val="002060"/>
                </a:solidFill>
              </a:rPr>
              <a:t>Dziękuję za uwagę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400" b="1" i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Departament Wdrażania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Europejskiego Funduszu Społecznego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i="1" dirty="0">
                <a:solidFill>
                  <a:srgbClr val="002060"/>
                </a:solidFill>
              </a:rPr>
              <a:t>Urząd Marszałkowski Województwa Świętokrzyskiego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2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Podtytuł 10"/>
          <p:cNvSpPr txBox="1">
            <a:spLocks/>
          </p:cNvSpPr>
          <p:nvPr/>
        </p:nvSpPr>
        <p:spPr>
          <a:xfrm>
            <a:off x="0" y="1274190"/>
            <a:ext cx="9143999" cy="462317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2007 r. liczba osób w wieku </a:t>
            </a:r>
            <a:b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poprodukcyjnym wzrosła </a:t>
            </a:r>
            <a:b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jedną trzecią</a:t>
            </a: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/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woj. świętokrzyskim mieszka obecnie </a:t>
            </a:r>
            <a:b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blisko </a:t>
            </a:r>
            <a:r>
              <a:rPr lang="pl-PL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tys. seniorów</a:t>
            </a:r>
            <a:endParaRPr lang="pl-PL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200" b="1" dirty="0"/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Obciążenie demograficzne należy </a:t>
            </a:r>
            <a:b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najwyższych w kraju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16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pl-PL" sz="1600" b="1" dirty="0">
                <a:solidFill>
                  <a:prstClr val="black"/>
                </a:solidFill>
              </a:rPr>
              <a:t>Źródło</a:t>
            </a:r>
            <a:r>
              <a:rPr lang="pl-PL" sz="1600" dirty="0">
                <a:solidFill>
                  <a:prstClr val="black"/>
                </a:solidFill>
              </a:rPr>
              <a:t>: </a:t>
            </a:r>
            <a:r>
              <a:rPr lang="pl-PL" sz="1600" dirty="0"/>
              <a:t>Analiza sytuacji województw w obszarach oddziaływania Europejskiego Funduszu Społecznego </a:t>
            </a:r>
            <a:br>
              <a:rPr lang="pl-PL" sz="1600" dirty="0"/>
            </a:br>
            <a:r>
              <a:rPr lang="pl-PL" sz="1600" dirty="0"/>
              <a:t>         w latach 2015-2017 (na zlecenie Ministerstwa Inwestycji i Rozwoju) </a:t>
            </a:r>
            <a:endParaRPr lang="pl-PL" sz="16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221064" y="974695"/>
            <a:ext cx="8922935" cy="5154803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200" b="1" dirty="0">
              <a:solidFill>
                <a:srgbClr val="002060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mamy pieniędzy 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kiedy się o nie ubiegać?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u="sng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mln 550 tys. zł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3600" b="1" u="sng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Konkurs dla OSI (miasta: Starachowice, Skarżysko-Kamienna, Ostrowiec Świętokrzyski)</a:t>
            </a:r>
            <a:endParaRPr lang="pl-PL" sz="2400" dirty="0"/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Konkurs został ogłoszony w sierpniu 2019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28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Nabór projektów kończy się 20 września</a:t>
            </a:r>
            <a:endParaRPr lang="pl-PL" sz="2800" b="1" u="sng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 MOŻEMY POMÓC?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b="1" dirty="0">
                <a:solidFill>
                  <a:srgbClr val="C00000"/>
                </a:solidFill>
              </a:rPr>
              <a:t>Osobom niesamodzielnym</a:t>
            </a:r>
            <a:endParaRPr lang="pl-PL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2400" b="1" dirty="0">
                <a:solidFill>
                  <a:srgbClr val="C00000"/>
                </a:solidFill>
              </a:rPr>
              <a:t>Osobom sprawującym opiekę nad osobą niesamodzielną </a:t>
            </a:r>
            <a:br>
              <a:rPr lang="pl-PL" sz="2400" b="1" dirty="0">
                <a:solidFill>
                  <a:srgbClr val="C00000"/>
                </a:solidFill>
              </a:rPr>
            </a:br>
            <a:r>
              <a:rPr lang="pl-PL" sz="2400" b="1" dirty="0">
                <a:solidFill>
                  <a:srgbClr val="C00000"/>
                </a:solidFill>
              </a:rPr>
              <a:t>(w tym członkom rodzin)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pl-PL" sz="2400" b="1" dirty="0">
              <a:solidFill>
                <a:srgbClr val="002060"/>
              </a:solidFill>
            </a:endParaRPr>
          </a:p>
          <a:p>
            <a:r>
              <a:rPr lang="pl-PL" sz="2400" b="1" i="1" dirty="0">
                <a:solidFill>
                  <a:schemeClr val="tx2"/>
                </a:solidFill>
              </a:rPr>
              <a:t>Osoba niesamodzielna</a:t>
            </a:r>
            <a:r>
              <a:rPr lang="pl-PL" sz="2400" i="1" dirty="0">
                <a:solidFill>
                  <a:schemeClr val="tx2"/>
                </a:solidFill>
              </a:rPr>
              <a:t> – osoba, która ze względu na stan zdrowia </a:t>
            </a:r>
            <a:br>
              <a:rPr lang="pl-PL" sz="2400" i="1" dirty="0">
                <a:solidFill>
                  <a:schemeClr val="tx2"/>
                </a:solidFill>
              </a:rPr>
            </a:br>
            <a:r>
              <a:rPr lang="pl-PL" sz="2400" i="1" dirty="0">
                <a:solidFill>
                  <a:schemeClr val="tx2"/>
                </a:solidFill>
              </a:rPr>
              <a:t>lub niepełnosprawność wymaga opieki lub wsparcia w związku </a:t>
            </a:r>
            <a:br>
              <a:rPr lang="pl-PL" sz="2400" i="1" dirty="0">
                <a:solidFill>
                  <a:schemeClr val="tx2"/>
                </a:solidFill>
              </a:rPr>
            </a:br>
            <a:r>
              <a:rPr lang="pl-PL" sz="2400" i="1" dirty="0">
                <a:solidFill>
                  <a:schemeClr val="tx2"/>
                </a:solidFill>
              </a:rPr>
              <a:t>z niemożnością samodzielnego wykonywania co najmniej jednej </a:t>
            </a:r>
            <a:br>
              <a:rPr lang="pl-PL" sz="2400" i="1" dirty="0">
                <a:solidFill>
                  <a:schemeClr val="tx2"/>
                </a:solidFill>
              </a:rPr>
            </a:br>
            <a:r>
              <a:rPr lang="pl-PL" sz="2400" i="1" dirty="0">
                <a:solidFill>
                  <a:schemeClr val="tx2"/>
                </a:solidFill>
              </a:rPr>
              <a:t>z podstawowych czynności dnia codziennego  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endParaRPr lang="pl-PL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400" dirty="0" smtClean="0">
                <a:solidFill>
                  <a:srgbClr val="002060"/>
                </a:solidFill>
              </a:rPr>
              <a:t>zapewnić </a:t>
            </a:r>
            <a:r>
              <a:rPr lang="pl-PL" sz="2400" dirty="0">
                <a:solidFill>
                  <a:srgbClr val="002060"/>
                </a:solidFill>
              </a:rPr>
              <a:t>osobom niesamodzielnym, w tym niepełnosprawnym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i starszym dobre warunki do życia, bez konieczności pozostawania ich w dużych zakładach opiekuńczych, w oderwaniu od rodziny i swojego środowiska </a:t>
            </a:r>
          </a:p>
          <a:p>
            <a:pPr algn="just"/>
            <a:endParaRPr lang="pl-PL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udzielać pomocy w miejscu zamieszkania, zamiast przenosić osobę niesamodzielną do dużego domu opieki</a:t>
            </a: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zatrudnić opiekuna, który w domu podopiecznego będzie  pomagał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w zaspokajaniu jego codziennych potrzeb życiowych, zapewni opiekę higieniczną, zaleconą przez lekarza pielęgnację oraz, w miarę możliwości, zapewni kontakt z otoczeniem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sfinansować zatrudnienie opiekuna, psychologa, terapeuty w nowych lub istniejących niewielkich domach pomocy społecznej (do 30 os.), rodzinnych domach pomocy, dziennych domach opieki,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wyremontować i dostosować taki dom do  potrzeb pensjonariuszy (przez np. zakup niezbędnego wyposażenia) oraz sfinansować posiłki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i koszty dojazdu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60633"/>
            <a:ext cx="9144000" cy="576084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Podtytuł 10"/>
          <p:cNvSpPr txBox="1">
            <a:spLocks/>
          </p:cNvSpPr>
          <p:nvPr/>
        </p:nvSpPr>
        <p:spPr>
          <a:xfrm>
            <a:off x="0" y="960632"/>
            <a:ext cx="9144000" cy="5897367"/>
          </a:xfrm>
          <a:prstGeom prst="rect">
            <a:avLst/>
          </a:prstGeom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105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pl-PL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MOŻEMY ZROBIĆ?</a:t>
            </a:r>
          </a:p>
          <a:p>
            <a:pPr lvl="0"/>
            <a:r>
              <a:rPr lang="pl-PL" sz="2400" b="1" dirty="0">
                <a:solidFill>
                  <a:srgbClr val="002060"/>
                </a:solidFill>
              </a:rPr>
              <a:t>   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zatrudnić asystenta osoby niepełnosprawnej, terapeutę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dla osoby z zaburzeniami psychicznymi (lub innych specjalistów, jakich wymaga specyfika niepełnosprawności)</a:t>
            </a:r>
          </a:p>
          <a:p>
            <a:pPr lvl="0"/>
            <a:endParaRPr lang="pl-PL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pl-PL" sz="2400" dirty="0">
                <a:solidFill>
                  <a:srgbClr val="002060"/>
                </a:solidFill>
              </a:rPr>
              <a:t>opłacić wynajem lub zakup tzw. mieszkań wspomaganych,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r>
              <a:rPr lang="pl-PL" sz="2400" dirty="0">
                <a:solidFill>
                  <a:srgbClr val="002060"/>
                </a:solidFill>
              </a:rPr>
              <a:t>wyremontować je i wyposażyć, zatrudnić personel; mieszkanie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takie ma pomóc osobom w nim mieszkającym w przygotowaniach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do samodzielnego życia lub zastąpić im pobyt w placówce opiekuńczej </a:t>
            </a:r>
            <a:endParaRPr lang="pl-PL" sz="3600" b="1" dirty="0">
              <a:solidFill>
                <a:srgbClr val="002060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3600" b="1" dirty="0">
              <a:solidFill>
                <a:prstClr val="black"/>
              </a:solidFill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endParaRPr lang="pl-PL" sz="2800" b="1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endParaRPr lang="pl-PL" sz="2800" dirty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Pomoc Techniczn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F455CDD5-C0D5-4F1E-9423-3AD99BE16955}"/>
    </a:ext>
  </a:ext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12353</TotalTime>
  <Words>938</Words>
  <Application>Microsoft Office PowerPoint</Application>
  <PresentationFormat>Pokaz na ekranie (4:3)</PresentationFormat>
  <Paragraphs>606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8</vt:i4>
      </vt:variant>
      <vt:variant>
        <vt:lpstr>Tytuły slajdów</vt:lpstr>
      </vt:variant>
      <vt:variant>
        <vt:i4>35</vt:i4>
      </vt:variant>
    </vt:vector>
  </HeadingPairs>
  <TitlesOfParts>
    <vt:vector size="49" baseType="lpstr">
      <vt:lpstr>Arial</vt:lpstr>
      <vt:lpstr>Calibri</vt:lpstr>
      <vt:lpstr>Segoe Script</vt:lpstr>
      <vt:lpstr>Segoe UI</vt:lpstr>
      <vt:lpstr>Times New Roman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Pomoc Techniczna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Wojewowództwa Świętokrzyskiego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annpal</dc:creator>
  <cp:lastModifiedBy>Potaczała, Artur</cp:lastModifiedBy>
  <cp:revision>938</cp:revision>
  <cp:lastPrinted>2019-09-04T11:54:45Z</cp:lastPrinted>
  <dcterms:created xsi:type="dcterms:W3CDTF">2015-05-26T08:53:50Z</dcterms:created>
  <dcterms:modified xsi:type="dcterms:W3CDTF">2019-09-17T08:09:13Z</dcterms:modified>
</cp:coreProperties>
</file>