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99" r:id="rId3"/>
    <p:sldId id="306" r:id="rId4"/>
    <p:sldId id="303" r:id="rId5"/>
    <p:sldId id="305" r:id="rId6"/>
    <p:sldId id="292" r:id="rId7"/>
    <p:sldId id="312" r:id="rId8"/>
    <p:sldId id="278" r:id="rId9"/>
    <p:sldId id="276" r:id="rId10"/>
    <p:sldId id="280" r:id="rId11"/>
    <p:sldId id="340" r:id="rId12"/>
    <p:sldId id="313" r:id="rId13"/>
    <p:sldId id="320" r:id="rId14"/>
    <p:sldId id="321" r:id="rId15"/>
    <p:sldId id="263" r:id="rId16"/>
    <p:sldId id="264" r:id="rId17"/>
    <p:sldId id="265" r:id="rId18"/>
    <p:sldId id="322" r:id="rId19"/>
    <p:sldId id="314" r:id="rId20"/>
    <p:sldId id="315" r:id="rId21"/>
    <p:sldId id="316" r:id="rId22"/>
    <p:sldId id="324" r:id="rId23"/>
    <p:sldId id="334" r:id="rId24"/>
    <p:sldId id="325" r:id="rId25"/>
    <p:sldId id="259" r:id="rId26"/>
    <p:sldId id="271" r:id="rId27"/>
    <p:sldId id="335" r:id="rId28"/>
    <p:sldId id="272" r:id="rId29"/>
    <p:sldId id="336" r:id="rId30"/>
    <p:sldId id="337" r:id="rId31"/>
    <p:sldId id="341" r:id="rId32"/>
    <p:sldId id="339" r:id="rId33"/>
    <p:sldId id="343" r:id="rId3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8A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2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racownik\Desktop\Fundacja%20Sport\02_WRdsON\Organizacje%20pozarz&#261;dowe_wyst&#261;pienie\Diagnoza_Ankiety%20dot.%20os&#243;b%20niepe&#322;nosprawnych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racownik\Desktop\Fundacja%20Sport\02_WRdsON\Organizacje%20pozarz&#261;dowe_wyst&#261;pienie\Diagnoza_Ankiety%20dot.%20os&#243;b%20niepe&#322;nosprawnych.xlsx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racownik\Desktop\Fundacja%20Sport\02_WRdsON\Organizacje%20pozarz&#261;dowe_wyst&#261;pienie\Diagnoza_Ankiety%20dot.%20os&#243;b%20niepe&#322;nosprawnych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63000"/>
                  </a:schemeClr>
                </a:gs>
                <a:gs pos="30000">
                  <a:schemeClr val="accent1">
                    <a:shade val="90000"/>
                    <a:satMod val="110000"/>
                  </a:schemeClr>
                </a:gs>
                <a:gs pos="45000">
                  <a:schemeClr val="accent1">
                    <a:shade val="100000"/>
                    <a:satMod val="118000"/>
                  </a:schemeClr>
                </a:gs>
                <a:gs pos="55000">
                  <a:schemeClr val="accent1">
                    <a:shade val="100000"/>
                    <a:satMod val="118000"/>
                  </a:schemeClr>
                </a:gs>
                <a:gs pos="73000">
                  <a:schemeClr val="accent1">
                    <a:shade val="90000"/>
                    <a:satMod val="110000"/>
                  </a:schemeClr>
                </a:gs>
                <a:gs pos="100000">
                  <a:schemeClr val="accent1">
                    <a:shade val="63000"/>
                  </a:schemeClr>
                </a:gs>
              </a:gsLst>
              <a:lin ang="950000" scaled="1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50000"/>
                </a:srgbClr>
              </a:outerShdw>
            </a:effectLst>
            <a:scene3d>
              <a:camera prst="orthographicFront" fov="0">
                <a:rot lat="0" lon="0" rev="0"/>
              </a:camera>
              <a:lightRig rig="soft" dir="t">
                <a:rot lat="0" lon="0" rev="2700000"/>
              </a:lightRig>
            </a:scene3d>
            <a:sp3d prstMaterial="matte">
              <a:bevelT w="50800" h="50800"/>
              <a:contourClr>
                <a:schemeClr val="accent1"/>
              </a:contourClr>
            </a:sp3d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Arkusz1!$A$2:$A$8</c:f>
              <c:strCache>
                <c:ptCount val="7"/>
                <c:pt idx="0">
                  <c:v>Inne</c:v>
                </c:pt>
                <c:pt idx="1">
                  <c:v>Rozwój lokalny</c:v>
                </c:pt>
                <c:pt idx="2">
                  <c:v>Usługi socjalne, pomoc społeczna</c:v>
                </c:pt>
                <c:pt idx="3">
                  <c:v>Ochrona zdrowia</c:v>
                </c:pt>
                <c:pt idx="4">
                  <c:v>Edukacja, wychowania </c:v>
                </c:pt>
                <c:pt idx="5">
                  <c:v>Kultura i sztuka</c:v>
                </c:pt>
                <c:pt idx="6">
                  <c:v>Sport, turystyka, rekreacja, hobby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17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13</c:v>
                </c:pt>
                <c:pt idx="5">
                  <c:v>14</c:v>
                </c:pt>
                <c:pt idx="6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axId val="131411968"/>
        <c:axId val="131413504"/>
      </c:barChart>
      <c:catAx>
        <c:axId val="131411968"/>
        <c:scaling>
          <c:orientation val="minMax"/>
        </c:scaling>
        <c:delete val="0"/>
        <c:axPos val="l"/>
        <c:majorTickMark val="out"/>
        <c:minorTickMark val="none"/>
        <c:tickLblPos val="nextTo"/>
        <c:crossAx val="131413504"/>
        <c:crosses val="autoZero"/>
        <c:auto val="1"/>
        <c:lblAlgn val="ctr"/>
        <c:lblOffset val="100"/>
        <c:noMultiLvlLbl val="0"/>
      </c:catAx>
      <c:valAx>
        <c:axId val="1314135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1411968"/>
        <c:crosses val="autoZero"/>
        <c:crossBetween val="between"/>
      </c:valAx>
      <c:spPr>
        <a:scene3d>
          <a:camera prst="orthographicFront"/>
          <a:lightRig rig="threePt" dir="t"/>
        </a:scene3d>
        <a:sp3d>
          <a:bevelT/>
        </a:sp3d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1388888888888887E-2"/>
          <c:y val="6.0365287900384583E-2"/>
          <c:w val="0.87083333333333335"/>
          <c:h val="0.85365287900384579"/>
        </c:manualLayout>
      </c:layout>
      <c:pie3DChart>
        <c:varyColors val="1"/>
        <c:ser>
          <c:idx val="5"/>
          <c:order val="5"/>
          <c:explosion val="3"/>
          <c:dLbls>
            <c:dLbl>
              <c:idx val="0"/>
              <c:layout>
                <c:manualLayout>
                  <c:x val="-0.16129697069116361"/>
                  <c:y val="-4.2492200736895892E-2"/>
                </c:manualLayout>
              </c:layout>
              <c:tx>
                <c:rich>
                  <a:bodyPr/>
                  <a:lstStyle/>
                  <a:p>
                    <a:r>
                      <a:rPr lang="en-US" sz="1100"/>
                      <a:t>Prowadzenie placówki na rzecz ON</a:t>
                    </a:r>
                    <a:r>
                      <a:rPr lang="pl-PL" sz="1100" baseline="0"/>
                      <a:t> - </a:t>
                    </a:r>
                    <a:r>
                      <a:rPr lang="en-US" sz="1100"/>
                      <a:t>7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5982611548556427E-2"/>
                  <c:y val="0.10975075975580238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err="1" smtClean="0"/>
                      <a:t>Działalność</a:t>
                    </a:r>
                    <a:r>
                      <a:rPr lang="pl-PL" sz="1100" dirty="0" smtClean="0"/>
                      <a:t> na rzecz</a:t>
                    </a:r>
                    <a:r>
                      <a:rPr lang="en-US" sz="1100" dirty="0" smtClean="0"/>
                      <a:t> sport</a:t>
                    </a:r>
                    <a:r>
                      <a:rPr lang="pl-PL" sz="1100" dirty="0" smtClean="0"/>
                      <a:t>u</a:t>
                    </a:r>
                    <a:r>
                      <a:rPr lang="en-US" sz="1100" dirty="0" smtClean="0"/>
                      <a:t>, </a:t>
                    </a:r>
                    <a:r>
                      <a:rPr lang="en-US" sz="1100" dirty="0" err="1" smtClean="0"/>
                      <a:t>kultur</a:t>
                    </a:r>
                    <a:r>
                      <a:rPr lang="pl-PL" sz="1100" dirty="0" smtClean="0"/>
                      <a:t>y</a:t>
                    </a:r>
                    <a:r>
                      <a:rPr lang="en-US" sz="1100" dirty="0" smtClean="0"/>
                      <a:t>, </a:t>
                    </a:r>
                    <a:r>
                      <a:rPr lang="en-US" sz="1100" dirty="0" err="1" smtClean="0"/>
                      <a:t>turysty</a:t>
                    </a:r>
                    <a:r>
                      <a:rPr lang="pl-PL" sz="1100" dirty="0" smtClean="0"/>
                      <a:t>ki</a:t>
                    </a:r>
                    <a:r>
                      <a:rPr lang="en-US" sz="1100" dirty="0" smtClean="0"/>
                      <a:t> </a:t>
                    </a:r>
                    <a:r>
                      <a:rPr lang="en-US" sz="1100" dirty="0"/>
                      <a:t>ON</a:t>
                    </a:r>
                    <a:r>
                      <a:rPr lang="pl-PL" sz="1100" baseline="0" dirty="0"/>
                      <a:t> - </a:t>
                    </a:r>
                    <a:r>
                      <a:rPr lang="en-US" sz="1100" dirty="0"/>
                      <a:t>12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3283792650918635"/>
                  <c:y val="3.9614877766721353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err="1" smtClean="0"/>
                      <a:t>Działalność</a:t>
                    </a:r>
                    <a:r>
                      <a:rPr lang="pl-PL" sz="1100" dirty="0" smtClean="0"/>
                      <a:t> na rzecz</a:t>
                    </a:r>
                    <a:r>
                      <a:rPr lang="en-US" sz="1100" dirty="0" smtClean="0"/>
                      <a:t> </a:t>
                    </a:r>
                    <a:r>
                      <a:rPr lang="en-US" sz="1100" dirty="0" err="1" smtClean="0"/>
                      <a:t>edukac</a:t>
                    </a:r>
                    <a:r>
                      <a:rPr lang="pl-PL" sz="1100" dirty="0" err="1" smtClean="0"/>
                      <a:t>ji</a:t>
                    </a:r>
                    <a:r>
                      <a:rPr lang="en-US" sz="1100" dirty="0" smtClean="0"/>
                      <a:t> </a:t>
                    </a:r>
                    <a:r>
                      <a:rPr lang="en-US" sz="1100" dirty="0"/>
                      <a:t>ON</a:t>
                    </a:r>
                    <a:r>
                      <a:rPr lang="pl-PL" sz="1100" baseline="0" dirty="0"/>
                      <a:t> - </a:t>
                    </a:r>
                    <a:r>
                      <a:rPr lang="en-US" sz="1100" dirty="0"/>
                      <a:t>5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100"/>
                      <a:t>Pomoc psychologiczna, terapia, grupy wsparcia</a:t>
                    </a:r>
                    <a:r>
                      <a:rPr lang="pl-PL" sz="1100" baseline="0"/>
                      <a:t> -</a:t>
                    </a:r>
                    <a:r>
                      <a:rPr lang="en-US" sz="1100"/>
                      <a:t> 4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001038932633421E-2"/>
                  <c:y val="-3.8274043245569211E-2"/>
                </c:manualLayout>
              </c:layout>
              <c:tx>
                <c:rich>
                  <a:bodyPr/>
                  <a:lstStyle/>
                  <a:p>
                    <a:r>
                      <a:rPr lang="en-US" sz="1100"/>
                      <a:t>Aktywizacja zawodowa ON</a:t>
                    </a:r>
                    <a:r>
                      <a:rPr lang="pl-PL" sz="1100" baseline="0"/>
                      <a:t> - </a:t>
                    </a:r>
                    <a:r>
                      <a:rPr lang="en-US" sz="1100"/>
                      <a:t>8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5775535870516186E-2"/>
                  <c:y val="-2.6221156173520156E-2"/>
                </c:manualLayout>
              </c:layout>
              <c:tx>
                <c:rich>
                  <a:bodyPr/>
                  <a:lstStyle/>
                  <a:p>
                    <a:r>
                      <a:rPr lang="en-US" sz="1100"/>
                      <a:t>Inna, wymienić jaka? </a:t>
                    </a:r>
                    <a:r>
                      <a:rPr lang="pl-PL" sz="1100"/>
                      <a:t>-</a:t>
                    </a:r>
                    <a:r>
                      <a:rPr lang="pl-PL" sz="1100" baseline="0"/>
                      <a:t> </a:t>
                    </a:r>
                    <a:r>
                      <a:rPr lang="en-US" sz="1100"/>
                      <a:t>3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pl-PL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'NGO''s'!$B$35:$T$40</c:f>
              <c:strCache>
                <c:ptCount val="6"/>
                <c:pt idx="0">
                  <c:v>Prowadzenie placówki na rzecz ON</c:v>
                </c:pt>
                <c:pt idx="1">
                  <c:v>Działalność sportowa, kulturalna, turystyczna na rzecz ON</c:v>
                </c:pt>
                <c:pt idx="2">
                  <c:v>Działalność edukacyjna ON</c:v>
                </c:pt>
                <c:pt idx="3">
                  <c:v>Pomoc psychologiczna, terapia, grupy wsparcia</c:v>
                </c:pt>
                <c:pt idx="4">
                  <c:v>Aktywizacja zawodowa ON</c:v>
                </c:pt>
                <c:pt idx="5">
                  <c:v>Inna, wymienić jaka? </c:v>
                </c:pt>
              </c:strCache>
            </c:strRef>
          </c:cat>
          <c:val>
            <c:numRef>
              <c:f>'NGO''s'!$Z$35:$Z$40</c:f>
              <c:numCache>
                <c:formatCode>General</c:formatCode>
                <c:ptCount val="6"/>
                <c:pt idx="0">
                  <c:v>7</c:v>
                </c:pt>
                <c:pt idx="1">
                  <c:v>12</c:v>
                </c:pt>
                <c:pt idx="2">
                  <c:v>5</c:v>
                </c:pt>
                <c:pt idx="3">
                  <c:v>4</c:v>
                </c:pt>
                <c:pt idx="4">
                  <c:v>8</c:v>
                </c:pt>
                <c:pt idx="5">
                  <c:v>3</c:v>
                </c:pt>
              </c:numCache>
            </c:numRef>
          </c:val>
        </c:ser>
        <c:ser>
          <c:idx val="4"/>
          <c:order val="4"/>
          <c:explosion val="25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'NGO''s'!$B$35:$T$40</c:f>
              <c:strCache>
                <c:ptCount val="6"/>
                <c:pt idx="0">
                  <c:v>Prowadzenie placówki na rzecz ON</c:v>
                </c:pt>
                <c:pt idx="1">
                  <c:v>Działalność sportowa, kulturalna, turystyczna na rzecz ON</c:v>
                </c:pt>
                <c:pt idx="2">
                  <c:v>Działalność edukacyjna ON</c:v>
                </c:pt>
                <c:pt idx="3">
                  <c:v>Pomoc psychologiczna, terapia, grupy wsparcia</c:v>
                </c:pt>
                <c:pt idx="4">
                  <c:v>Aktywizacja zawodowa ON</c:v>
                </c:pt>
                <c:pt idx="5">
                  <c:v>Inna, wymienić jaka? </c:v>
                </c:pt>
              </c:strCache>
            </c:strRef>
          </c:cat>
          <c:val>
            <c:numRef>
              <c:f>'NGO''s'!$Y$35:$Y$40</c:f>
            </c:numRef>
          </c:val>
        </c:ser>
        <c:ser>
          <c:idx val="3"/>
          <c:order val="3"/>
          <c:explosion val="25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'NGO''s'!$B$35:$T$40</c:f>
              <c:strCache>
                <c:ptCount val="6"/>
                <c:pt idx="0">
                  <c:v>Prowadzenie placówki na rzecz ON</c:v>
                </c:pt>
                <c:pt idx="1">
                  <c:v>Działalność sportowa, kulturalna, turystyczna na rzecz ON</c:v>
                </c:pt>
                <c:pt idx="2">
                  <c:v>Działalność edukacyjna ON</c:v>
                </c:pt>
                <c:pt idx="3">
                  <c:v>Pomoc psychologiczna, terapia, grupy wsparcia</c:v>
                </c:pt>
                <c:pt idx="4">
                  <c:v>Aktywizacja zawodowa ON</c:v>
                </c:pt>
                <c:pt idx="5">
                  <c:v>Inna, wymienić jaka? </c:v>
                </c:pt>
              </c:strCache>
            </c:strRef>
          </c:cat>
          <c:val>
            <c:numRef>
              <c:f>'NGO''s'!$X$35:$X$40</c:f>
            </c:numRef>
          </c:val>
        </c:ser>
        <c:ser>
          <c:idx val="2"/>
          <c:order val="2"/>
          <c:explosion val="25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'NGO''s'!$B$35:$T$40</c:f>
              <c:strCache>
                <c:ptCount val="6"/>
                <c:pt idx="0">
                  <c:v>Prowadzenie placówki na rzecz ON</c:v>
                </c:pt>
                <c:pt idx="1">
                  <c:v>Działalność sportowa, kulturalna, turystyczna na rzecz ON</c:v>
                </c:pt>
                <c:pt idx="2">
                  <c:v>Działalność edukacyjna ON</c:v>
                </c:pt>
                <c:pt idx="3">
                  <c:v>Pomoc psychologiczna, terapia, grupy wsparcia</c:v>
                </c:pt>
                <c:pt idx="4">
                  <c:v>Aktywizacja zawodowa ON</c:v>
                </c:pt>
                <c:pt idx="5">
                  <c:v>Inna, wymienić jaka? </c:v>
                </c:pt>
              </c:strCache>
            </c:strRef>
          </c:cat>
          <c:val>
            <c:numRef>
              <c:f>'NGO''s'!$W$35:$W$40</c:f>
            </c:numRef>
          </c:val>
        </c:ser>
        <c:ser>
          <c:idx val="1"/>
          <c:order val="1"/>
          <c:explosion val="25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'NGO''s'!$B$35:$T$40</c:f>
              <c:strCache>
                <c:ptCount val="6"/>
                <c:pt idx="0">
                  <c:v>Prowadzenie placówki na rzecz ON</c:v>
                </c:pt>
                <c:pt idx="1">
                  <c:v>Działalność sportowa, kulturalna, turystyczna na rzecz ON</c:v>
                </c:pt>
                <c:pt idx="2">
                  <c:v>Działalność edukacyjna ON</c:v>
                </c:pt>
                <c:pt idx="3">
                  <c:v>Pomoc psychologiczna, terapia, grupy wsparcia</c:v>
                </c:pt>
                <c:pt idx="4">
                  <c:v>Aktywizacja zawodowa ON</c:v>
                </c:pt>
                <c:pt idx="5">
                  <c:v>Inna, wymienić jaka? </c:v>
                </c:pt>
              </c:strCache>
            </c:strRef>
          </c:cat>
          <c:val>
            <c:numRef>
              <c:f>'NGO''s'!$V$35:$V$40</c:f>
            </c:numRef>
          </c:val>
        </c:ser>
        <c:ser>
          <c:idx val="0"/>
          <c:order val="0"/>
          <c:explosion val="25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'NGO''s'!$B$35:$T$40</c:f>
              <c:strCache>
                <c:ptCount val="6"/>
                <c:pt idx="0">
                  <c:v>Prowadzenie placówki na rzecz ON</c:v>
                </c:pt>
                <c:pt idx="1">
                  <c:v>Działalność sportowa, kulturalna, turystyczna na rzecz ON</c:v>
                </c:pt>
                <c:pt idx="2">
                  <c:v>Działalność edukacyjna ON</c:v>
                </c:pt>
                <c:pt idx="3">
                  <c:v>Pomoc psychologiczna, terapia, grupy wsparcia</c:v>
                </c:pt>
                <c:pt idx="4">
                  <c:v>Aktywizacja zawodowa ON</c:v>
                </c:pt>
                <c:pt idx="5">
                  <c:v>Inna, wymienić jaka? </c:v>
                </c:pt>
              </c:strCache>
            </c:strRef>
          </c:cat>
          <c:val>
            <c:numRef>
              <c:f>'NGO''s'!$U$35:$U$40</c:f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07206911636046E-2"/>
          <c:y val="7.1839608645304615E-2"/>
          <c:w val="0.82109015301225885"/>
          <c:h val="0.77888101235514173"/>
        </c:manualLayout>
      </c:layout>
      <c:pie3DChart>
        <c:varyColors val="1"/>
        <c:ser>
          <c:idx val="13"/>
          <c:order val="13"/>
          <c:explosion val="15"/>
          <c:dLbls>
            <c:dLbl>
              <c:idx val="0"/>
              <c:layout>
                <c:manualLayout>
                  <c:x val="-0.10205486614948669"/>
                  <c:y val="-7.027679177764184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64092051585992E-3"/>
                  <c:y val="-0.307166027369551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4464839132795478E-3"/>
                  <c:y val="0.1279029285064087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7400555152292565E-4"/>
                  <c:y val="-0.102490155861794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'NGO''s'!$B$44:$L$54</c:f>
              <c:strCache>
                <c:ptCount val="5"/>
                <c:pt idx="0">
                  <c:v>Budżet Państwa</c:v>
                </c:pt>
                <c:pt idx="1">
                  <c:v>Budżety samorządów</c:v>
                </c:pt>
                <c:pt idx="2">
                  <c:v>Środki pomocowe Unii Europejskiej</c:v>
                </c:pt>
                <c:pt idx="3">
                  <c:v>Darowizny (od  osób prywatnych, instytucji, firm)</c:v>
                </c:pt>
                <c:pt idx="4">
                  <c:v>Składki członkowskie</c:v>
                </c:pt>
              </c:strCache>
            </c:strRef>
          </c:cat>
          <c:val>
            <c:numRef>
              <c:f>'NGO''s'!$Z$44:$Z$54</c:f>
              <c:numCache>
                <c:formatCode>General</c:formatCode>
                <c:ptCount val="5"/>
                <c:pt idx="0">
                  <c:v>8</c:v>
                </c:pt>
                <c:pt idx="1">
                  <c:v>13</c:v>
                </c:pt>
                <c:pt idx="2">
                  <c:v>4</c:v>
                </c:pt>
                <c:pt idx="3">
                  <c:v>15</c:v>
                </c:pt>
                <c:pt idx="4">
                  <c:v>14</c:v>
                </c:pt>
              </c:numCache>
            </c:numRef>
          </c:val>
        </c:ser>
        <c:ser>
          <c:idx val="12"/>
          <c:order val="12"/>
          <c:explosion val="25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'NGO''s'!$B$44:$L$54</c:f>
              <c:strCache>
                <c:ptCount val="5"/>
                <c:pt idx="0">
                  <c:v>Budżet Państwa</c:v>
                </c:pt>
                <c:pt idx="1">
                  <c:v>Budżety samorządów</c:v>
                </c:pt>
                <c:pt idx="2">
                  <c:v>Środki pomocowe Unii Europejskiej</c:v>
                </c:pt>
                <c:pt idx="3">
                  <c:v>Darowizny (od  osób prywatnych, instytucji, firm)</c:v>
                </c:pt>
                <c:pt idx="4">
                  <c:v>Składki członkowskie</c:v>
                </c:pt>
              </c:strCache>
            </c:strRef>
          </c:cat>
          <c:val>
            <c:numRef>
              <c:f>'NGO''s'!$Y$44:$Y$54</c:f>
            </c:numRef>
          </c:val>
        </c:ser>
        <c:ser>
          <c:idx val="11"/>
          <c:order val="11"/>
          <c:explosion val="25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'NGO''s'!$B$44:$L$54</c:f>
              <c:strCache>
                <c:ptCount val="5"/>
                <c:pt idx="0">
                  <c:v>Budżet Państwa</c:v>
                </c:pt>
                <c:pt idx="1">
                  <c:v>Budżety samorządów</c:v>
                </c:pt>
                <c:pt idx="2">
                  <c:v>Środki pomocowe Unii Europejskiej</c:v>
                </c:pt>
                <c:pt idx="3">
                  <c:v>Darowizny (od  osób prywatnych, instytucji, firm)</c:v>
                </c:pt>
                <c:pt idx="4">
                  <c:v>Składki członkowskie</c:v>
                </c:pt>
              </c:strCache>
            </c:strRef>
          </c:cat>
          <c:val>
            <c:numRef>
              <c:f>'NGO''s'!$X$44:$X$54</c:f>
            </c:numRef>
          </c:val>
        </c:ser>
        <c:ser>
          <c:idx val="10"/>
          <c:order val="10"/>
          <c:explosion val="25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'NGO''s'!$B$44:$L$54</c:f>
              <c:strCache>
                <c:ptCount val="5"/>
                <c:pt idx="0">
                  <c:v>Budżet Państwa</c:v>
                </c:pt>
                <c:pt idx="1">
                  <c:v>Budżety samorządów</c:v>
                </c:pt>
                <c:pt idx="2">
                  <c:v>Środki pomocowe Unii Europejskiej</c:v>
                </c:pt>
                <c:pt idx="3">
                  <c:v>Darowizny (od  osób prywatnych, instytucji, firm)</c:v>
                </c:pt>
                <c:pt idx="4">
                  <c:v>Składki członkowskie</c:v>
                </c:pt>
              </c:strCache>
            </c:strRef>
          </c:cat>
          <c:val>
            <c:numRef>
              <c:f>'NGO''s'!$W$44:$W$54</c:f>
            </c:numRef>
          </c:val>
        </c:ser>
        <c:ser>
          <c:idx val="9"/>
          <c:order val="9"/>
          <c:explosion val="25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'NGO''s'!$B$44:$L$54</c:f>
              <c:strCache>
                <c:ptCount val="5"/>
                <c:pt idx="0">
                  <c:v>Budżet Państwa</c:v>
                </c:pt>
                <c:pt idx="1">
                  <c:v>Budżety samorządów</c:v>
                </c:pt>
                <c:pt idx="2">
                  <c:v>Środki pomocowe Unii Europejskiej</c:v>
                </c:pt>
                <c:pt idx="3">
                  <c:v>Darowizny (od  osób prywatnych, instytucji, firm)</c:v>
                </c:pt>
                <c:pt idx="4">
                  <c:v>Składki członkowskie</c:v>
                </c:pt>
              </c:strCache>
            </c:strRef>
          </c:cat>
          <c:val>
            <c:numRef>
              <c:f>'NGO''s'!$V$44:$V$54</c:f>
            </c:numRef>
          </c:val>
        </c:ser>
        <c:ser>
          <c:idx val="8"/>
          <c:order val="8"/>
          <c:explosion val="25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'NGO''s'!$B$44:$L$54</c:f>
              <c:strCache>
                <c:ptCount val="5"/>
                <c:pt idx="0">
                  <c:v>Budżet Państwa</c:v>
                </c:pt>
                <c:pt idx="1">
                  <c:v>Budżety samorządów</c:v>
                </c:pt>
                <c:pt idx="2">
                  <c:v>Środki pomocowe Unii Europejskiej</c:v>
                </c:pt>
                <c:pt idx="3">
                  <c:v>Darowizny (od  osób prywatnych, instytucji, firm)</c:v>
                </c:pt>
                <c:pt idx="4">
                  <c:v>Składki członkowskie</c:v>
                </c:pt>
              </c:strCache>
            </c:strRef>
          </c:cat>
          <c:val>
            <c:numRef>
              <c:f>'NGO''s'!$U$44:$U$54</c:f>
            </c:numRef>
          </c:val>
        </c:ser>
        <c:ser>
          <c:idx val="7"/>
          <c:order val="7"/>
          <c:explosion val="25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'NGO''s'!$B$44:$L$54</c:f>
              <c:strCache>
                <c:ptCount val="5"/>
                <c:pt idx="0">
                  <c:v>Budżet Państwa</c:v>
                </c:pt>
                <c:pt idx="1">
                  <c:v>Budżety samorządów</c:v>
                </c:pt>
                <c:pt idx="2">
                  <c:v>Środki pomocowe Unii Europejskiej</c:v>
                </c:pt>
                <c:pt idx="3">
                  <c:v>Darowizny (od  osób prywatnych, instytucji, firm)</c:v>
                </c:pt>
                <c:pt idx="4">
                  <c:v>Składki członkowskie</c:v>
                </c:pt>
              </c:strCache>
            </c:strRef>
          </c:cat>
          <c:val>
            <c:numRef>
              <c:f>'NGO''s'!$T$44:$T$54</c:f>
            </c:numRef>
          </c:val>
        </c:ser>
        <c:ser>
          <c:idx val="6"/>
          <c:order val="6"/>
          <c:explosion val="25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'NGO''s'!$B$44:$L$54</c:f>
              <c:strCache>
                <c:ptCount val="5"/>
                <c:pt idx="0">
                  <c:v>Budżet Państwa</c:v>
                </c:pt>
                <c:pt idx="1">
                  <c:v>Budżety samorządów</c:v>
                </c:pt>
                <c:pt idx="2">
                  <c:v>Środki pomocowe Unii Europejskiej</c:v>
                </c:pt>
                <c:pt idx="3">
                  <c:v>Darowizny (od  osób prywatnych, instytucji, firm)</c:v>
                </c:pt>
                <c:pt idx="4">
                  <c:v>Składki członkowskie</c:v>
                </c:pt>
              </c:strCache>
            </c:strRef>
          </c:cat>
          <c:val>
            <c:numRef>
              <c:f>'NGO''s'!$S$44:$S$54</c:f>
            </c:numRef>
          </c:val>
        </c:ser>
        <c:ser>
          <c:idx val="5"/>
          <c:order val="5"/>
          <c:explosion val="25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'NGO''s'!$B$44:$L$54</c:f>
              <c:strCache>
                <c:ptCount val="5"/>
                <c:pt idx="0">
                  <c:v>Budżet Państwa</c:v>
                </c:pt>
                <c:pt idx="1">
                  <c:v>Budżety samorządów</c:v>
                </c:pt>
                <c:pt idx="2">
                  <c:v>Środki pomocowe Unii Europejskiej</c:v>
                </c:pt>
                <c:pt idx="3">
                  <c:v>Darowizny (od  osób prywatnych, instytucji, firm)</c:v>
                </c:pt>
                <c:pt idx="4">
                  <c:v>Składki członkowskie</c:v>
                </c:pt>
              </c:strCache>
            </c:strRef>
          </c:cat>
          <c:val>
            <c:numRef>
              <c:f>'NGO''s'!$R$44:$R$54</c:f>
            </c:numRef>
          </c:val>
        </c:ser>
        <c:ser>
          <c:idx val="4"/>
          <c:order val="4"/>
          <c:explosion val="25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'NGO''s'!$B$44:$L$54</c:f>
              <c:strCache>
                <c:ptCount val="5"/>
                <c:pt idx="0">
                  <c:v>Budżet Państwa</c:v>
                </c:pt>
                <c:pt idx="1">
                  <c:v>Budżety samorządów</c:v>
                </c:pt>
                <c:pt idx="2">
                  <c:v>Środki pomocowe Unii Europejskiej</c:v>
                </c:pt>
                <c:pt idx="3">
                  <c:v>Darowizny (od  osób prywatnych, instytucji, firm)</c:v>
                </c:pt>
                <c:pt idx="4">
                  <c:v>Składki członkowskie</c:v>
                </c:pt>
              </c:strCache>
            </c:strRef>
          </c:cat>
          <c:val>
            <c:numRef>
              <c:f>'NGO''s'!$Q$44:$Q$54</c:f>
            </c:numRef>
          </c:val>
        </c:ser>
        <c:ser>
          <c:idx val="3"/>
          <c:order val="3"/>
          <c:explosion val="25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'NGO''s'!$B$44:$L$54</c:f>
              <c:strCache>
                <c:ptCount val="5"/>
                <c:pt idx="0">
                  <c:v>Budżet Państwa</c:v>
                </c:pt>
                <c:pt idx="1">
                  <c:v>Budżety samorządów</c:v>
                </c:pt>
                <c:pt idx="2">
                  <c:v>Środki pomocowe Unii Europejskiej</c:v>
                </c:pt>
                <c:pt idx="3">
                  <c:v>Darowizny (od  osób prywatnych, instytucji, firm)</c:v>
                </c:pt>
                <c:pt idx="4">
                  <c:v>Składki członkowskie</c:v>
                </c:pt>
              </c:strCache>
            </c:strRef>
          </c:cat>
          <c:val>
            <c:numRef>
              <c:f>'NGO''s'!$P$44:$P$54</c:f>
            </c:numRef>
          </c:val>
        </c:ser>
        <c:ser>
          <c:idx val="2"/>
          <c:order val="2"/>
          <c:explosion val="25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'NGO''s'!$B$44:$L$54</c:f>
              <c:strCache>
                <c:ptCount val="5"/>
                <c:pt idx="0">
                  <c:v>Budżet Państwa</c:v>
                </c:pt>
                <c:pt idx="1">
                  <c:v>Budżety samorządów</c:v>
                </c:pt>
                <c:pt idx="2">
                  <c:v>Środki pomocowe Unii Europejskiej</c:v>
                </c:pt>
                <c:pt idx="3">
                  <c:v>Darowizny (od  osób prywatnych, instytucji, firm)</c:v>
                </c:pt>
                <c:pt idx="4">
                  <c:v>Składki członkowskie</c:v>
                </c:pt>
              </c:strCache>
            </c:strRef>
          </c:cat>
          <c:val>
            <c:numRef>
              <c:f>'NGO''s'!$O$44:$O$54</c:f>
            </c:numRef>
          </c:val>
        </c:ser>
        <c:ser>
          <c:idx val="1"/>
          <c:order val="1"/>
          <c:explosion val="25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'NGO''s'!$B$44:$L$54</c:f>
              <c:strCache>
                <c:ptCount val="5"/>
                <c:pt idx="0">
                  <c:v>Budżet Państwa</c:v>
                </c:pt>
                <c:pt idx="1">
                  <c:v>Budżety samorządów</c:v>
                </c:pt>
                <c:pt idx="2">
                  <c:v>Środki pomocowe Unii Europejskiej</c:v>
                </c:pt>
                <c:pt idx="3">
                  <c:v>Darowizny (od  osób prywatnych, instytucji, firm)</c:v>
                </c:pt>
                <c:pt idx="4">
                  <c:v>Składki członkowskie</c:v>
                </c:pt>
              </c:strCache>
            </c:strRef>
          </c:cat>
          <c:val>
            <c:numRef>
              <c:f>'NGO''s'!$N$44:$N$54</c:f>
            </c:numRef>
          </c:val>
        </c:ser>
        <c:ser>
          <c:idx val="0"/>
          <c:order val="0"/>
          <c:explosion val="25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'NGO''s'!$B$44:$L$54</c:f>
              <c:strCache>
                <c:ptCount val="5"/>
                <c:pt idx="0">
                  <c:v>Budżet Państwa</c:v>
                </c:pt>
                <c:pt idx="1">
                  <c:v>Budżety samorządów</c:v>
                </c:pt>
                <c:pt idx="2">
                  <c:v>Środki pomocowe Unii Europejskiej</c:v>
                </c:pt>
                <c:pt idx="3">
                  <c:v>Darowizny (od  osób prywatnych, instytucji, firm)</c:v>
                </c:pt>
                <c:pt idx="4">
                  <c:v>Składki członkowskie</c:v>
                </c:pt>
              </c:strCache>
            </c:strRef>
          </c:cat>
          <c:val>
            <c:numRef>
              <c:f>'NGO''s'!$M$44:$M$54</c:f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lt1"/>
            </a:solidFill>
            <a:ln w="19050" cap="flat" cmpd="sng" algn="ctr">
              <a:solidFill>
                <a:schemeClr val="accent1"/>
              </a:solidFill>
              <a:prstDash val="solid"/>
            </a:ln>
            <a:effectLst/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Arkusz1!$A$2:$A$5</c:f>
              <c:strCache>
                <c:ptCount val="4"/>
                <c:pt idx="0">
                  <c:v>Trudności w utrzymaniu dobrego personelu, osób bezinteresownie angażujących się w działalność</c:v>
                </c:pt>
                <c:pt idx="1">
                  <c:v>Nadmierna biurokracja administracji publicznej </c:v>
                </c:pt>
                <c:pt idx="2">
                  <c:v>Truności z pozykaniem funduszy i sprzętu niezbędnego do prowadzenia działalności </c:v>
                </c:pt>
                <c:pt idx="3">
                  <c:v>Nadmiernie skomplikowane formalności związane z pozykaniem grantów (UE, grantodawcy)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11</c:v>
                </c:pt>
                <c:pt idx="1">
                  <c:v>12</c:v>
                </c:pt>
                <c:pt idx="2">
                  <c:v>15</c:v>
                </c:pt>
                <c:pt idx="3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805952"/>
        <c:axId val="131807488"/>
      </c:barChart>
      <c:catAx>
        <c:axId val="131805952"/>
        <c:scaling>
          <c:orientation val="minMax"/>
        </c:scaling>
        <c:delete val="0"/>
        <c:axPos val="l"/>
        <c:majorTickMark val="out"/>
        <c:minorTickMark val="none"/>
        <c:tickLblPos val="nextTo"/>
        <c:crossAx val="131807488"/>
        <c:crosses val="autoZero"/>
        <c:auto val="1"/>
        <c:lblAlgn val="ctr"/>
        <c:lblOffset val="100"/>
        <c:noMultiLvlLbl val="0"/>
      </c:catAx>
      <c:valAx>
        <c:axId val="1318074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18059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'NGO''s'!$B$82:$B$89</c:f>
              <c:strCache>
                <c:ptCount val="5"/>
                <c:pt idx="0">
                  <c:v> Wymagana trwałość projektu</c:v>
                </c:pt>
                <c:pt idx="1">
                  <c:v> Brak wkładu własnego</c:v>
                </c:pt>
                <c:pt idx="2">
                  <c:v>Brak specjalistów, którzy pomogą napisac wniosek</c:v>
                </c:pt>
                <c:pt idx="3">
                  <c:v>Skomplikowane procedury</c:v>
                </c:pt>
                <c:pt idx="4">
                  <c:v>Dużo formalności</c:v>
                </c:pt>
              </c:strCache>
            </c:strRef>
          </c:cat>
          <c:val>
            <c:numRef>
              <c:f>'NGO''s'!$C$82:$C$89</c:f>
            </c:numRef>
          </c:val>
        </c:ser>
        <c:ser>
          <c:idx val="1"/>
          <c:order val="1"/>
          <c:invertIfNegative val="0"/>
          <c:cat>
            <c:strRef>
              <c:f>'NGO''s'!$B$82:$B$89</c:f>
              <c:strCache>
                <c:ptCount val="5"/>
                <c:pt idx="0">
                  <c:v> Wymagana trwałość projektu</c:v>
                </c:pt>
                <c:pt idx="1">
                  <c:v> Brak wkładu własnego</c:v>
                </c:pt>
                <c:pt idx="2">
                  <c:v>Brak specjalistów, którzy pomogą napisac wniosek</c:v>
                </c:pt>
                <c:pt idx="3">
                  <c:v>Skomplikowane procedury</c:v>
                </c:pt>
                <c:pt idx="4">
                  <c:v>Dużo formalności</c:v>
                </c:pt>
              </c:strCache>
            </c:strRef>
          </c:cat>
          <c:val>
            <c:numRef>
              <c:f>'NGO''s'!$D$82:$D$89</c:f>
            </c:numRef>
          </c:val>
        </c:ser>
        <c:ser>
          <c:idx val="2"/>
          <c:order val="2"/>
          <c:invertIfNegative val="0"/>
          <c:cat>
            <c:strRef>
              <c:f>'NGO''s'!$B$82:$B$89</c:f>
              <c:strCache>
                <c:ptCount val="5"/>
                <c:pt idx="0">
                  <c:v> Wymagana trwałość projektu</c:v>
                </c:pt>
                <c:pt idx="1">
                  <c:v> Brak wkładu własnego</c:v>
                </c:pt>
                <c:pt idx="2">
                  <c:v>Brak specjalistów, którzy pomogą napisac wniosek</c:v>
                </c:pt>
                <c:pt idx="3">
                  <c:v>Skomplikowane procedury</c:v>
                </c:pt>
                <c:pt idx="4">
                  <c:v>Dużo formalności</c:v>
                </c:pt>
              </c:strCache>
            </c:strRef>
          </c:cat>
          <c:val>
            <c:numRef>
              <c:f>'NGO''s'!$E$82:$E$89</c:f>
            </c:numRef>
          </c:val>
        </c:ser>
        <c:ser>
          <c:idx val="3"/>
          <c:order val="3"/>
          <c:invertIfNegative val="0"/>
          <c:cat>
            <c:strRef>
              <c:f>'NGO''s'!$B$82:$B$89</c:f>
              <c:strCache>
                <c:ptCount val="5"/>
                <c:pt idx="0">
                  <c:v> Wymagana trwałość projektu</c:v>
                </c:pt>
                <c:pt idx="1">
                  <c:v> Brak wkładu własnego</c:v>
                </c:pt>
                <c:pt idx="2">
                  <c:v>Brak specjalistów, którzy pomogą napisac wniosek</c:v>
                </c:pt>
                <c:pt idx="3">
                  <c:v>Skomplikowane procedury</c:v>
                </c:pt>
                <c:pt idx="4">
                  <c:v>Dużo formalności</c:v>
                </c:pt>
              </c:strCache>
            </c:strRef>
          </c:cat>
          <c:val>
            <c:numRef>
              <c:f>'NGO''s'!$F$82:$F$89</c:f>
            </c:numRef>
          </c:val>
        </c:ser>
        <c:ser>
          <c:idx val="4"/>
          <c:order val="4"/>
          <c:invertIfNegative val="0"/>
          <c:cat>
            <c:strRef>
              <c:f>'NGO''s'!$B$82:$B$89</c:f>
              <c:strCache>
                <c:ptCount val="5"/>
                <c:pt idx="0">
                  <c:v> Wymagana trwałość projektu</c:v>
                </c:pt>
                <c:pt idx="1">
                  <c:v> Brak wkładu własnego</c:v>
                </c:pt>
                <c:pt idx="2">
                  <c:v>Brak specjalistów, którzy pomogą napisac wniosek</c:v>
                </c:pt>
                <c:pt idx="3">
                  <c:v>Skomplikowane procedury</c:v>
                </c:pt>
                <c:pt idx="4">
                  <c:v>Dużo formalności</c:v>
                </c:pt>
              </c:strCache>
            </c:strRef>
          </c:cat>
          <c:val>
            <c:numRef>
              <c:f>'NGO''s'!$G$82:$G$89</c:f>
            </c:numRef>
          </c:val>
        </c:ser>
        <c:ser>
          <c:idx val="5"/>
          <c:order val="5"/>
          <c:invertIfNegative val="0"/>
          <c:cat>
            <c:strRef>
              <c:f>'NGO''s'!$B$82:$B$89</c:f>
              <c:strCache>
                <c:ptCount val="5"/>
                <c:pt idx="0">
                  <c:v> Wymagana trwałość projektu</c:v>
                </c:pt>
                <c:pt idx="1">
                  <c:v> Brak wkładu własnego</c:v>
                </c:pt>
                <c:pt idx="2">
                  <c:v>Brak specjalistów, którzy pomogą napisac wniosek</c:v>
                </c:pt>
                <c:pt idx="3">
                  <c:v>Skomplikowane procedury</c:v>
                </c:pt>
                <c:pt idx="4">
                  <c:v>Dużo formalności</c:v>
                </c:pt>
              </c:strCache>
            </c:strRef>
          </c:cat>
          <c:val>
            <c:numRef>
              <c:f>'NGO''s'!$H$82:$H$89</c:f>
            </c:numRef>
          </c:val>
        </c:ser>
        <c:ser>
          <c:idx val="6"/>
          <c:order val="6"/>
          <c:invertIfNegative val="0"/>
          <c:cat>
            <c:strRef>
              <c:f>'NGO''s'!$B$82:$B$89</c:f>
              <c:strCache>
                <c:ptCount val="5"/>
                <c:pt idx="0">
                  <c:v> Wymagana trwałość projektu</c:v>
                </c:pt>
                <c:pt idx="1">
                  <c:v> Brak wkładu własnego</c:v>
                </c:pt>
                <c:pt idx="2">
                  <c:v>Brak specjalistów, którzy pomogą napisac wniosek</c:v>
                </c:pt>
                <c:pt idx="3">
                  <c:v>Skomplikowane procedury</c:v>
                </c:pt>
                <c:pt idx="4">
                  <c:v>Dużo formalności</c:v>
                </c:pt>
              </c:strCache>
            </c:strRef>
          </c:cat>
          <c:val>
            <c:numRef>
              <c:f>'NGO''s'!$I$82:$I$89</c:f>
            </c:numRef>
          </c:val>
        </c:ser>
        <c:ser>
          <c:idx val="7"/>
          <c:order val="7"/>
          <c:invertIfNegative val="0"/>
          <c:cat>
            <c:strRef>
              <c:f>'NGO''s'!$B$82:$B$89</c:f>
              <c:strCache>
                <c:ptCount val="5"/>
                <c:pt idx="0">
                  <c:v> Wymagana trwałość projektu</c:v>
                </c:pt>
                <c:pt idx="1">
                  <c:v> Brak wkładu własnego</c:v>
                </c:pt>
                <c:pt idx="2">
                  <c:v>Brak specjalistów, którzy pomogą napisac wniosek</c:v>
                </c:pt>
                <c:pt idx="3">
                  <c:v>Skomplikowane procedury</c:v>
                </c:pt>
                <c:pt idx="4">
                  <c:v>Dużo formalności</c:v>
                </c:pt>
              </c:strCache>
            </c:strRef>
          </c:cat>
          <c:val>
            <c:numRef>
              <c:f>'NGO''s'!$J$82:$J$89</c:f>
            </c:numRef>
          </c:val>
        </c:ser>
        <c:ser>
          <c:idx val="8"/>
          <c:order val="8"/>
          <c:invertIfNegative val="0"/>
          <c:cat>
            <c:strRef>
              <c:f>'NGO''s'!$B$82:$B$89</c:f>
              <c:strCache>
                <c:ptCount val="5"/>
                <c:pt idx="0">
                  <c:v> Wymagana trwałość projektu</c:v>
                </c:pt>
                <c:pt idx="1">
                  <c:v> Brak wkładu własnego</c:v>
                </c:pt>
                <c:pt idx="2">
                  <c:v>Brak specjalistów, którzy pomogą napisac wniosek</c:v>
                </c:pt>
                <c:pt idx="3">
                  <c:v>Skomplikowane procedury</c:v>
                </c:pt>
                <c:pt idx="4">
                  <c:v>Dużo formalności</c:v>
                </c:pt>
              </c:strCache>
            </c:strRef>
          </c:cat>
          <c:val>
            <c:numRef>
              <c:f>'NGO''s'!$K$82:$K$89</c:f>
            </c:numRef>
          </c:val>
        </c:ser>
        <c:ser>
          <c:idx val="9"/>
          <c:order val="9"/>
          <c:invertIfNegative val="0"/>
          <c:cat>
            <c:strRef>
              <c:f>'NGO''s'!$B$82:$B$89</c:f>
              <c:strCache>
                <c:ptCount val="5"/>
                <c:pt idx="0">
                  <c:v> Wymagana trwałość projektu</c:v>
                </c:pt>
                <c:pt idx="1">
                  <c:v> Brak wkładu własnego</c:v>
                </c:pt>
                <c:pt idx="2">
                  <c:v>Brak specjalistów, którzy pomogą napisac wniosek</c:v>
                </c:pt>
                <c:pt idx="3">
                  <c:v>Skomplikowane procedury</c:v>
                </c:pt>
                <c:pt idx="4">
                  <c:v>Dużo formalności</c:v>
                </c:pt>
              </c:strCache>
            </c:strRef>
          </c:cat>
          <c:val>
            <c:numRef>
              <c:f>'NGO''s'!$L$82:$L$89</c:f>
            </c:numRef>
          </c:val>
        </c:ser>
        <c:ser>
          <c:idx val="10"/>
          <c:order val="10"/>
          <c:invertIfNegative val="0"/>
          <c:cat>
            <c:strRef>
              <c:f>'NGO''s'!$B$82:$B$89</c:f>
              <c:strCache>
                <c:ptCount val="5"/>
                <c:pt idx="0">
                  <c:v> Wymagana trwałość projektu</c:v>
                </c:pt>
                <c:pt idx="1">
                  <c:v> Brak wkładu własnego</c:v>
                </c:pt>
                <c:pt idx="2">
                  <c:v>Brak specjalistów, którzy pomogą napisac wniosek</c:v>
                </c:pt>
                <c:pt idx="3">
                  <c:v>Skomplikowane procedury</c:v>
                </c:pt>
                <c:pt idx="4">
                  <c:v>Dużo formalności</c:v>
                </c:pt>
              </c:strCache>
            </c:strRef>
          </c:cat>
          <c:val>
            <c:numRef>
              <c:f>'NGO''s'!$M$82:$M$89</c:f>
            </c:numRef>
          </c:val>
        </c:ser>
        <c:ser>
          <c:idx val="11"/>
          <c:order val="11"/>
          <c:invertIfNegative val="0"/>
          <c:cat>
            <c:strRef>
              <c:f>'NGO''s'!$B$82:$B$89</c:f>
              <c:strCache>
                <c:ptCount val="5"/>
                <c:pt idx="0">
                  <c:v> Wymagana trwałość projektu</c:v>
                </c:pt>
                <c:pt idx="1">
                  <c:v> Brak wkładu własnego</c:v>
                </c:pt>
                <c:pt idx="2">
                  <c:v>Brak specjalistów, którzy pomogą napisac wniosek</c:v>
                </c:pt>
                <c:pt idx="3">
                  <c:v>Skomplikowane procedury</c:v>
                </c:pt>
                <c:pt idx="4">
                  <c:v>Dużo formalności</c:v>
                </c:pt>
              </c:strCache>
            </c:strRef>
          </c:cat>
          <c:val>
            <c:numRef>
              <c:f>'NGO''s'!$N$82:$N$89</c:f>
            </c:numRef>
          </c:val>
        </c:ser>
        <c:ser>
          <c:idx val="12"/>
          <c:order val="12"/>
          <c:invertIfNegative val="0"/>
          <c:cat>
            <c:strRef>
              <c:f>'NGO''s'!$B$82:$B$89</c:f>
              <c:strCache>
                <c:ptCount val="5"/>
                <c:pt idx="0">
                  <c:v> Wymagana trwałość projektu</c:v>
                </c:pt>
                <c:pt idx="1">
                  <c:v> Brak wkładu własnego</c:v>
                </c:pt>
                <c:pt idx="2">
                  <c:v>Brak specjalistów, którzy pomogą napisac wniosek</c:v>
                </c:pt>
                <c:pt idx="3">
                  <c:v>Skomplikowane procedury</c:v>
                </c:pt>
                <c:pt idx="4">
                  <c:v>Dużo formalności</c:v>
                </c:pt>
              </c:strCache>
            </c:strRef>
          </c:cat>
          <c:val>
            <c:numRef>
              <c:f>'NGO''s'!$O$82:$O$89</c:f>
            </c:numRef>
          </c:val>
        </c:ser>
        <c:ser>
          <c:idx val="13"/>
          <c:order val="13"/>
          <c:invertIfNegative val="0"/>
          <c:cat>
            <c:strRef>
              <c:f>'NGO''s'!$B$82:$B$89</c:f>
              <c:strCache>
                <c:ptCount val="5"/>
                <c:pt idx="0">
                  <c:v> Wymagana trwałość projektu</c:v>
                </c:pt>
                <c:pt idx="1">
                  <c:v> Brak wkładu własnego</c:v>
                </c:pt>
                <c:pt idx="2">
                  <c:v>Brak specjalistów, którzy pomogą napisac wniosek</c:v>
                </c:pt>
                <c:pt idx="3">
                  <c:v>Skomplikowane procedury</c:v>
                </c:pt>
                <c:pt idx="4">
                  <c:v>Dużo formalności</c:v>
                </c:pt>
              </c:strCache>
            </c:strRef>
          </c:cat>
          <c:val>
            <c:numRef>
              <c:f>'NGO''s'!$P$82:$P$89</c:f>
            </c:numRef>
          </c:val>
        </c:ser>
        <c:ser>
          <c:idx val="14"/>
          <c:order val="14"/>
          <c:invertIfNegative val="0"/>
          <c:cat>
            <c:strRef>
              <c:f>'NGO''s'!$B$82:$B$89</c:f>
              <c:strCache>
                <c:ptCount val="5"/>
                <c:pt idx="0">
                  <c:v> Wymagana trwałość projektu</c:v>
                </c:pt>
                <c:pt idx="1">
                  <c:v> Brak wkładu własnego</c:v>
                </c:pt>
                <c:pt idx="2">
                  <c:v>Brak specjalistów, którzy pomogą napisac wniosek</c:v>
                </c:pt>
                <c:pt idx="3">
                  <c:v>Skomplikowane procedury</c:v>
                </c:pt>
                <c:pt idx="4">
                  <c:v>Dużo formalności</c:v>
                </c:pt>
              </c:strCache>
            </c:strRef>
          </c:cat>
          <c:val>
            <c:numRef>
              <c:f>'NGO''s'!$Q$82:$Q$89</c:f>
            </c:numRef>
          </c:val>
        </c:ser>
        <c:ser>
          <c:idx val="15"/>
          <c:order val="15"/>
          <c:invertIfNegative val="0"/>
          <c:cat>
            <c:strRef>
              <c:f>'NGO''s'!$B$82:$B$89</c:f>
              <c:strCache>
                <c:ptCount val="5"/>
                <c:pt idx="0">
                  <c:v> Wymagana trwałość projektu</c:v>
                </c:pt>
                <c:pt idx="1">
                  <c:v> Brak wkładu własnego</c:v>
                </c:pt>
                <c:pt idx="2">
                  <c:v>Brak specjalistów, którzy pomogą napisac wniosek</c:v>
                </c:pt>
                <c:pt idx="3">
                  <c:v>Skomplikowane procedury</c:v>
                </c:pt>
                <c:pt idx="4">
                  <c:v>Dużo formalności</c:v>
                </c:pt>
              </c:strCache>
            </c:strRef>
          </c:cat>
          <c:val>
            <c:numRef>
              <c:f>'NGO''s'!$R$82:$R$89</c:f>
            </c:numRef>
          </c:val>
        </c:ser>
        <c:ser>
          <c:idx val="16"/>
          <c:order val="16"/>
          <c:invertIfNegative val="0"/>
          <c:cat>
            <c:strRef>
              <c:f>'NGO''s'!$B$82:$B$89</c:f>
              <c:strCache>
                <c:ptCount val="5"/>
                <c:pt idx="0">
                  <c:v> Wymagana trwałość projektu</c:v>
                </c:pt>
                <c:pt idx="1">
                  <c:v> Brak wkładu własnego</c:v>
                </c:pt>
                <c:pt idx="2">
                  <c:v>Brak specjalistów, którzy pomogą napisac wniosek</c:v>
                </c:pt>
                <c:pt idx="3">
                  <c:v>Skomplikowane procedury</c:v>
                </c:pt>
                <c:pt idx="4">
                  <c:v>Dużo formalności</c:v>
                </c:pt>
              </c:strCache>
            </c:strRef>
          </c:cat>
          <c:val>
            <c:numRef>
              <c:f>'NGO''s'!$S$82:$S$89</c:f>
            </c:numRef>
          </c:val>
        </c:ser>
        <c:ser>
          <c:idx val="17"/>
          <c:order val="17"/>
          <c:invertIfNegative val="0"/>
          <c:cat>
            <c:strRef>
              <c:f>'NGO''s'!$B$82:$B$89</c:f>
              <c:strCache>
                <c:ptCount val="5"/>
                <c:pt idx="0">
                  <c:v> Wymagana trwałość projektu</c:v>
                </c:pt>
                <c:pt idx="1">
                  <c:v> Brak wkładu własnego</c:v>
                </c:pt>
                <c:pt idx="2">
                  <c:v>Brak specjalistów, którzy pomogą napisac wniosek</c:v>
                </c:pt>
                <c:pt idx="3">
                  <c:v>Skomplikowane procedury</c:v>
                </c:pt>
                <c:pt idx="4">
                  <c:v>Dużo formalności</c:v>
                </c:pt>
              </c:strCache>
            </c:strRef>
          </c:cat>
          <c:val>
            <c:numRef>
              <c:f>'NGO''s'!$T$82:$T$89</c:f>
            </c:numRef>
          </c:val>
        </c:ser>
        <c:ser>
          <c:idx val="18"/>
          <c:order val="18"/>
          <c:invertIfNegative val="0"/>
          <c:cat>
            <c:strRef>
              <c:f>'NGO''s'!$B$82:$B$89</c:f>
              <c:strCache>
                <c:ptCount val="5"/>
                <c:pt idx="0">
                  <c:v> Wymagana trwałość projektu</c:v>
                </c:pt>
                <c:pt idx="1">
                  <c:v> Brak wkładu własnego</c:v>
                </c:pt>
                <c:pt idx="2">
                  <c:v>Brak specjalistów, którzy pomogą napisac wniosek</c:v>
                </c:pt>
                <c:pt idx="3">
                  <c:v>Skomplikowane procedury</c:v>
                </c:pt>
                <c:pt idx="4">
                  <c:v>Dużo formalności</c:v>
                </c:pt>
              </c:strCache>
            </c:strRef>
          </c:cat>
          <c:val>
            <c:numRef>
              <c:f>'NGO''s'!$U$82:$U$89</c:f>
            </c:numRef>
          </c:val>
        </c:ser>
        <c:ser>
          <c:idx val="19"/>
          <c:order val="19"/>
          <c:invertIfNegative val="0"/>
          <c:cat>
            <c:strRef>
              <c:f>'NGO''s'!$B$82:$B$89</c:f>
              <c:strCache>
                <c:ptCount val="5"/>
                <c:pt idx="0">
                  <c:v> Wymagana trwałość projektu</c:v>
                </c:pt>
                <c:pt idx="1">
                  <c:v> Brak wkładu własnego</c:v>
                </c:pt>
                <c:pt idx="2">
                  <c:v>Brak specjalistów, którzy pomogą napisac wniosek</c:v>
                </c:pt>
                <c:pt idx="3">
                  <c:v>Skomplikowane procedury</c:v>
                </c:pt>
                <c:pt idx="4">
                  <c:v>Dużo formalności</c:v>
                </c:pt>
              </c:strCache>
            </c:strRef>
          </c:cat>
          <c:val>
            <c:numRef>
              <c:f>'NGO''s'!$V$82:$V$89</c:f>
            </c:numRef>
          </c:val>
        </c:ser>
        <c:ser>
          <c:idx val="20"/>
          <c:order val="20"/>
          <c:invertIfNegative val="0"/>
          <c:cat>
            <c:strRef>
              <c:f>'NGO''s'!$B$82:$B$89</c:f>
              <c:strCache>
                <c:ptCount val="5"/>
                <c:pt idx="0">
                  <c:v> Wymagana trwałość projektu</c:v>
                </c:pt>
                <c:pt idx="1">
                  <c:v> Brak wkładu własnego</c:v>
                </c:pt>
                <c:pt idx="2">
                  <c:v>Brak specjalistów, którzy pomogą napisac wniosek</c:v>
                </c:pt>
                <c:pt idx="3">
                  <c:v>Skomplikowane procedury</c:v>
                </c:pt>
                <c:pt idx="4">
                  <c:v>Dużo formalności</c:v>
                </c:pt>
              </c:strCache>
            </c:strRef>
          </c:cat>
          <c:val>
            <c:numRef>
              <c:f>'NGO''s'!$W$82:$W$89</c:f>
            </c:numRef>
          </c:val>
        </c:ser>
        <c:ser>
          <c:idx val="21"/>
          <c:order val="21"/>
          <c:invertIfNegative val="0"/>
          <c:cat>
            <c:strRef>
              <c:f>'NGO''s'!$B$82:$B$89</c:f>
              <c:strCache>
                <c:ptCount val="5"/>
                <c:pt idx="0">
                  <c:v> Wymagana trwałość projektu</c:v>
                </c:pt>
                <c:pt idx="1">
                  <c:v> Brak wkładu własnego</c:v>
                </c:pt>
                <c:pt idx="2">
                  <c:v>Brak specjalistów, którzy pomogą napisac wniosek</c:v>
                </c:pt>
                <c:pt idx="3">
                  <c:v>Skomplikowane procedury</c:v>
                </c:pt>
                <c:pt idx="4">
                  <c:v>Dużo formalności</c:v>
                </c:pt>
              </c:strCache>
            </c:strRef>
          </c:cat>
          <c:val>
            <c:numRef>
              <c:f>'NGO''s'!$X$82:$X$89</c:f>
            </c:numRef>
          </c:val>
        </c:ser>
        <c:ser>
          <c:idx val="22"/>
          <c:order val="22"/>
          <c:invertIfNegative val="0"/>
          <c:cat>
            <c:strRef>
              <c:f>'NGO''s'!$B$82:$B$89</c:f>
              <c:strCache>
                <c:ptCount val="5"/>
                <c:pt idx="0">
                  <c:v> Wymagana trwałość projektu</c:v>
                </c:pt>
                <c:pt idx="1">
                  <c:v> Brak wkładu własnego</c:v>
                </c:pt>
                <c:pt idx="2">
                  <c:v>Brak specjalistów, którzy pomogą napisac wniosek</c:v>
                </c:pt>
                <c:pt idx="3">
                  <c:v>Skomplikowane procedury</c:v>
                </c:pt>
                <c:pt idx="4">
                  <c:v>Dużo formalności</c:v>
                </c:pt>
              </c:strCache>
            </c:strRef>
          </c:cat>
          <c:val>
            <c:numRef>
              <c:f>'NGO''s'!$Y$82:$Y$89</c:f>
            </c:numRef>
          </c:val>
        </c:ser>
        <c:ser>
          <c:idx val="23"/>
          <c:order val="23"/>
          <c:spPr>
            <a:solidFill>
              <a:sysClr val="window" lastClr="FFFFFF"/>
            </a:solidFill>
            <a:ln w="25400" cap="flat" cmpd="sng" algn="ctr">
              <a:solidFill>
                <a:srgbClr val="4F81BD"/>
              </a:solidFill>
              <a:prstDash val="solid"/>
            </a:ln>
            <a:effectLst/>
          </c:spPr>
          <c:invertIfNegative val="0"/>
          <c:dLbls>
            <c:dLbl>
              <c:idx val="0"/>
              <c:layout>
                <c:manualLayout>
                  <c:x val="3.3333114610673766E-2"/>
                  <c:y val="-1.0886993351904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8000109361329833E-2"/>
                  <c:y val="-4.3547973407618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618110236220473E-2"/>
                  <c:y val="-2.17739867038093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788276465441818E-2"/>
                  <c:y val="2.17722722166672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4549431321084868E-3"/>
                  <c:y val="-4.3547973407618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'NGO''s'!$B$82:$B$89</c:f>
              <c:strCache>
                <c:ptCount val="5"/>
                <c:pt idx="0">
                  <c:v> Wymagana trwałość projektu</c:v>
                </c:pt>
                <c:pt idx="1">
                  <c:v> Brak wkładu własnego</c:v>
                </c:pt>
                <c:pt idx="2">
                  <c:v>Brak specjalistów, którzy pomogą napisac wniosek</c:v>
                </c:pt>
                <c:pt idx="3">
                  <c:v>Skomplikowane procedury</c:v>
                </c:pt>
                <c:pt idx="4">
                  <c:v>Dużo formalności</c:v>
                </c:pt>
              </c:strCache>
            </c:strRef>
          </c:cat>
          <c:val>
            <c:numRef>
              <c:f>'NGO''s'!$Z$82:$Z$89</c:f>
              <c:numCache>
                <c:formatCode>General</c:formatCode>
                <c:ptCount val="5"/>
                <c:pt idx="0">
                  <c:v>9</c:v>
                </c:pt>
                <c:pt idx="1">
                  <c:v>12</c:v>
                </c:pt>
                <c:pt idx="2">
                  <c:v>16</c:v>
                </c:pt>
                <c:pt idx="3">
                  <c:v>18</c:v>
                </c:pt>
                <c:pt idx="4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061888"/>
        <c:axId val="95063424"/>
      </c:barChart>
      <c:catAx>
        <c:axId val="9506188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pl-PL"/>
          </a:p>
        </c:txPr>
        <c:crossAx val="95063424"/>
        <c:crosses val="autoZero"/>
        <c:auto val="1"/>
        <c:lblAlgn val="ctr"/>
        <c:lblOffset val="100"/>
        <c:noMultiLvlLbl val="0"/>
      </c:catAx>
      <c:valAx>
        <c:axId val="950634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5061888"/>
        <c:crosses val="autoZero"/>
        <c:crossBetween val="between"/>
      </c:valAx>
    </c:plotArea>
    <c:plotVisOnly val="1"/>
    <c:dispBlanksAs val="gap"/>
    <c:showDLblsOverMax val="0"/>
  </c:chart>
  <c:spPr>
    <a:solidFill>
      <a:sysClr val="window" lastClr="FFFFFF"/>
    </a:solidFill>
    <a:ln w="25400" cap="flat" cmpd="sng" algn="ctr">
      <a:noFill/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pl-PL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7AE677-A149-4DD2-B342-FCA0F2BFA8A9}" type="doc">
      <dgm:prSet loTypeId="urn:microsoft.com/office/officeart/2005/8/layout/target3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31AD688-6FCD-466B-84BB-F4CE4B1066C3}">
      <dgm:prSet phldrT="[Tekst]" custT="1"/>
      <dgm:spPr/>
      <dgm:t>
        <a:bodyPr/>
        <a:lstStyle/>
        <a:p>
          <a:pPr algn="l"/>
          <a:r>
            <a:rPr lang="pl-PL" sz="1800" dirty="0" smtClean="0"/>
            <a:t>1. Trzeci sektor </a:t>
          </a:r>
          <a:endParaRPr lang="pl-PL" sz="1800" dirty="0"/>
        </a:p>
      </dgm:t>
    </dgm:pt>
    <dgm:pt modelId="{758B5B22-D8CF-4A9A-9187-4DA4DBCC2B7C}" type="parTrans" cxnId="{644E311D-248A-4687-A096-F37B1CA74896}">
      <dgm:prSet/>
      <dgm:spPr/>
      <dgm:t>
        <a:bodyPr/>
        <a:lstStyle/>
        <a:p>
          <a:endParaRPr lang="pl-PL" sz="900"/>
        </a:p>
      </dgm:t>
    </dgm:pt>
    <dgm:pt modelId="{348F666D-C591-4FBB-BD9C-658FD837BF59}" type="sibTrans" cxnId="{644E311D-248A-4687-A096-F37B1CA74896}">
      <dgm:prSet/>
      <dgm:spPr/>
      <dgm:t>
        <a:bodyPr/>
        <a:lstStyle/>
        <a:p>
          <a:endParaRPr lang="pl-PL" sz="900"/>
        </a:p>
      </dgm:t>
    </dgm:pt>
    <dgm:pt modelId="{96E1DF6A-E07C-4A01-BA0B-1A46DC3C2A26}">
      <dgm:prSet custT="1"/>
      <dgm:spPr/>
      <dgm:t>
        <a:bodyPr/>
        <a:lstStyle/>
        <a:p>
          <a:pPr algn="l"/>
          <a:r>
            <a:rPr lang="pl-PL" sz="1800" dirty="0" smtClean="0"/>
            <a:t>2. Działalnie projektowe </a:t>
          </a:r>
        </a:p>
      </dgm:t>
    </dgm:pt>
    <dgm:pt modelId="{B178927D-D2BD-419D-AB3D-CBF4015B9335}" type="parTrans" cxnId="{891732A7-7CAB-408D-9AD7-D3504E448D7B}">
      <dgm:prSet/>
      <dgm:spPr/>
      <dgm:t>
        <a:bodyPr/>
        <a:lstStyle/>
        <a:p>
          <a:endParaRPr lang="pl-PL" sz="900"/>
        </a:p>
      </dgm:t>
    </dgm:pt>
    <dgm:pt modelId="{65FE3215-A058-47E4-877C-A0047D0C4437}" type="sibTrans" cxnId="{891732A7-7CAB-408D-9AD7-D3504E448D7B}">
      <dgm:prSet/>
      <dgm:spPr/>
      <dgm:t>
        <a:bodyPr/>
        <a:lstStyle/>
        <a:p>
          <a:endParaRPr lang="pl-PL" sz="900"/>
        </a:p>
      </dgm:t>
    </dgm:pt>
    <dgm:pt modelId="{28861F8E-9F23-47E1-BE47-378EC3C35A3C}">
      <dgm:prSet custT="1"/>
      <dgm:spPr/>
      <dgm:t>
        <a:bodyPr/>
        <a:lstStyle/>
        <a:p>
          <a:pPr algn="l"/>
          <a:r>
            <a:rPr lang="pl-PL" sz="1800" dirty="0" smtClean="0"/>
            <a:t>3. Organizacje pozarządowe na rzecz osób z niepełnosprawnością – województwo świętokrzyskie</a:t>
          </a:r>
          <a:r>
            <a:rPr lang="pl-PL" sz="1000" dirty="0" smtClean="0"/>
            <a:t> </a:t>
          </a:r>
          <a:endParaRPr lang="pl-PL" sz="1000" dirty="0"/>
        </a:p>
      </dgm:t>
    </dgm:pt>
    <dgm:pt modelId="{A8AA1191-E9B4-49FF-A0B9-F16C94D3BB6E}" type="parTrans" cxnId="{4476188F-FE97-49C5-9747-8D0E371DB8CA}">
      <dgm:prSet/>
      <dgm:spPr/>
      <dgm:t>
        <a:bodyPr/>
        <a:lstStyle/>
        <a:p>
          <a:endParaRPr lang="pl-PL" sz="900"/>
        </a:p>
      </dgm:t>
    </dgm:pt>
    <dgm:pt modelId="{6DCD376A-6B8C-40BF-BDBE-333627FEB3E9}" type="sibTrans" cxnId="{4476188F-FE97-49C5-9747-8D0E371DB8CA}">
      <dgm:prSet/>
      <dgm:spPr/>
      <dgm:t>
        <a:bodyPr/>
        <a:lstStyle/>
        <a:p>
          <a:endParaRPr lang="pl-PL" sz="900"/>
        </a:p>
      </dgm:t>
    </dgm:pt>
    <dgm:pt modelId="{4CC800D7-2A35-4EFF-A229-FC0D2B8E9173}" type="pres">
      <dgm:prSet presAssocID="{3F7AE677-A149-4DD2-B342-FCA0F2BFA8A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6D909E7-F9E8-4506-8A91-1443F1941A96}" type="pres">
      <dgm:prSet presAssocID="{931AD688-6FCD-466B-84BB-F4CE4B1066C3}" presName="circle1" presStyleLbl="node1" presStyleIdx="0" presStyleCnt="3" custScaleX="67206"/>
      <dgm:spPr/>
      <dgm:t>
        <a:bodyPr/>
        <a:lstStyle/>
        <a:p>
          <a:endParaRPr lang="pl-PL"/>
        </a:p>
      </dgm:t>
    </dgm:pt>
    <dgm:pt modelId="{1F309F8C-9519-4A14-9B39-3AA9953C90DF}" type="pres">
      <dgm:prSet presAssocID="{931AD688-6FCD-466B-84BB-F4CE4B1066C3}" presName="space" presStyleCnt="0"/>
      <dgm:spPr/>
      <dgm:t>
        <a:bodyPr/>
        <a:lstStyle/>
        <a:p>
          <a:endParaRPr lang="pl-PL"/>
        </a:p>
      </dgm:t>
    </dgm:pt>
    <dgm:pt modelId="{289DE3B3-7C14-420F-8254-B1625B6B97C5}" type="pres">
      <dgm:prSet presAssocID="{931AD688-6FCD-466B-84BB-F4CE4B1066C3}" presName="rect1" presStyleLbl="alignAcc1" presStyleIdx="0" presStyleCnt="3"/>
      <dgm:spPr/>
      <dgm:t>
        <a:bodyPr/>
        <a:lstStyle/>
        <a:p>
          <a:endParaRPr lang="pl-PL"/>
        </a:p>
      </dgm:t>
    </dgm:pt>
    <dgm:pt modelId="{19C95CE9-1EB3-4036-A568-C08793A55A0A}" type="pres">
      <dgm:prSet presAssocID="{96E1DF6A-E07C-4A01-BA0B-1A46DC3C2A26}" presName="vertSpace2" presStyleLbl="node1" presStyleIdx="0" presStyleCnt="3"/>
      <dgm:spPr/>
    </dgm:pt>
    <dgm:pt modelId="{830220A7-FEC0-45B0-8133-AF84D09AB0A1}" type="pres">
      <dgm:prSet presAssocID="{96E1DF6A-E07C-4A01-BA0B-1A46DC3C2A26}" presName="circle2" presStyleLbl="node1" presStyleIdx="1" presStyleCnt="3"/>
      <dgm:spPr/>
    </dgm:pt>
    <dgm:pt modelId="{9ADCC44B-F3AA-42B8-BEE2-89EB0B52B57E}" type="pres">
      <dgm:prSet presAssocID="{96E1DF6A-E07C-4A01-BA0B-1A46DC3C2A26}" presName="rect2" presStyleLbl="alignAcc1" presStyleIdx="1" presStyleCnt="3"/>
      <dgm:spPr/>
      <dgm:t>
        <a:bodyPr/>
        <a:lstStyle/>
        <a:p>
          <a:endParaRPr lang="pl-PL"/>
        </a:p>
      </dgm:t>
    </dgm:pt>
    <dgm:pt modelId="{8E902FDA-CAA9-4732-BCF2-5279E1C866DF}" type="pres">
      <dgm:prSet presAssocID="{28861F8E-9F23-47E1-BE47-378EC3C35A3C}" presName="vertSpace3" presStyleLbl="node1" presStyleIdx="1" presStyleCnt="3"/>
      <dgm:spPr/>
    </dgm:pt>
    <dgm:pt modelId="{80B87A6F-8967-4E45-89EC-7C3518B9A58A}" type="pres">
      <dgm:prSet presAssocID="{28861F8E-9F23-47E1-BE47-378EC3C35A3C}" presName="circle3" presStyleLbl="node1" presStyleIdx="2" presStyleCnt="3"/>
      <dgm:spPr/>
    </dgm:pt>
    <dgm:pt modelId="{30FAB88D-CFD0-4666-A239-1A0610A256AB}" type="pres">
      <dgm:prSet presAssocID="{28861F8E-9F23-47E1-BE47-378EC3C35A3C}" presName="rect3" presStyleLbl="alignAcc1" presStyleIdx="2" presStyleCnt="3"/>
      <dgm:spPr/>
      <dgm:t>
        <a:bodyPr/>
        <a:lstStyle/>
        <a:p>
          <a:endParaRPr lang="pl-PL"/>
        </a:p>
      </dgm:t>
    </dgm:pt>
    <dgm:pt modelId="{33B978C9-CD04-4869-91AA-EBD5D3211FEC}" type="pres">
      <dgm:prSet presAssocID="{931AD688-6FCD-466B-84BB-F4CE4B1066C3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D95AD00-F859-4D70-B37B-C753187C4774}" type="pres">
      <dgm:prSet presAssocID="{96E1DF6A-E07C-4A01-BA0B-1A46DC3C2A26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F122991-948A-4927-A823-FDF58336D47C}" type="pres">
      <dgm:prSet presAssocID="{28861F8E-9F23-47E1-BE47-378EC3C35A3C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B07D65B-F0CB-477F-8EFF-A757E0A434EF}" type="presOf" srcId="{28861F8E-9F23-47E1-BE47-378EC3C35A3C}" destId="{30FAB88D-CFD0-4666-A239-1A0610A256AB}" srcOrd="0" destOrd="0" presId="urn:microsoft.com/office/officeart/2005/8/layout/target3"/>
    <dgm:cxn modelId="{644E311D-248A-4687-A096-F37B1CA74896}" srcId="{3F7AE677-A149-4DD2-B342-FCA0F2BFA8A9}" destId="{931AD688-6FCD-466B-84BB-F4CE4B1066C3}" srcOrd="0" destOrd="0" parTransId="{758B5B22-D8CF-4A9A-9187-4DA4DBCC2B7C}" sibTransId="{348F666D-C591-4FBB-BD9C-658FD837BF59}"/>
    <dgm:cxn modelId="{CB07C3BB-DCEB-44A0-8B9A-E90C04B46DCF}" type="presOf" srcId="{28861F8E-9F23-47E1-BE47-378EC3C35A3C}" destId="{BF122991-948A-4927-A823-FDF58336D47C}" srcOrd="1" destOrd="0" presId="urn:microsoft.com/office/officeart/2005/8/layout/target3"/>
    <dgm:cxn modelId="{891732A7-7CAB-408D-9AD7-D3504E448D7B}" srcId="{3F7AE677-A149-4DD2-B342-FCA0F2BFA8A9}" destId="{96E1DF6A-E07C-4A01-BA0B-1A46DC3C2A26}" srcOrd="1" destOrd="0" parTransId="{B178927D-D2BD-419D-AB3D-CBF4015B9335}" sibTransId="{65FE3215-A058-47E4-877C-A0047D0C4437}"/>
    <dgm:cxn modelId="{23513622-D661-4230-B215-02CF58A9D4FF}" type="presOf" srcId="{96E1DF6A-E07C-4A01-BA0B-1A46DC3C2A26}" destId="{9ADCC44B-F3AA-42B8-BEE2-89EB0B52B57E}" srcOrd="0" destOrd="0" presId="urn:microsoft.com/office/officeart/2005/8/layout/target3"/>
    <dgm:cxn modelId="{4EC38BB4-7DF5-4255-BD26-7BFFA77D64A1}" type="presOf" srcId="{3F7AE677-A149-4DD2-B342-FCA0F2BFA8A9}" destId="{4CC800D7-2A35-4EFF-A229-FC0D2B8E9173}" srcOrd="0" destOrd="0" presId="urn:microsoft.com/office/officeart/2005/8/layout/target3"/>
    <dgm:cxn modelId="{C54509D9-3F92-437D-BEF2-7A17D80DA61D}" type="presOf" srcId="{931AD688-6FCD-466B-84BB-F4CE4B1066C3}" destId="{289DE3B3-7C14-420F-8254-B1625B6B97C5}" srcOrd="0" destOrd="0" presId="urn:microsoft.com/office/officeart/2005/8/layout/target3"/>
    <dgm:cxn modelId="{8698E074-B982-47C6-A154-E13127AE27A5}" type="presOf" srcId="{931AD688-6FCD-466B-84BB-F4CE4B1066C3}" destId="{33B978C9-CD04-4869-91AA-EBD5D3211FEC}" srcOrd="1" destOrd="0" presId="urn:microsoft.com/office/officeart/2005/8/layout/target3"/>
    <dgm:cxn modelId="{4476188F-FE97-49C5-9747-8D0E371DB8CA}" srcId="{3F7AE677-A149-4DD2-B342-FCA0F2BFA8A9}" destId="{28861F8E-9F23-47E1-BE47-378EC3C35A3C}" srcOrd="2" destOrd="0" parTransId="{A8AA1191-E9B4-49FF-A0B9-F16C94D3BB6E}" sibTransId="{6DCD376A-6B8C-40BF-BDBE-333627FEB3E9}"/>
    <dgm:cxn modelId="{B4F566E6-45FC-4D86-910D-E5E9EBA889F9}" type="presOf" srcId="{96E1DF6A-E07C-4A01-BA0B-1A46DC3C2A26}" destId="{ED95AD00-F859-4D70-B37B-C753187C4774}" srcOrd="1" destOrd="0" presId="urn:microsoft.com/office/officeart/2005/8/layout/target3"/>
    <dgm:cxn modelId="{2E19DF6E-0612-4180-AD78-2EEF4D49C3A6}" type="presParOf" srcId="{4CC800D7-2A35-4EFF-A229-FC0D2B8E9173}" destId="{16D909E7-F9E8-4506-8A91-1443F1941A96}" srcOrd="0" destOrd="0" presId="urn:microsoft.com/office/officeart/2005/8/layout/target3"/>
    <dgm:cxn modelId="{847A0F11-125F-4F0B-B6F0-E43D52295C89}" type="presParOf" srcId="{4CC800D7-2A35-4EFF-A229-FC0D2B8E9173}" destId="{1F309F8C-9519-4A14-9B39-3AA9953C90DF}" srcOrd="1" destOrd="0" presId="urn:microsoft.com/office/officeart/2005/8/layout/target3"/>
    <dgm:cxn modelId="{B20B4FCE-900B-4185-8806-48BE5A98A165}" type="presParOf" srcId="{4CC800D7-2A35-4EFF-A229-FC0D2B8E9173}" destId="{289DE3B3-7C14-420F-8254-B1625B6B97C5}" srcOrd="2" destOrd="0" presId="urn:microsoft.com/office/officeart/2005/8/layout/target3"/>
    <dgm:cxn modelId="{46B87DED-C451-4399-A31F-11EC819756B1}" type="presParOf" srcId="{4CC800D7-2A35-4EFF-A229-FC0D2B8E9173}" destId="{19C95CE9-1EB3-4036-A568-C08793A55A0A}" srcOrd="3" destOrd="0" presId="urn:microsoft.com/office/officeart/2005/8/layout/target3"/>
    <dgm:cxn modelId="{2EE9DB2E-E4D8-41B6-B87F-3CFF9E3BD4AC}" type="presParOf" srcId="{4CC800D7-2A35-4EFF-A229-FC0D2B8E9173}" destId="{830220A7-FEC0-45B0-8133-AF84D09AB0A1}" srcOrd="4" destOrd="0" presId="urn:microsoft.com/office/officeart/2005/8/layout/target3"/>
    <dgm:cxn modelId="{5EE278B9-BE0F-456C-814F-2E8A25C6401E}" type="presParOf" srcId="{4CC800D7-2A35-4EFF-A229-FC0D2B8E9173}" destId="{9ADCC44B-F3AA-42B8-BEE2-89EB0B52B57E}" srcOrd="5" destOrd="0" presId="urn:microsoft.com/office/officeart/2005/8/layout/target3"/>
    <dgm:cxn modelId="{B667E420-3951-47A9-B0A1-CD9E9BF5E182}" type="presParOf" srcId="{4CC800D7-2A35-4EFF-A229-FC0D2B8E9173}" destId="{8E902FDA-CAA9-4732-BCF2-5279E1C866DF}" srcOrd="6" destOrd="0" presId="urn:microsoft.com/office/officeart/2005/8/layout/target3"/>
    <dgm:cxn modelId="{F303940F-8D0E-41B2-ABF6-6C3A46DD1636}" type="presParOf" srcId="{4CC800D7-2A35-4EFF-A229-FC0D2B8E9173}" destId="{80B87A6F-8967-4E45-89EC-7C3518B9A58A}" srcOrd="7" destOrd="0" presId="urn:microsoft.com/office/officeart/2005/8/layout/target3"/>
    <dgm:cxn modelId="{E5188988-42E0-40D5-B693-F6B622314EF5}" type="presParOf" srcId="{4CC800D7-2A35-4EFF-A229-FC0D2B8E9173}" destId="{30FAB88D-CFD0-4666-A239-1A0610A256AB}" srcOrd="8" destOrd="0" presId="urn:microsoft.com/office/officeart/2005/8/layout/target3"/>
    <dgm:cxn modelId="{5D211F8A-8795-4F2D-AECA-637B75DB44E7}" type="presParOf" srcId="{4CC800D7-2A35-4EFF-A229-FC0D2B8E9173}" destId="{33B978C9-CD04-4869-91AA-EBD5D3211FEC}" srcOrd="9" destOrd="0" presId="urn:microsoft.com/office/officeart/2005/8/layout/target3"/>
    <dgm:cxn modelId="{08245D88-B24C-4A4A-AF65-83DA97055934}" type="presParOf" srcId="{4CC800D7-2A35-4EFF-A229-FC0D2B8E9173}" destId="{ED95AD00-F859-4D70-B37B-C753187C4774}" srcOrd="10" destOrd="0" presId="urn:microsoft.com/office/officeart/2005/8/layout/target3"/>
    <dgm:cxn modelId="{823B497D-9CCC-4E5E-9A91-69909313728B}" type="presParOf" srcId="{4CC800D7-2A35-4EFF-A229-FC0D2B8E9173}" destId="{BF122991-948A-4927-A823-FDF58336D47C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B26C80-A93E-4960-9206-71D266D2BF2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70BEB80-0EFD-41FD-9FD9-4A15CF5A58DE}">
      <dgm:prSet phldrT="[Tekst]"/>
      <dgm:spPr/>
      <dgm:t>
        <a:bodyPr/>
        <a:lstStyle/>
        <a:p>
          <a:pPr algn="l"/>
          <a:r>
            <a:rPr lang="pl-PL" dirty="0" smtClean="0"/>
            <a:t>Instytucje, jednostki organizacyjne, które podlegają władzom państwowym – na szczeblu krajowym bądź samorządowym</a:t>
          </a:r>
          <a:endParaRPr lang="pl-PL" dirty="0"/>
        </a:p>
      </dgm:t>
    </dgm:pt>
    <dgm:pt modelId="{87DAC949-22F9-43CC-BFC7-F211922BC847}" type="parTrans" cxnId="{4A87D6B9-CA2E-4BD9-B3E0-D7B5A6EDD5B9}">
      <dgm:prSet/>
      <dgm:spPr/>
      <dgm:t>
        <a:bodyPr/>
        <a:lstStyle/>
        <a:p>
          <a:endParaRPr lang="pl-PL"/>
        </a:p>
      </dgm:t>
    </dgm:pt>
    <dgm:pt modelId="{7EE7F0B3-7E9B-4D3D-944B-189BBF8A992E}" type="sibTrans" cxnId="{4A87D6B9-CA2E-4BD9-B3E0-D7B5A6EDD5B9}">
      <dgm:prSet/>
      <dgm:spPr/>
      <dgm:t>
        <a:bodyPr/>
        <a:lstStyle/>
        <a:p>
          <a:endParaRPr lang="pl-PL"/>
        </a:p>
      </dgm:t>
    </dgm:pt>
    <dgm:pt modelId="{3E7BCB10-FC2C-4B1C-96B5-E70C285CF08A}">
      <dgm:prSet phldrT="[Tekst]"/>
      <dgm:spPr/>
      <dgm:t>
        <a:bodyPr/>
        <a:lstStyle/>
        <a:p>
          <a:r>
            <a:rPr lang="pl-PL" dirty="0" smtClean="0"/>
            <a:t>Przedsiębiorstwa, których struktura kapitałowa jest całkowicie niezależna od podmiotów państwowych lub też udział Skarbu Państwa w tych przedsiębiorstwach nie przekracza 50 %</a:t>
          </a:r>
          <a:endParaRPr lang="pl-PL" dirty="0"/>
        </a:p>
      </dgm:t>
    </dgm:pt>
    <dgm:pt modelId="{8F2BEB9A-F8D2-48BE-B8CC-B88DA6129740}" type="parTrans" cxnId="{A4BF502E-EB6D-4CA2-BE3B-131548F0E9A1}">
      <dgm:prSet/>
      <dgm:spPr/>
      <dgm:t>
        <a:bodyPr/>
        <a:lstStyle/>
        <a:p>
          <a:endParaRPr lang="pl-PL"/>
        </a:p>
      </dgm:t>
    </dgm:pt>
    <dgm:pt modelId="{6A2904D0-5BAC-4060-AECC-A0B9005AE033}" type="sibTrans" cxnId="{A4BF502E-EB6D-4CA2-BE3B-131548F0E9A1}">
      <dgm:prSet/>
      <dgm:spPr/>
      <dgm:t>
        <a:bodyPr/>
        <a:lstStyle/>
        <a:p>
          <a:endParaRPr lang="pl-PL"/>
        </a:p>
      </dgm:t>
    </dgm:pt>
    <dgm:pt modelId="{3BB73964-081E-4F7C-A8BB-F6297D1DB7C0}">
      <dgm:prSet phldrT="[Tekst]"/>
      <dgm:spPr/>
      <dgm:t>
        <a:bodyPr/>
        <a:lstStyle/>
        <a:p>
          <a:r>
            <a:rPr lang="pl-PL" dirty="0" smtClean="0"/>
            <a:t>organizacje non-profit, działające </a:t>
          </a:r>
          <a:r>
            <a:rPr lang="pl-PL" i="1" dirty="0" smtClean="0"/>
            <a:t>pro </a:t>
          </a:r>
          <a:r>
            <a:rPr lang="pl-PL" i="1" dirty="0" err="1" smtClean="0"/>
            <a:t>publico</a:t>
          </a:r>
          <a:r>
            <a:rPr lang="pl-PL" i="1" dirty="0" smtClean="0"/>
            <a:t> bono</a:t>
          </a:r>
          <a:r>
            <a:rPr lang="pl-PL" dirty="0" smtClean="0"/>
            <a:t>, ale jednocześnie niezwiązane instytucjonalnie z administracją publiczną.</a:t>
          </a:r>
          <a:endParaRPr lang="pl-PL" dirty="0"/>
        </a:p>
      </dgm:t>
    </dgm:pt>
    <dgm:pt modelId="{FFF6F51B-9479-4D73-B362-B5432BF64D90}" type="parTrans" cxnId="{C812BAA5-45CB-4446-A333-C77352C1CDA1}">
      <dgm:prSet/>
      <dgm:spPr/>
      <dgm:t>
        <a:bodyPr/>
        <a:lstStyle/>
        <a:p>
          <a:endParaRPr lang="pl-PL"/>
        </a:p>
      </dgm:t>
    </dgm:pt>
    <dgm:pt modelId="{C33B953A-2580-44F7-88BA-A14F78DC697A}" type="sibTrans" cxnId="{C812BAA5-45CB-4446-A333-C77352C1CDA1}">
      <dgm:prSet/>
      <dgm:spPr/>
      <dgm:t>
        <a:bodyPr/>
        <a:lstStyle/>
        <a:p>
          <a:endParaRPr lang="pl-PL"/>
        </a:p>
      </dgm:t>
    </dgm:pt>
    <dgm:pt modelId="{36C5254D-7093-43C1-BBDC-CE49F8E931AA}" type="pres">
      <dgm:prSet presAssocID="{78B26C80-A93E-4960-9206-71D266D2BF2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CE8930B0-251E-4218-999A-72236AEC8595}" type="pres">
      <dgm:prSet presAssocID="{78B26C80-A93E-4960-9206-71D266D2BF2C}" presName="Name1" presStyleCnt="0"/>
      <dgm:spPr/>
    </dgm:pt>
    <dgm:pt modelId="{E317A958-B782-4FB0-B415-8C7A8098E743}" type="pres">
      <dgm:prSet presAssocID="{78B26C80-A93E-4960-9206-71D266D2BF2C}" presName="cycle" presStyleCnt="0"/>
      <dgm:spPr/>
    </dgm:pt>
    <dgm:pt modelId="{ED769627-335A-4883-BDF4-C0B6D869CF29}" type="pres">
      <dgm:prSet presAssocID="{78B26C80-A93E-4960-9206-71D266D2BF2C}" presName="srcNode" presStyleLbl="node1" presStyleIdx="0" presStyleCnt="3"/>
      <dgm:spPr/>
    </dgm:pt>
    <dgm:pt modelId="{0D8F63A8-EF4C-4159-AB96-DFC12A532A86}" type="pres">
      <dgm:prSet presAssocID="{78B26C80-A93E-4960-9206-71D266D2BF2C}" presName="conn" presStyleLbl="parChTrans1D2" presStyleIdx="0" presStyleCnt="1"/>
      <dgm:spPr/>
      <dgm:t>
        <a:bodyPr/>
        <a:lstStyle/>
        <a:p>
          <a:endParaRPr lang="pl-PL"/>
        </a:p>
      </dgm:t>
    </dgm:pt>
    <dgm:pt modelId="{89E98089-7BD3-49F7-AF3D-EB02A191000B}" type="pres">
      <dgm:prSet presAssocID="{78B26C80-A93E-4960-9206-71D266D2BF2C}" presName="extraNode" presStyleLbl="node1" presStyleIdx="0" presStyleCnt="3"/>
      <dgm:spPr/>
    </dgm:pt>
    <dgm:pt modelId="{492A3233-847D-477C-B70A-EC59D51ED92F}" type="pres">
      <dgm:prSet presAssocID="{78B26C80-A93E-4960-9206-71D266D2BF2C}" presName="dstNode" presStyleLbl="node1" presStyleIdx="0" presStyleCnt="3"/>
      <dgm:spPr/>
    </dgm:pt>
    <dgm:pt modelId="{74DBF505-0EF3-461F-9FB9-895CA754E86F}" type="pres">
      <dgm:prSet presAssocID="{A70BEB80-0EFD-41FD-9FD9-4A15CF5A58DE}" presName="text_1" presStyleLbl="node1" presStyleIdx="0" presStyleCnt="3" custScaleX="9769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AA27B95-7224-4B70-8AAB-22E1C1330E62}" type="pres">
      <dgm:prSet presAssocID="{A70BEB80-0EFD-41FD-9FD9-4A15CF5A58DE}" presName="accent_1" presStyleCnt="0"/>
      <dgm:spPr/>
    </dgm:pt>
    <dgm:pt modelId="{C2CBF8FF-A87B-4455-B20B-5B3F0D418F9B}" type="pres">
      <dgm:prSet presAssocID="{A70BEB80-0EFD-41FD-9FD9-4A15CF5A58DE}" presName="accentRepeatNode" presStyleLbl="solidFgAcc1" presStyleIdx="0" presStyleCnt="3"/>
      <dgm:spPr/>
    </dgm:pt>
    <dgm:pt modelId="{EFD16F1B-32C4-4A4D-A7CF-FABF03C597BE}" type="pres">
      <dgm:prSet presAssocID="{3E7BCB10-FC2C-4B1C-96B5-E70C285CF08A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7DD08E5-DF6C-433F-953E-E441356E651D}" type="pres">
      <dgm:prSet presAssocID="{3E7BCB10-FC2C-4B1C-96B5-E70C285CF08A}" presName="accent_2" presStyleCnt="0"/>
      <dgm:spPr/>
    </dgm:pt>
    <dgm:pt modelId="{3FE94F18-0CD9-4D51-A209-ED9DECB8B322}" type="pres">
      <dgm:prSet presAssocID="{3E7BCB10-FC2C-4B1C-96B5-E70C285CF08A}" presName="accentRepeatNode" presStyleLbl="solidFgAcc1" presStyleIdx="1" presStyleCnt="3"/>
      <dgm:spPr/>
    </dgm:pt>
    <dgm:pt modelId="{A42D345B-6B80-49A8-A5EB-CB5E6468941D}" type="pres">
      <dgm:prSet presAssocID="{3BB73964-081E-4F7C-A8BB-F6297D1DB7C0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CB3758A-6BCA-4849-8683-2A01898D74B0}" type="pres">
      <dgm:prSet presAssocID="{3BB73964-081E-4F7C-A8BB-F6297D1DB7C0}" presName="accent_3" presStyleCnt="0"/>
      <dgm:spPr/>
    </dgm:pt>
    <dgm:pt modelId="{92EE1996-FFAD-4EBE-AECB-5A7381D6D530}" type="pres">
      <dgm:prSet presAssocID="{3BB73964-081E-4F7C-A8BB-F6297D1DB7C0}" presName="accentRepeatNode" presStyleLbl="solidFgAcc1" presStyleIdx="2" presStyleCnt="3"/>
      <dgm:spPr/>
    </dgm:pt>
  </dgm:ptLst>
  <dgm:cxnLst>
    <dgm:cxn modelId="{34DC008F-2118-4066-8B7F-B5D21FC23D62}" type="presOf" srcId="{78B26C80-A93E-4960-9206-71D266D2BF2C}" destId="{36C5254D-7093-43C1-BBDC-CE49F8E931AA}" srcOrd="0" destOrd="0" presId="urn:microsoft.com/office/officeart/2008/layout/VerticalCurvedList"/>
    <dgm:cxn modelId="{4A87D6B9-CA2E-4BD9-B3E0-D7B5A6EDD5B9}" srcId="{78B26C80-A93E-4960-9206-71D266D2BF2C}" destId="{A70BEB80-0EFD-41FD-9FD9-4A15CF5A58DE}" srcOrd="0" destOrd="0" parTransId="{87DAC949-22F9-43CC-BFC7-F211922BC847}" sibTransId="{7EE7F0B3-7E9B-4D3D-944B-189BBF8A992E}"/>
    <dgm:cxn modelId="{DEAE604B-0C88-4FD3-8138-88CAEB10E2C4}" type="presOf" srcId="{3BB73964-081E-4F7C-A8BB-F6297D1DB7C0}" destId="{A42D345B-6B80-49A8-A5EB-CB5E6468941D}" srcOrd="0" destOrd="0" presId="urn:microsoft.com/office/officeart/2008/layout/VerticalCurvedList"/>
    <dgm:cxn modelId="{C3F3A096-FD1D-4132-B3EF-7EC9A07B9E18}" type="presOf" srcId="{A70BEB80-0EFD-41FD-9FD9-4A15CF5A58DE}" destId="{74DBF505-0EF3-461F-9FB9-895CA754E86F}" srcOrd="0" destOrd="0" presId="urn:microsoft.com/office/officeart/2008/layout/VerticalCurvedList"/>
    <dgm:cxn modelId="{4C25A5A8-A0C8-46F7-9EA7-69333DB8805C}" type="presOf" srcId="{3E7BCB10-FC2C-4B1C-96B5-E70C285CF08A}" destId="{EFD16F1B-32C4-4A4D-A7CF-FABF03C597BE}" srcOrd="0" destOrd="0" presId="urn:microsoft.com/office/officeart/2008/layout/VerticalCurvedList"/>
    <dgm:cxn modelId="{A4BF502E-EB6D-4CA2-BE3B-131548F0E9A1}" srcId="{78B26C80-A93E-4960-9206-71D266D2BF2C}" destId="{3E7BCB10-FC2C-4B1C-96B5-E70C285CF08A}" srcOrd="1" destOrd="0" parTransId="{8F2BEB9A-F8D2-48BE-B8CC-B88DA6129740}" sibTransId="{6A2904D0-5BAC-4060-AECC-A0B9005AE033}"/>
    <dgm:cxn modelId="{C812BAA5-45CB-4446-A333-C77352C1CDA1}" srcId="{78B26C80-A93E-4960-9206-71D266D2BF2C}" destId="{3BB73964-081E-4F7C-A8BB-F6297D1DB7C0}" srcOrd="2" destOrd="0" parTransId="{FFF6F51B-9479-4D73-B362-B5432BF64D90}" sibTransId="{C33B953A-2580-44F7-88BA-A14F78DC697A}"/>
    <dgm:cxn modelId="{6340E227-A0ED-4498-941D-BA68D6595EFB}" type="presOf" srcId="{7EE7F0B3-7E9B-4D3D-944B-189BBF8A992E}" destId="{0D8F63A8-EF4C-4159-AB96-DFC12A532A86}" srcOrd="0" destOrd="0" presId="urn:microsoft.com/office/officeart/2008/layout/VerticalCurvedList"/>
    <dgm:cxn modelId="{BCDBC453-06EB-467D-AB71-09ECF7B086BF}" type="presParOf" srcId="{36C5254D-7093-43C1-BBDC-CE49F8E931AA}" destId="{CE8930B0-251E-4218-999A-72236AEC8595}" srcOrd="0" destOrd="0" presId="urn:microsoft.com/office/officeart/2008/layout/VerticalCurvedList"/>
    <dgm:cxn modelId="{6C99498A-92B6-4C20-A339-CC752C8B82EA}" type="presParOf" srcId="{CE8930B0-251E-4218-999A-72236AEC8595}" destId="{E317A958-B782-4FB0-B415-8C7A8098E743}" srcOrd="0" destOrd="0" presId="urn:microsoft.com/office/officeart/2008/layout/VerticalCurvedList"/>
    <dgm:cxn modelId="{7AD7E946-2B43-4597-8061-294EFCC315BB}" type="presParOf" srcId="{E317A958-B782-4FB0-B415-8C7A8098E743}" destId="{ED769627-335A-4883-BDF4-C0B6D869CF29}" srcOrd="0" destOrd="0" presId="urn:microsoft.com/office/officeart/2008/layout/VerticalCurvedList"/>
    <dgm:cxn modelId="{0B51BC1C-01E8-4C89-BB3C-A11CAB2AB8FD}" type="presParOf" srcId="{E317A958-B782-4FB0-B415-8C7A8098E743}" destId="{0D8F63A8-EF4C-4159-AB96-DFC12A532A86}" srcOrd="1" destOrd="0" presId="urn:microsoft.com/office/officeart/2008/layout/VerticalCurvedList"/>
    <dgm:cxn modelId="{0B86EB98-3A0E-4C46-8D8C-8C6A07AAEE51}" type="presParOf" srcId="{E317A958-B782-4FB0-B415-8C7A8098E743}" destId="{89E98089-7BD3-49F7-AF3D-EB02A191000B}" srcOrd="2" destOrd="0" presId="urn:microsoft.com/office/officeart/2008/layout/VerticalCurvedList"/>
    <dgm:cxn modelId="{1A36A69C-4C03-4EBC-81C4-8221787B46B9}" type="presParOf" srcId="{E317A958-B782-4FB0-B415-8C7A8098E743}" destId="{492A3233-847D-477C-B70A-EC59D51ED92F}" srcOrd="3" destOrd="0" presId="urn:microsoft.com/office/officeart/2008/layout/VerticalCurvedList"/>
    <dgm:cxn modelId="{0028D30D-B7BF-4B54-B2FA-2C570A7B485C}" type="presParOf" srcId="{CE8930B0-251E-4218-999A-72236AEC8595}" destId="{74DBF505-0EF3-461F-9FB9-895CA754E86F}" srcOrd="1" destOrd="0" presId="urn:microsoft.com/office/officeart/2008/layout/VerticalCurvedList"/>
    <dgm:cxn modelId="{416D662F-B048-4796-80B7-218B50669999}" type="presParOf" srcId="{CE8930B0-251E-4218-999A-72236AEC8595}" destId="{EAA27B95-7224-4B70-8AAB-22E1C1330E62}" srcOrd="2" destOrd="0" presId="urn:microsoft.com/office/officeart/2008/layout/VerticalCurvedList"/>
    <dgm:cxn modelId="{DBDF869D-666B-4203-9EB4-F5CC6A49F30F}" type="presParOf" srcId="{EAA27B95-7224-4B70-8AAB-22E1C1330E62}" destId="{C2CBF8FF-A87B-4455-B20B-5B3F0D418F9B}" srcOrd="0" destOrd="0" presId="urn:microsoft.com/office/officeart/2008/layout/VerticalCurvedList"/>
    <dgm:cxn modelId="{D32369EA-D510-4320-8E80-61A5A716327A}" type="presParOf" srcId="{CE8930B0-251E-4218-999A-72236AEC8595}" destId="{EFD16F1B-32C4-4A4D-A7CF-FABF03C597BE}" srcOrd="3" destOrd="0" presId="urn:microsoft.com/office/officeart/2008/layout/VerticalCurvedList"/>
    <dgm:cxn modelId="{26057B70-DB24-4F94-A736-3D4BE1774239}" type="presParOf" srcId="{CE8930B0-251E-4218-999A-72236AEC8595}" destId="{97DD08E5-DF6C-433F-953E-E441356E651D}" srcOrd="4" destOrd="0" presId="urn:microsoft.com/office/officeart/2008/layout/VerticalCurvedList"/>
    <dgm:cxn modelId="{A066A846-1E8A-48B1-8132-413040B9C245}" type="presParOf" srcId="{97DD08E5-DF6C-433F-953E-E441356E651D}" destId="{3FE94F18-0CD9-4D51-A209-ED9DECB8B322}" srcOrd="0" destOrd="0" presId="urn:microsoft.com/office/officeart/2008/layout/VerticalCurvedList"/>
    <dgm:cxn modelId="{7C8FBCEB-660A-4059-91FA-CE84689F3505}" type="presParOf" srcId="{CE8930B0-251E-4218-999A-72236AEC8595}" destId="{A42D345B-6B80-49A8-A5EB-CB5E6468941D}" srcOrd="5" destOrd="0" presId="urn:microsoft.com/office/officeart/2008/layout/VerticalCurvedList"/>
    <dgm:cxn modelId="{BD3F9D03-C3AF-49FC-81B7-2E198A4EB9AE}" type="presParOf" srcId="{CE8930B0-251E-4218-999A-72236AEC8595}" destId="{ACB3758A-6BCA-4849-8683-2A01898D74B0}" srcOrd="6" destOrd="0" presId="urn:microsoft.com/office/officeart/2008/layout/VerticalCurvedList"/>
    <dgm:cxn modelId="{13E48EC9-7BFC-477B-BA06-AFA128B994F6}" type="presParOf" srcId="{ACB3758A-6BCA-4849-8683-2A01898D74B0}" destId="{92EE1996-FFAD-4EBE-AECB-5A7381D6D53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19F1BE-C690-4271-8A5A-1E1F18DF42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F500489-4AC0-4E91-AF7E-4D7C1C5C7F5E}">
      <dgm:prSet phldrT="[Tekst]" custT="1"/>
      <dgm:spPr/>
      <dgm:t>
        <a:bodyPr/>
        <a:lstStyle/>
        <a:p>
          <a:r>
            <a:rPr lang="pl-PL" sz="2800" dirty="0" smtClean="0"/>
            <a:t>Decentralizacja</a:t>
          </a:r>
          <a:endParaRPr lang="pl-PL" sz="2800" dirty="0"/>
        </a:p>
      </dgm:t>
    </dgm:pt>
    <dgm:pt modelId="{BE1631A0-6929-4176-BDB4-40CFF338F7DF}" type="parTrans" cxnId="{14C7D23E-5C1B-4901-92A2-608D98054109}">
      <dgm:prSet/>
      <dgm:spPr/>
      <dgm:t>
        <a:bodyPr/>
        <a:lstStyle/>
        <a:p>
          <a:endParaRPr lang="pl-PL"/>
        </a:p>
      </dgm:t>
    </dgm:pt>
    <dgm:pt modelId="{6C6B1335-CAE3-4845-8EA2-267ED594F00A}" type="sibTrans" cxnId="{14C7D23E-5C1B-4901-92A2-608D98054109}">
      <dgm:prSet/>
      <dgm:spPr/>
      <dgm:t>
        <a:bodyPr/>
        <a:lstStyle/>
        <a:p>
          <a:endParaRPr lang="pl-PL"/>
        </a:p>
      </dgm:t>
    </dgm:pt>
    <dgm:pt modelId="{DE24E1E9-C8CB-4A87-ACF9-3F905BDA2B13}">
      <dgm:prSet phldrT="[Tekst]" custT="1"/>
      <dgm:spPr/>
      <dgm:t>
        <a:bodyPr/>
        <a:lstStyle/>
        <a:p>
          <a:r>
            <a:rPr lang="pl-PL" sz="2800" dirty="0" smtClean="0"/>
            <a:t>Subsydiarność (pomocniczość)</a:t>
          </a:r>
          <a:r>
            <a:rPr lang="pl-PL" sz="4000" dirty="0" smtClean="0"/>
            <a:t> </a:t>
          </a:r>
          <a:endParaRPr lang="pl-PL" sz="4000" dirty="0"/>
        </a:p>
      </dgm:t>
    </dgm:pt>
    <dgm:pt modelId="{6E5E9E8E-D500-40E7-AB14-CC4589AC57C6}" type="parTrans" cxnId="{D996DFA2-CE82-4004-A1E6-EDA6C4BDD819}">
      <dgm:prSet/>
      <dgm:spPr/>
      <dgm:t>
        <a:bodyPr/>
        <a:lstStyle/>
        <a:p>
          <a:endParaRPr lang="pl-PL"/>
        </a:p>
      </dgm:t>
    </dgm:pt>
    <dgm:pt modelId="{E5F46757-CEC8-4093-BD8F-59D46C4A916B}" type="sibTrans" cxnId="{D996DFA2-CE82-4004-A1E6-EDA6C4BDD819}">
      <dgm:prSet/>
      <dgm:spPr/>
      <dgm:t>
        <a:bodyPr/>
        <a:lstStyle/>
        <a:p>
          <a:endParaRPr lang="pl-PL"/>
        </a:p>
      </dgm:t>
    </dgm:pt>
    <dgm:pt modelId="{90647AE7-E76C-4B65-8DED-D36DCECC1216}">
      <dgm:prSet phldrT="[Tekst]" custT="1"/>
      <dgm:spPr/>
      <dgm:t>
        <a:bodyPr/>
        <a:lstStyle/>
        <a:p>
          <a:pPr algn="just"/>
          <a:r>
            <a:rPr lang="pl-PL" sz="2000" dirty="0" smtClean="0"/>
            <a:t>Przekazywanie jak największej ilości zadań publicznych jednostkom administracyjnym i organizacyjnym działającym na coraz niższych szczeblach władzy. Powodem, dla którego takie delegowanie ma miejsce, jest przekonanie o lepszym rozeznaniu miejscowych władz i organizacji w potrzebach </a:t>
          </a:r>
          <a:br>
            <a:rPr lang="pl-PL" sz="2000" dirty="0" smtClean="0"/>
          </a:br>
          <a:r>
            <a:rPr lang="pl-PL" sz="2000" dirty="0" smtClean="0"/>
            <a:t>i problemach ludności w środowisku lokalnym   </a:t>
          </a:r>
          <a:endParaRPr lang="pl-PL" sz="2000" dirty="0"/>
        </a:p>
      </dgm:t>
    </dgm:pt>
    <dgm:pt modelId="{9462AFAB-12A3-46C3-801C-47A05094008C}" type="parTrans" cxnId="{021BDDAB-D7A7-45C2-A017-8C60DECB83A1}">
      <dgm:prSet/>
      <dgm:spPr/>
      <dgm:t>
        <a:bodyPr/>
        <a:lstStyle/>
        <a:p>
          <a:endParaRPr lang="pl-PL"/>
        </a:p>
      </dgm:t>
    </dgm:pt>
    <dgm:pt modelId="{1EE2B842-7503-4441-A270-0F4C05638426}" type="sibTrans" cxnId="{021BDDAB-D7A7-45C2-A017-8C60DECB83A1}">
      <dgm:prSet/>
      <dgm:spPr/>
      <dgm:t>
        <a:bodyPr/>
        <a:lstStyle/>
        <a:p>
          <a:endParaRPr lang="pl-PL"/>
        </a:p>
      </dgm:t>
    </dgm:pt>
    <dgm:pt modelId="{DED89753-8C6D-4445-99A4-2B50837A9FDB}">
      <dgm:prSet phldrT="[Tekst]" custT="1"/>
      <dgm:spPr/>
      <dgm:t>
        <a:bodyPr/>
        <a:lstStyle/>
        <a:p>
          <a:pPr algn="just"/>
          <a:endParaRPr lang="pl-PL" sz="1800" dirty="0"/>
        </a:p>
      </dgm:t>
    </dgm:pt>
    <dgm:pt modelId="{98C09AC6-271C-4839-96E3-00FEA106C659}" type="parTrans" cxnId="{3B1CDA3B-951F-4F3E-92C8-37910E0C594E}">
      <dgm:prSet/>
      <dgm:spPr/>
      <dgm:t>
        <a:bodyPr/>
        <a:lstStyle/>
        <a:p>
          <a:endParaRPr lang="pl-PL"/>
        </a:p>
      </dgm:t>
    </dgm:pt>
    <dgm:pt modelId="{DF5806E1-0D01-4205-AB0A-E4770E7755E5}" type="sibTrans" cxnId="{3B1CDA3B-951F-4F3E-92C8-37910E0C594E}">
      <dgm:prSet/>
      <dgm:spPr/>
      <dgm:t>
        <a:bodyPr/>
        <a:lstStyle/>
        <a:p>
          <a:endParaRPr lang="pl-PL"/>
        </a:p>
      </dgm:t>
    </dgm:pt>
    <dgm:pt modelId="{5028B22D-E8A2-4DC9-A276-6FD39AEE38A7}">
      <dgm:prSet phldrT="[Tekst]" custT="1"/>
      <dgm:spPr/>
      <dgm:t>
        <a:bodyPr/>
        <a:lstStyle/>
        <a:p>
          <a:pPr algn="just"/>
          <a:endParaRPr lang="pl-PL" sz="1800" dirty="0"/>
        </a:p>
      </dgm:t>
    </dgm:pt>
    <dgm:pt modelId="{B1663617-1621-47C8-981A-09EA24D02C12}" type="parTrans" cxnId="{5339EF63-D7AF-481E-8F78-11065EEB3E7B}">
      <dgm:prSet/>
      <dgm:spPr/>
      <dgm:t>
        <a:bodyPr/>
        <a:lstStyle/>
        <a:p>
          <a:endParaRPr lang="pl-PL"/>
        </a:p>
      </dgm:t>
    </dgm:pt>
    <dgm:pt modelId="{EAE79C27-6A3B-4E00-9CD8-C86D36AB7661}" type="sibTrans" cxnId="{5339EF63-D7AF-481E-8F78-11065EEB3E7B}">
      <dgm:prSet/>
      <dgm:spPr/>
      <dgm:t>
        <a:bodyPr/>
        <a:lstStyle/>
        <a:p>
          <a:endParaRPr lang="pl-PL"/>
        </a:p>
      </dgm:t>
    </dgm:pt>
    <dgm:pt modelId="{D5D5207A-E3DD-4B27-B8DA-C3B31531562A}">
      <dgm:prSet phldrT="[Tekst]" custT="1"/>
      <dgm:spPr/>
      <dgm:t>
        <a:bodyPr/>
        <a:lstStyle/>
        <a:p>
          <a:pPr algn="just"/>
          <a:r>
            <a:rPr lang="pl-PL" sz="2000" dirty="0" smtClean="0"/>
            <a:t>Zakłada, że państwo powinno ingerować w aktywność obywateli dopiero wtedy, gdy ewidentnie nie są oni w stanie sami rozwiązać pewnych problemów czy podjąć określonych działań. Można powiedzieć, że w tej koncepcji władze państwowe siedzą niejako na ławce rezerwowych i są zapraszane na boisko dopiero gdy obywatele zupełnie sobie nie radzą. </a:t>
          </a:r>
          <a:endParaRPr lang="pl-PL" sz="2000" dirty="0"/>
        </a:p>
      </dgm:t>
    </dgm:pt>
    <dgm:pt modelId="{B4388EC6-09C9-49AA-A51A-786D6C34DC25}" type="parTrans" cxnId="{86DDC3F2-95E2-4707-AACE-119DC5A5B889}">
      <dgm:prSet/>
      <dgm:spPr/>
      <dgm:t>
        <a:bodyPr/>
        <a:lstStyle/>
        <a:p>
          <a:endParaRPr lang="pl-PL"/>
        </a:p>
      </dgm:t>
    </dgm:pt>
    <dgm:pt modelId="{6FFEA7C2-7F45-4D7B-869E-D69ACD56C0AD}" type="sibTrans" cxnId="{86DDC3F2-95E2-4707-AACE-119DC5A5B889}">
      <dgm:prSet/>
      <dgm:spPr/>
      <dgm:t>
        <a:bodyPr/>
        <a:lstStyle/>
        <a:p>
          <a:endParaRPr lang="pl-PL"/>
        </a:p>
      </dgm:t>
    </dgm:pt>
    <dgm:pt modelId="{2AC13253-8421-401E-A846-9CDA19D931AE}">
      <dgm:prSet phldrT="[Tekst]" custT="1"/>
      <dgm:spPr/>
      <dgm:t>
        <a:bodyPr/>
        <a:lstStyle/>
        <a:p>
          <a:pPr algn="l"/>
          <a:endParaRPr lang="pl-PL" sz="1800" dirty="0"/>
        </a:p>
      </dgm:t>
    </dgm:pt>
    <dgm:pt modelId="{38D0EB64-18A1-47D9-95AB-11B3A90FFF3E}" type="parTrans" cxnId="{15168E66-BB5D-4064-92E7-2B15D0BEF532}">
      <dgm:prSet/>
      <dgm:spPr/>
      <dgm:t>
        <a:bodyPr/>
        <a:lstStyle/>
        <a:p>
          <a:endParaRPr lang="pl-PL"/>
        </a:p>
      </dgm:t>
    </dgm:pt>
    <dgm:pt modelId="{6EB3C2A4-D704-4343-8B32-5F60B8F5D677}" type="sibTrans" cxnId="{15168E66-BB5D-4064-92E7-2B15D0BEF532}">
      <dgm:prSet/>
      <dgm:spPr/>
      <dgm:t>
        <a:bodyPr/>
        <a:lstStyle/>
        <a:p>
          <a:endParaRPr lang="pl-PL"/>
        </a:p>
      </dgm:t>
    </dgm:pt>
    <dgm:pt modelId="{BEFF26D7-7529-469B-B99D-4C0277938AC3}" type="pres">
      <dgm:prSet presAssocID="{9619F1BE-C690-4271-8A5A-1E1F18DF42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B42F1E5-0C8D-4617-9016-C3A9FA8F36CE}" type="pres">
      <dgm:prSet presAssocID="{0F500489-4AC0-4E91-AF7E-4D7C1C5C7F5E}" presName="parentText" presStyleLbl="node1" presStyleIdx="0" presStyleCnt="2" custScaleX="63478" custScaleY="46849" custLinFactNeighborX="-16189" custLinFactNeighborY="-775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ED18BC8-C964-42BA-9D07-5982CAD31337}" type="pres">
      <dgm:prSet presAssocID="{0F500489-4AC0-4E91-AF7E-4D7C1C5C7F5E}" presName="childText" presStyleLbl="revTx" presStyleIdx="0" presStyleCnt="2" custScaleX="100000" custScaleY="97109" custLinFactNeighborX="412" custLinFactNeighborY="248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34F0F0F-12BB-4817-B1FB-A43D2EA9FB4A}" type="pres">
      <dgm:prSet presAssocID="{DE24E1E9-C8CB-4A87-ACF9-3F905BDA2B13}" presName="parentText" presStyleLbl="node1" presStyleIdx="1" presStyleCnt="2" custScaleX="66957" custScaleY="55326" custLinFactNeighborX="-17031" custLinFactNeighborY="1858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9432275-1A27-41D0-82A8-1E8B836B41F5}" type="pres">
      <dgm:prSet presAssocID="{DE24E1E9-C8CB-4A87-ACF9-3F905BDA2B13}" presName="childText" presStyleLbl="revTx" presStyleIdx="1" presStyleCnt="2" custScaleY="113729" custLinFactNeighborX="412" custLinFactNeighborY="4780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339EF63-D7AF-481E-8F78-11065EEB3E7B}" srcId="{0F500489-4AC0-4E91-AF7E-4D7C1C5C7F5E}" destId="{5028B22D-E8A2-4DC9-A276-6FD39AEE38A7}" srcOrd="0" destOrd="0" parTransId="{B1663617-1621-47C8-981A-09EA24D02C12}" sibTransId="{EAE79C27-6A3B-4E00-9CD8-C86D36AB7661}"/>
    <dgm:cxn modelId="{6F196229-43F3-452B-9899-274EC5433126}" type="presOf" srcId="{2AC13253-8421-401E-A846-9CDA19D931AE}" destId="{39432275-1A27-41D0-82A8-1E8B836B41F5}" srcOrd="0" destOrd="0" presId="urn:microsoft.com/office/officeart/2005/8/layout/vList2"/>
    <dgm:cxn modelId="{86DDC3F2-95E2-4707-AACE-119DC5A5B889}" srcId="{DE24E1E9-C8CB-4A87-ACF9-3F905BDA2B13}" destId="{D5D5207A-E3DD-4B27-B8DA-C3B31531562A}" srcOrd="1" destOrd="0" parTransId="{B4388EC6-09C9-49AA-A51A-786D6C34DC25}" sibTransId="{6FFEA7C2-7F45-4D7B-869E-D69ACD56C0AD}"/>
    <dgm:cxn modelId="{CA6C99D4-AF6B-48C9-84E5-95801376775F}" type="presOf" srcId="{DE24E1E9-C8CB-4A87-ACF9-3F905BDA2B13}" destId="{C34F0F0F-12BB-4817-B1FB-A43D2EA9FB4A}" srcOrd="0" destOrd="0" presId="urn:microsoft.com/office/officeart/2005/8/layout/vList2"/>
    <dgm:cxn modelId="{55222EB2-60C3-4FAD-8A8E-DA2A3D3FE59C}" type="presOf" srcId="{9619F1BE-C690-4271-8A5A-1E1F18DF427C}" destId="{BEFF26D7-7529-469B-B99D-4C0277938AC3}" srcOrd="0" destOrd="0" presId="urn:microsoft.com/office/officeart/2005/8/layout/vList2"/>
    <dgm:cxn modelId="{14C7D23E-5C1B-4901-92A2-608D98054109}" srcId="{9619F1BE-C690-4271-8A5A-1E1F18DF427C}" destId="{0F500489-4AC0-4E91-AF7E-4D7C1C5C7F5E}" srcOrd="0" destOrd="0" parTransId="{BE1631A0-6929-4176-BDB4-40CFF338F7DF}" sibTransId="{6C6B1335-CAE3-4845-8EA2-267ED594F00A}"/>
    <dgm:cxn modelId="{D0A249F3-6197-493A-A90B-D45C90222F34}" type="presOf" srcId="{D5D5207A-E3DD-4B27-B8DA-C3B31531562A}" destId="{39432275-1A27-41D0-82A8-1E8B836B41F5}" srcOrd="0" destOrd="1" presId="urn:microsoft.com/office/officeart/2005/8/layout/vList2"/>
    <dgm:cxn modelId="{6134E71A-5903-4B95-A9A5-C68D029B0E6C}" type="presOf" srcId="{5028B22D-E8A2-4DC9-A276-6FD39AEE38A7}" destId="{EED18BC8-C964-42BA-9D07-5982CAD31337}" srcOrd="0" destOrd="0" presId="urn:microsoft.com/office/officeart/2005/8/layout/vList2"/>
    <dgm:cxn modelId="{39F46DCD-891D-4329-8817-A9F2644D1BC8}" type="presOf" srcId="{90647AE7-E76C-4B65-8DED-D36DCECC1216}" destId="{EED18BC8-C964-42BA-9D07-5982CAD31337}" srcOrd="0" destOrd="1" presId="urn:microsoft.com/office/officeart/2005/8/layout/vList2"/>
    <dgm:cxn modelId="{4DD8F263-E23F-4C20-BA03-640EF1F3A516}" type="presOf" srcId="{0F500489-4AC0-4E91-AF7E-4D7C1C5C7F5E}" destId="{1B42F1E5-0C8D-4617-9016-C3A9FA8F36CE}" srcOrd="0" destOrd="0" presId="urn:microsoft.com/office/officeart/2005/8/layout/vList2"/>
    <dgm:cxn modelId="{021BDDAB-D7A7-45C2-A017-8C60DECB83A1}" srcId="{0F500489-4AC0-4E91-AF7E-4D7C1C5C7F5E}" destId="{90647AE7-E76C-4B65-8DED-D36DCECC1216}" srcOrd="1" destOrd="0" parTransId="{9462AFAB-12A3-46C3-801C-47A05094008C}" sibTransId="{1EE2B842-7503-4441-A270-0F4C05638426}"/>
    <dgm:cxn modelId="{95AC946A-3EF6-4E28-A9E9-2CD664BD4A76}" type="presOf" srcId="{DED89753-8C6D-4445-99A4-2B50837A9FDB}" destId="{EED18BC8-C964-42BA-9D07-5982CAD31337}" srcOrd="0" destOrd="2" presId="urn:microsoft.com/office/officeart/2005/8/layout/vList2"/>
    <dgm:cxn modelId="{3B1CDA3B-951F-4F3E-92C8-37910E0C594E}" srcId="{0F500489-4AC0-4E91-AF7E-4D7C1C5C7F5E}" destId="{DED89753-8C6D-4445-99A4-2B50837A9FDB}" srcOrd="2" destOrd="0" parTransId="{98C09AC6-271C-4839-96E3-00FEA106C659}" sibTransId="{DF5806E1-0D01-4205-AB0A-E4770E7755E5}"/>
    <dgm:cxn modelId="{15168E66-BB5D-4064-92E7-2B15D0BEF532}" srcId="{DE24E1E9-C8CB-4A87-ACF9-3F905BDA2B13}" destId="{2AC13253-8421-401E-A846-9CDA19D931AE}" srcOrd="0" destOrd="0" parTransId="{38D0EB64-18A1-47D9-95AB-11B3A90FFF3E}" sibTransId="{6EB3C2A4-D704-4343-8B32-5F60B8F5D677}"/>
    <dgm:cxn modelId="{D996DFA2-CE82-4004-A1E6-EDA6C4BDD819}" srcId="{9619F1BE-C690-4271-8A5A-1E1F18DF427C}" destId="{DE24E1E9-C8CB-4A87-ACF9-3F905BDA2B13}" srcOrd="1" destOrd="0" parTransId="{6E5E9E8E-D500-40E7-AB14-CC4589AC57C6}" sibTransId="{E5F46757-CEC8-4093-BD8F-59D46C4A916B}"/>
    <dgm:cxn modelId="{9472F3C1-C994-4893-94C1-B4BB95070474}" type="presParOf" srcId="{BEFF26D7-7529-469B-B99D-4C0277938AC3}" destId="{1B42F1E5-0C8D-4617-9016-C3A9FA8F36CE}" srcOrd="0" destOrd="0" presId="urn:microsoft.com/office/officeart/2005/8/layout/vList2"/>
    <dgm:cxn modelId="{AFA3EFA5-0769-4A8D-B891-63D636CC2F07}" type="presParOf" srcId="{BEFF26D7-7529-469B-B99D-4C0277938AC3}" destId="{EED18BC8-C964-42BA-9D07-5982CAD31337}" srcOrd="1" destOrd="0" presId="urn:microsoft.com/office/officeart/2005/8/layout/vList2"/>
    <dgm:cxn modelId="{CCD2F0B1-A7C3-49F7-8526-C9CDFB1998DC}" type="presParOf" srcId="{BEFF26D7-7529-469B-B99D-4C0277938AC3}" destId="{C34F0F0F-12BB-4817-B1FB-A43D2EA9FB4A}" srcOrd="2" destOrd="0" presId="urn:microsoft.com/office/officeart/2005/8/layout/vList2"/>
    <dgm:cxn modelId="{25F2DA89-DDED-4FCA-B6DC-2BB26372D496}" type="presParOf" srcId="{BEFF26D7-7529-469B-B99D-4C0277938AC3}" destId="{39432275-1A27-41D0-82A8-1E8B836B41F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E157C7-D8E2-49E3-B7B2-2AD27BC22D60}" type="doc">
      <dgm:prSet loTypeId="urn:microsoft.com/office/officeart/2009/3/layout/Phased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F0453F6-37F7-410A-B160-DDCE77358BF0}">
      <dgm:prSet phldrT="[Tekst]" phldr="1"/>
      <dgm:spPr/>
      <dgm:t>
        <a:bodyPr/>
        <a:lstStyle/>
        <a:p>
          <a:endParaRPr lang="pl-PL" dirty="0"/>
        </a:p>
      </dgm:t>
    </dgm:pt>
    <dgm:pt modelId="{B5567996-FABE-4958-B34A-53AC61997FA3}" type="parTrans" cxnId="{1CC320E0-E1D4-4487-8A07-7A80BDDCF36F}">
      <dgm:prSet/>
      <dgm:spPr/>
      <dgm:t>
        <a:bodyPr/>
        <a:lstStyle/>
        <a:p>
          <a:endParaRPr lang="pl-PL"/>
        </a:p>
      </dgm:t>
    </dgm:pt>
    <dgm:pt modelId="{2AC91417-2B15-43E8-A74E-4AF704C5B9E7}" type="sibTrans" cxnId="{1CC320E0-E1D4-4487-8A07-7A80BDDCF36F}">
      <dgm:prSet/>
      <dgm:spPr/>
      <dgm:t>
        <a:bodyPr/>
        <a:lstStyle/>
        <a:p>
          <a:endParaRPr lang="pl-PL"/>
        </a:p>
      </dgm:t>
    </dgm:pt>
    <dgm:pt modelId="{118E6069-DD49-42E4-BE90-286A341AA2B7}">
      <dgm:prSet phldrT="[Tekst]"/>
      <dgm:spPr/>
      <dgm:t>
        <a:bodyPr/>
        <a:lstStyle/>
        <a:p>
          <a:r>
            <a:rPr lang="pl-PL" dirty="0" smtClean="0"/>
            <a:t>NGO</a:t>
          </a:r>
          <a:endParaRPr lang="pl-PL" dirty="0"/>
        </a:p>
      </dgm:t>
    </dgm:pt>
    <dgm:pt modelId="{0A32D7B8-5E15-4E5E-A415-FCD898BAFED0}" type="parTrans" cxnId="{1538E37E-B989-450C-9AE1-8275F0B02502}">
      <dgm:prSet/>
      <dgm:spPr/>
      <dgm:t>
        <a:bodyPr/>
        <a:lstStyle/>
        <a:p>
          <a:endParaRPr lang="pl-PL"/>
        </a:p>
      </dgm:t>
    </dgm:pt>
    <dgm:pt modelId="{414912BF-3268-4B12-83E0-08A72DC9372F}" type="sibTrans" cxnId="{1538E37E-B989-450C-9AE1-8275F0B02502}">
      <dgm:prSet/>
      <dgm:spPr/>
      <dgm:t>
        <a:bodyPr/>
        <a:lstStyle/>
        <a:p>
          <a:endParaRPr lang="pl-PL"/>
        </a:p>
      </dgm:t>
    </dgm:pt>
    <dgm:pt modelId="{77F3066E-1221-4731-9B39-6FD3668A3DC7}">
      <dgm:prSet phldrT="[Tekst]"/>
      <dgm:spPr/>
      <dgm:t>
        <a:bodyPr/>
        <a:lstStyle/>
        <a:p>
          <a:r>
            <a:rPr lang="pl-PL" dirty="0" smtClean="0"/>
            <a:t>NGO</a:t>
          </a:r>
          <a:endParaRPr lang="pl-PL" dirty="0"/>
        </a:p>
      </dgm:t>
    </dgm:pt>
    <dgm:pt modelId="{83B9D376-DE30-4FD1-B868-F980527325BA}" type="parTrans" cxnId="{E00B6FDE-6FE1-42C7-BE74-A332201B48FE}">
      <dgm:prSet/>
      <dgm:spPr/>
      <dgm:t>
        <a:bodyPr/>
        <a:lstStyle/>
        <a:p>
          <a:endParaRPr lang="pl-PL"/>
        </a:p>
      </dgm:t>
    </dgm:pt>
    <dgm:pt modelId="{CFB9D0E8-7956-4876-A690-A0411FD166B7}" type="sibTrans" cxnId="{E00B6FDE-6FE1-42C7-BE74-A332201B48FE}">
      <dgm:prSet/>
      <dgm:spPr/>
      <dgm:t>
        <a:bodyPr/>
        <a:lstStyle/>
        <a:p>
          <a:endParaRPr lang="pl-PL"/>
        </a:p>
      </dgm:t>
    </dgm:pt>
    <dgm:pt modelId="{43343C2C-A20A-4387-ABB4-12914FBE5A35}">
      <dgm:prSet phldrT="[Tekst]"/>
      <dgm:spPr/>
      <dgm:t>
        <a:bodyPr/>
        <a:lstStyle/>
        <a:p>
          <a:r>
            <a:rPr lang="pl-PL" dirty="0" smtClean="0"/>
            <a:t>NGO</a:t>
          </a:r>
          <a:endParaRPr lang="pl-PL" dirty="0"/>
        </a:p>
      </dgm:t>
    </dgm:pt>
    <dgm:pt modelId="{FD5ADB44-3A55-4C5B-8E30-F14E8CC360A4}" type="parTrans" cxnId="{983AC95E-E72B-4CFE-8DE7-5E40C1C6C8EC}">
      <dgm:prSet/>
      <dgm:spPr/>
      <dgm:t>
        <a:bodyPr/>
        <a:lstStyle/>
        <a:p>
          <a:endParaRPr lang="pl-PL"/>
        </a:p>
      </dgm:t>
    </dgm:pt>
    <dgm:pt modelId="{45BEDDC1-D43A-4A94-A64F-346324DAE692}" type="sibTrans" cxnId="{983AC95E-E72B-4CFE-8DE7-5E40C1C6C8EC}">
      <dgm:prSet/>
      <dgm:spPr/>
      <dgm:t>
        <a:bodyPr/>
        <a:lstStyle/>
        <a:p>
          <a:endParaRPr lang="pl-PL"/>
        </a:p>
      </dgm:t>
    </dgm:pt>
    <dgm:pt modelId="{414BEF3A-80F7-4DF9-A8F7-6CF23F9E31A7}">
      <dgm:prSet phldrT="[Tekst]"/>
      <dgm:spPr/>
      <dgm:t>
        <a:bodyPr/>
        <a:lstStyle/>
        <a:p>
          <a:r>
            <a:rPr lang="pl-PL" dirty="0" smtClean="0"/>
            <a:t>Sektor publiczny </a:t>
          </a:r>
          <a:endParaRPr lang="pl-PL" dirty="0"/>
        </a:p>
      </dgm:t>
    </dgm:pt>
    <dgm:pt modelId="{9611E4EE-756B-4398-9B1F-FC9950DCC1B2}" type="parTrans" cxnId="{DA68406C-DB87-4C99-8266-5EF5D3BC6E78}">
      <dgm:prSet/>
      <dgm:spPr/>
      <dgm:t>
        <a:bodyPr/>
        <a:lstStyle/>
        <a:p>
          <a:endParaRPr lang="pl-PL"/>
        </a:p>
      </dgm:t>
    </dgm:pt>
    <dgm:pt modelId="{48BE701C-0BFD-46CF-B513-A2CB70FE8C41}" type="sibTrans" cxnId="{DA68406C-DB87-4C99-8266-5EF5D3BC6E78}">
      <dgm:prSet/>
      <dgm:spPr/>
      <dgm:t>
        <a:bodyPr/>
        <a:lstStyle/>
        <a:p>
          <a:endParaRPr lang="pl-PL"/>
        </a:p>
      </dgm:t>
    </dgm:pt>
    <dgm:pt modelId="{0F89D4D2-82CA-49FC-9D0C-0EA03C5BEF14}">
      <dgm:prSet phldrT="[Tekst]" phldr="1"/>
      <dgm:spPr/>
      <dgm:t>
        <a:bodyPr/>
        <a:lstStyle/>
        <a:p>
          <a:endParaRPr lang="pl-PL" dirty="0"/>
        </a:p>
      </dgm:t>
    </dgm:pt>
    <dgm:pt modelId="{19C782D5-4DED-4802-B184-E84311736AF1}" type="sibTrans" cxnId="{2788AB98-124B-4D22-82B6-DBE54923ECB0}">
      <dgm:prSet/>
      <dgm:spPr/>
      <dgm:t>
        <a:bodyPr/>
        <a:lstStyle/>
        <a:p>
          <a:endParaRPr lang="pl-PL"/>
        </a:p>
      </dgm:t>
    </dgm:pt>
    <dgm:pt modelId="{25C5279D-2475-4847-812A-393F3BE77E0F}" type="parTrans" cxnId="{2788AB98-124B-4D22-82B6-DBE54923ECB0}">
      <dgm:prSet/>
      <dgm:spPr/>
      <dgm:t>
        <a:bodyPr/>
        <a:lstStyle/>
        <a:p>
          <a:endParaRPr lang="pl-PL"/>
        </a:p>
      </dgm:t>
    </dgm:pt>
    <dgm:pt modelId="{D20BCA18-3A85-44CD-9122-B217F8C379A1}" type="pres">
      <dgm:prSet presAssocID="{E0E157C7-D8E2-49E3-B7B2-2AD27BC22D60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324B998E-8058-432C-AFA6-500649A0C627}" type="pres">
      <dgm:prSet presAssocID="{E0E157C7-D8E2-49E3-B7B2-2AD27BC22D60}" presName="arc1" presStyleLbl="node1" presStyleIdx="0" presStyleCnt="2"/>
      <dgm:spPr/>
    </dgm:pt>
    <dgm:pt modelId="{4A1676C9-826D-41FC-B09E-CFF3EAFF164A}" type="pres">
      <dgm:prSet presAssocID="{E0E157C7-D8E2-49E3-B7B2-2AD27BC22D60}" presName="arc3" presStyleLbl="node1" presStyleIdx="1" presStyleCnt="2"/>
      <dgm:spPr/>
    </dgm:pt>
    <dgm:pt modelId="{2D714AA6-40C3-41D6-BFCB-9ED21EB09A1F}" type="pres">
      <dgm:prSet presAssocID="{E0E157C7-D8E2-49E3-B7B2-2AD27BC22D60}" presName="parentText2" presStyleLbl="revTx" presStyleIdx="0" presStyleCnt="2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5C928F4-260E-48E0-ACBC-6CE38DAFD1F6}" type="pres">
      <dgm:prSet presAssocID="{E0E157C7-D8E2-49E3-B7B2-2AD27BC22D60}" presName="middleComposite" presStyleCnt="0"/>
      <dgm:spPr/>
    </dgm:pt>
    <dgm:pt modelId="{5020475E-CD3F-432D-B84F-6A729473D0EB}" type="pres">
      <dgm:prSet presAssocID="{414BEF3A-80F7-4DF9-A8F7-6CF23F9E31A7}" presName="circ1" presStyleLbl="vennNode1" presStyleIdx="0" presStyleCnt="7"/>
      <dgm:spPr/>
      <dgm:t>
        <a:bodyPr/>
        <a:lstStyle/>
        <a:p>
          <a:endParaRPr lang="pl-PL"/>
        </a:p>
      </dgm:t>
    </dgm:pt>
    <dgm:pt modelId="{F5C4F3C0-B7A9-4C67-8C21-FFD0E256F4EA}" type="pres">
      <dgm:prSet presAssocID="{414BEF3A-80F7-4DF9-A8F7-6CF23F9E31A7}" presName="circ1Tx" presStyleLbl="revTx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0D3A4AB5-F24E-4EEF-A95C-6B30D12E7F50}" type="pres">
      <dgm:prSet presAssocID="{E0E157C7-D8E2-49E3-B7B2-2AD27BC22D60}" presName="leftComposite" presStyleCnt="0"/>
      <dgm:spPr/>
    </dgm:pt>
    <dgm:pt modelId="{AEE22276-AB90-42F0-A44C-4E7B9326E53D}" type="pres">
      <dgm:prSet presAssocID="{118E6069-DD49-42E4-BE90-286A341AA2B7}" presName="childText1_1" presStyleLbl="vennNode1" presStyleIdx="1" presStyleCnt="7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8BEFCCED-31BC-4303-94B1-2EB8DD76F5EF}" type="pres">
      <dgm:prSet presAssocID="{118E6069-DD49-42E4-BE90-286A341AA2B7}" presName="ellipse1" presStyleLbl="vennNode1" presStyleIdx="2" presStyleCnt="7"/>
      <dgm:spPr/>
    </dgm:pt>
    <dgm:pt modelId="{D96DF329-9151-4C9A-8B7A-7DCB1A9C1FDF}" type="pres">
      <dgm:prSet presAssocID="{118E6069-DD49-42E4-BE90-286A341AA2B7}" presName="ellipse2" presStyleLbl="vennNode1" presStyleIdx="3" presStyleCnt="7"/>
      <dgm:spPr/>
    </dgm:pt>
    <dgm:pt modelId="{B2F7DE2F-4AAD-4294-B00A-3966CFE5453D}" type="pres">
      <dgm:prSet presAssocID="{77F3066E-1221-4731-9B39-6FD3668A3DC7}" presName="childText1_2" presStyleLbl="vennNode1" presStyleIdx="4" presStyleCnt="7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D02ACC02-774B-4A47-8336-5AC810D6C57A}" type="pres">
      <dgm:prSet presAssocID="{77F3066E-1221-4731-9B39-6FD3668A3DC7}" presName="ellipse3" presStyleLbl="vennNode1" presStyleIdx="5" presStyleCnt="7"/>
      <dgm:spPr/>
    </dgm:pt>
    <dgm:pt modelId="{72E3854D-95C8-4981-AB64-6ACD1BDDA4BE}" type="pres">
      <dgm:prSet presAssocID="{43343C2C-A20A-4387-ABB4-12914FBE5A35}" presName="childText1_3" presStyleLbl="vennNode1" presStyleIdx="6" presStyleCnt="7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F18688FE-AB0D-4E26-8434-E8EA38EDFDE2}" type="pres">
      <dgm:prSet presAssocID="{E0E157C7-D8E2-49E3-B7B2-2AD27BC22D60}" presName="parentText1" presStyleLbl="revTx" presStyleIdx="1" presStyleCnt="2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D9821A0-AE04-42FA-8105-D006BBF97F2C}" type="presOf" srcId="{118E6069-DD49-42E4-BE90-286A341AA2B7}" destId="{AEE22276-AB90-42F0-A44C-4E7B9326E53D}" srcOrd="0" destOrd="0" presId="urn:microsoft.com/office/officeart/2009/3/layout/PhasedProcess"/>
    <dgm:cxn modelId="{5EF229B5-E3DC-42E7-9660-BB60908F6682}" type="presOf" srcId="{0F89D4D2-82CA-49FC-9D0C-0EA03C5BEF14}" destId="{2D714AA6-40C3-41D6-BFCB-9ED21EB09A1F}" srcOrd="0" destOrd="0" presId="urn:microsoft.com/office/officeart/2009/3/layout/PhasedProcess"/>
    <dgm:cxn modelId="{BC5815B1-7935-4DA7-A41B-C934B15817E0}" type="presOf" srcId="{414BEF3A-80F7-4DF9-A8F7-6CF23F9E31A7}" destId="{5020475E-CD3F-432D-B84F-6A729473D0EB}" srcOrd="0" destOrd="0" presId="urn:microsoft.com/office/officeart/2009/3/layout/PhasedProcess"/>
    <dgm:cxn modelId="{E00B6FDE-6FE1-42C7-BE74-A332201B48FE}" srcId="{BF0453F6-37F7-410A-B160-DDCE77358BF0}" destId="{77F3066E-1221-4731-9B39-6FD3668A3DC7}" srcOrd="1" destOrd="0" parTransId="{83B9D376-DE30-4FD1-B868-F980527325BA}" sibTransId="{CFB9D0E8-7956-4876-A690-A0411FD166B7}"/>
    <dgm:cxn modelId="{E1A8DE00-58C6-4962-BB2B-07656A784265}" type="presOf" srcId="{43343C2C-A20A-4387-ABB4-12914FBE5A35}" destId="{72E3854D-95C8-4981-AB64-6ACD1BDDA4BE}" srcOrd="0" destOrd="0" presId="urn:microsoft.com/office/officeart/2009/3/layout/PhasedProcess"/>
    <dgm:cxn modelId="{372C0F0D-1B34-4FB7-BCAF-C29F5678B3D6}" type="presOf" srcId="{BF0453F6-37F7-410A-B160-DDCE77358BF0}" destId="{F18688FE-AB0D-4E26-8434-E8EA38EDFDE2}" srcOrd="0" destOrd="0" presId="urn:microsoft.com/office/officeart/2009/3/layout/PhasedProcess"/>
    <dgm:cxn modelId="{1CC320E0-E1D4-4487-8A07-7A80BDDCF36F}" srcId="{E0E157C7-D8E2-49E3-B7B2-2AD27BC22D60}" destId="{BF0453F6-37F7-410A-B160-DDCE77358BF0}" srcOrd="0" destOrd="0" parTransId="{B5567996-FABE-4958-B34A-53AC61997FA3}" sibTransId="{2AC91417-2B15-43E8-A74E-4AF704C5B9E7}"/>
    <dgm:cxn modelId="{DA68406C-DB87-4C99-8266-5EF5D3BC6E78}" srcId="{0F89D4D2-82CA-49FC-9D0C-0EA03C5BEF14}" destId="{414BEF3A-80F7-4DF9-A8F7-6CF23F9E31A7}" srcOrd="0" destOrd="0" parTransId="{9611E4EE-756B-4398-9B1F-FC9950DCC1B2}" sibTransId="{48BE701C-0BFD-46CF-B513-A2CB70FE8C41}"/>
    <dgm:cxn modelId="{1538E37E-B989-450C-9AE1-8275F0B02502}" srcId="{BF0453F6-37F7-410A-B160-DDCE77358BF0}" destId="{118E6069-DD49-42E4-BE90-286A341AA2B7}" srcOrd="0" destOrd="0" parTransId="{0A32D7B8-5E15-4E5E-A415-FCD898BAFED0}" sibTransId="{414912BF-3268-4B12-83E0-08A72DC9372F}"/>
    <dgm:cxn modelId="{753FDC50-7AD4-4338-BA32-73E0415E6C85}" type="presOf" srcId="{77F3066E-1221-4731-9B39-6FD3668A3DC7}" destId="{B2F7DE2F-4AAD-4294-B00A-3966CFE5453D}" srcOrd="0" destOrd="0" presId="urn:microsoft.com/office/officeart/2009/3/layout/PhasedProcess"/>
    <dgm:cxn modelId="{6844F259-B839-4E08-9392-4FF99F5AD04C}" type="presOf" srcId="{E0E157C7-D8E2-49E3-B7B2-2AD27BC22D60}" destId="{D20BCA18-3A85-44CD-9122-B217F8C379A1}" srcOrd="0" destOrd="0" presId="urn:microsoft.com/office/officeart/2009/3/layout/PhasedProcess"/>
    <dgm:cxn modelId="{2D6830FD-4C1C-481E-BA35-9E967E1D3849}" type="presOf" srcId="{414BEF3A-80F7-4DF9-A8F7-6CF23F9E31A7}" destId="{F5C4F3C0-B7A9-4C67-8C21-FFD0E256F4EA}" srcOrd="1" destOrd="0" presId="urn:microsoft.com/office/officeart/2009/3/layout/PhasedProcess"/>
    <dgm:cxn modelId="{983AC95E-E72B-4CFE-8DE7-5E40C1C6C8EC}" srcId="{BF0453F6-37F7-410A-B160-DDCE77358BF0}" destId="{43343C2C-A20A-4387-ABB4-12914FBE5A35}" srcOrd="2" destOrd="0" parTransId="{FD5ADB44-3A55-4C5B-8E30-F14E8CC360A4}" sibTransId="{45BEDDC1-D43A-4A94-A64F-346324DAE692}"/>
    <dgm:cxn modelId="{2788AB98-124B-4D22-82B6-DBE54923ECB0}" srcId="{E0E157C7-D8E2-49E3-B7B2-2AD27BC22D60}" destId="{0F89D4D2-82CA-49FC-9D0C-0EA03C5BEF14}" srcOrd="1" destOrd="0" parTransId="{25C5279D-2475-4847-812A-393F3BE77E0F}" sibTransId="{19C782D5-4DED-4802-B184-E84311736AF1}"/>
    <dgm:cxn modelId="{F87CD1C4-C2FB-432A-8146-B8EC8521CA55}" type="presParOf" srcId="{D20BCA18-3A85-44CD-9122-B217F8C379A1}" destId="{324B998E-8058-432C-AFA6-500649A0C627}" srcOrd="0" destOrd="0" presId="urn:microsoft.com/office/officeart/2009/3/layout/PhasedProcess"/>
    <dgm:cxn modelId="{73DB9EA1-7291-4154-84DC-E66E1A604975}" type="presParOf" srcId="{D20BCA18-3A85-44CD-9122-B217F8C379A1}" destId="{4A1676C9-826D-41FC-B09E-CFF3EAFF164A}" srcOrd="1" destOrd="0" presId="urn:microsoft.com/office/officeart/2009/3/layout/PhasedProcess"/>
    <dgm:cxn modelId="{5FC203D7-1DD0-462B-8B29-0B8EE1545F1E}" type="presParOf" srcId="{D20BCA18-3A85-44CD-9122-B217F8C379A1}" destId="{2D714AA6-40C3-41D6-BFCB-9ED21EB09A1F}" srcOrd="2" destOrd="0" presId="urn:microsoft.com/office/officeart/2009/3/layout/PhasedProcess"/>
    <dgm:cxn modelId="{C41C21D7-2635-4E18-9F51-015862276E20}" type="presParOf" srcId="{D20BCA18-3A85-44CD-9122-B217F8C379A1}" destId="{25C928F4-260E-48E0-ACBC-6CE38DAFD1F6}" srcOrd="3" destOrd="0" presId="urn:microsoft.com/office/officeart/2009/3/layout/PhasedProcess"/>
    <dgm:cxn modelId="{A3E563E2-87DF-4218-9F3E-2B6975316D75}" type="presParOf" srcId="{25C928F4-260E-48E0-ACBC-6CE38DAFD1F6}" destId="{5020475E-CD3F-432D-B84F-6A729473D0EB}" srcOrd="0" destOrd="0" presId="urn:microsoft.com/office/officeart/2009/3/layout/PhasedProcess"/>
    <dgm:cxn modelId="{A3B45A9F-744A-47B7-87DF-E078808A1713}" type="presParOf" srcId="{25C928F4-260E-48E0-ACBC-6CE38DAFD1F6}" destId="{F5C4F3C0-B7A9-4C67-8C21-FFD0E256F4EA}" srcOrd="1" destOrd="0" presId="urn:microsoft.com/office/officeart/2009/3/layout/PhasedProcess"/>
    <dgm:cxn modelId="{99ABE71F-8849-4675-A421-70CD60239FB7}" type="presParOf" srcId="{D20BCA18-3A85-44CD-9122-B217F8C379A1}" destId="{0D3A4AB5-F24E-4EEF-A95C-6B30D12E7F50}" srcOrd="4" destOrd="0" presId="urn:microsoft.com/office/officeart/2009/3/layout/PhasedProcess"/>
    <dgm:cxn modelId="{B06BBAD4-E1A4-416D-AF18-DC1462A4BB7D}" type="presParOf" srcId="{0D3A4AB5-F24E-4EEF-A95C-6B30D12E7F50}" destId="{AEE22276-AB90-42F0-A44C-4E7B9326E53D}" srcOrd="0" destOrd="0" presId="urn:microsoft.com/office/officeart/2009/3/layout/PhasedProcess"/>
    <dgm:cxn modelId="{6F48E5A1-D5B3-412C-A60D-1C6B339BF849}" type="presParOf" srcId="{0D3A4AB5-F24E-4EEF-A95C-6B30D12E7F50}" destId="{8BEFCCED-31BC-4303-94B1-2EB8DD76F5EF}" srcOrd="1" destOrd="0" presId="urn:microsoft.com/office/officeart/2009/3/layout/PhasedProcess"/>
    <dgm:cxn modelId="{FFE12D01-42B7-4482-8839-7D194EDC3428}" type="presParOf" srcId="{0D3A4AB5-F24E-4EEF-A95C-6B30D12E7F50}" destId="{D96DF329-9151-4C9A-8B7A-7DCB1A9C1FDF}" srcOrd="2" destOrd="0" presId="urn:microsoft.com/office/officeart/2009/3/layout/PhasedProcess"/>
    <dgm:cxn modelId="{2C9C4DB1-EF78-433E-90D7-A87FAF1A853D}" type="presParOf" srcId="{0D3A4AB5-F24E-4EEF-A95C-6B30D12E7F50}" destId="{B2F7DE2F-4AAD-4294-B00A-3966CFE5453D}" srcOrd="3" destOrd="0" presId="urn:microsoft.com/office/officeart/2009/3/layout/PhasedProcess"/>
    <dgm:cxn modelId="{2B005620-5F85-42FC-BE3A-8CFB925A1D94}" type="presParOf" srcId="{0D3A4AB5-F24E-4EEF-A95C-6B30D12E7F50}" destId="{D02ACC02-774B-4A47-8336-5AC810D6C57A}" srcOrd="4" destOrd="0" presId="urn:microsoft.com/office/officeart/2009/3/layout/PhasedProcess"/>
    <dgm:cxn modelId="{36D65787-6790-48A3-BCB3-0264865BE22F}" type="presParOf" srcId="{0D3A4AB5-F24E-4EEF-A95C-6B30D12E7F50}" destId="{72E3854D-95C8-4981-AB64-6ACD1BDDA4BE}" srcOrd="5" destOrd="0" presId="urn:microsoft.com/office/officeart/2009/3/layout/PhasedProcess"/>
    <dgm:cxn modelId="{56359EA5-7A47-4C65-A49A-F95ED8BA0581}" type="presParOf" srcId="{D20BCA18-3A85-44CD-9122-B217F8C379A1}" destId="{F18688FE-AB0D-4E26-8434-E8EA38EDFDE2}" srcOrd="5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69353BD-EA0D-4D4E-AA9F-4201369D0C4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7213704C-09BA-4426-BB6E-D248F80895F4}">
      <dgm:prSet phldrT="[Tekst]" custT="1"/>
      <dgm:spPr/>
      <dgm:t>
        <a:bodyPr/>
        <a:lstStyle/>
        <a:p>
          <a:r>
            <a:rPr lang="pl-PL" sz="2800" dirty="0" smtClean="0"/>
            <a:t>Sektor publiczny</a:t>
          </a:r>
          <a:endParaRPr lang="pl-PL" sz="2800" dirty="0"/>
        </a:p>
      </dgm:t>
    </dgm:pt>
    <dgm:pt modelId="{9AEB90FD-661E-4818-8DCC-9CDAF06D2105}" type="parTrans" cxnId="{A9D5F50F-F215-4AF2-98C8-375E75D166B0}">
      <dgm:prSet/>
      <dgm:spPr/>
      <dgm:t>
        <a:bodyPr/>
        <a:lstStyle/>
        <a:p>
          <a:endParaRPr lang="pl-PL"/>
        </a:p>
      </dgm:t>
    </dgm:pt>
    <dgm:pt modelId="{5D1A9802-CFDF-4EF4-A4B6-DB5DFD007237}" type="sibTrans" cxnId="{A9D5F50F-F215-4AF2-98C8-375E75D166B0}">
      <dgm:prSet/>
      <dgm:spPr/>
      <dgm:t>
        <a:bodyPr/>
        <a:lstStyle/>
        <a:p>
          <a:endParaRPr lang="pl-PL"/>
        </a:p>
      </dgm:t>
    </dgm:pt>
    <dgm:pt modelId="{F0E52B80-71C8-4BCE-9524-6DCC35B64E69}">
      <dgm:prSet phldrT="[Tekst]" custT="1"/>
      <dgm:spPr/>
      <dgm:t>
        <a:bodyPr/>
        <a:lstStyle/>
        <a:p>
          <a:r>
            <a:rPr lang="pl-PL" sz="2800" dirty="0" smtClean="0"/>
            <a:t>Organizacje pozarządowe</a:t>
          </a:r>
          <a:endParaRPr lang="pl-PL" sz="2800" dirty="0"/>
        </a:p>
      </dgm:t>
    </dgm:pt>
    <dgm:pt modelId="{B13C08EA-3AE9-48E9-8C1C-7424B33E1389}" type="parTrans" cxnId="{1534E044-543F-4511-8196-04474F4A6399}">
      <dgm:prSet/>
      <dgm:spPr/>
      <dgm:t>
        <a:bodyPr/>
        <a:lstStyle/>
        <a:p>
          <a:endParaRPr lang="pl-PL"/>
        </a:p>
      </dgm:t>
    </dgm:pt>
    <dgm:pt modelId="{E0EBCE0F-B1E7-43C7-8FE4-213954EEAA9E}" type="sibTrans" cxnId="{1534E044-543F-4511-8196-04474F4A6399}">
      <dgm:prSet/>
      <dgm:spPr/>
      <dgm:t>
        <a:bodyPr/>
        <a:lstStyle/>
        <a:p>
          <a:endParaRPr lang="pl-PL"/>
        </a:p>
      </dgm:t>
    </dgm:pt>
    <dgm:pt modelId="{88121A71-6D5C-4F97-8187-7E8227EAE8B4}">
      <dgm:prSet phldrT="[Tekst]" custT="1"/>
      <dgm:spPr/>
      <dgm:t>
        <a:bodyPr/>
        <a:lstStyle/>
        <a:p>
          <a:r>
            <a:rPr lang="pl-PL" sz="2800" dirty="0" smtClean="0"/>
            <a:t>Sektor prywatny </a:t>
          </a:r>
          <a:endParaRPr lang="pl-PL" sz="2800" dirty="0"/>
        </a:p>
      </dgm:t>
    </dgm:pt>
    <dgm:pt modelId="{D8DF0EEF-43C9-40B8-B87F-2B981536DC7B}" type="parTrans" cxnId="{E914A114-9687-47AC-841D-48CCFA1BF9B4}">
      <dgm:prSet/>
      <dgm:spPr/>
      <dgm:t>
        <a:bodyPr/>
        <a:lstStyle/>
        <a:p>
          <a:endParaRPr lang="pl-PL"/>
        </a:p>
      </dgm:t>
    </dgm:pt>
    <dgm:pt modelId="{F15C735A-2181-442B-8425-BC6526833287}" type="sibTrans" cxnId="{E914A114-9687-47AC-841D-48CCFA1BF9B4}">
      <dgm:prSet/>
      <dgm:spPr/>
      <dgm:t>
        <a:bodyPr/>
        <a:lstStyle/>
        <a:p>
          <a:endParaRPr lang="pl-PL"/>
        </a:p>
      </dgm:t>
    </dgm:pt>
    <dgm:pt modelId="{0CD4F21E-9362-4574-A9B7-136310829A55}" type="pres">
      <dgm:prSet presAssocID="{D69353BD-EA0D-4D4E-AA9F-4201369D0C48}" presName="compositeShape" presStyleCnt="0">
        <dgm:presLayoutVars>
          <dgm:chMax val="7"/>
          <dgm:dir/>
          <dgm:resizeHandles val="exact"/>
        </dgm:presLayoutVars>
      </dgm:prSet>
      <dgm:spPr/>
    </dgm:pt>
    <dgm:pt modelId="{0ED73C9C-599C-4237-B751-CB0A889AF232}" type="pres">
      <dgm:prSet presAssocID="{7213704C-09BA-4426-BB6E-D248F80895F4}" presName="circ1" presStyleLbl="vennNode1" presStyleIdx="0" presStyleCnt="3"/>
      <dgm:spPr/>
      <dgm:t>
        <a:bodyPr/>
        <a:lstStyle/>
        <a:p>
          <a:endParaRPr lang="pl-PL"/>
        </a:p>
      </dgm:t>
    </dgm:pt>
    <dgm:pt modelId="{D3CC725D-A920-47D2-BC32-4A3A8FDAB686}" type="pres">
      <dgm:prSet presAssocID="{7213704C-09BA-4426-BB6E-D248F80895F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330DD87-FB95-4C66-9494-A4FF1F09E797}" type="pres">
      <dgm:prSet presAssocID="{F0E52B80-71C8-4BCE-9524-6DCC35B64E69}" presName="circ2" presStyleLbl="vennNode1" presStyleIdx="1" presStyleCnt="3"/>
      <dgm:spPr/>
      <dgm:t>
        <a:bodyPr/>
        <a:lstStyle/>
        <a:p>
          <a:endParaRPr lang="pl-PL"/>
        </a:p>
      </dgm:t>
    </dgm:pt>
    <dgm:pt modelId="{A1FEB3A4-61F7-4F18-A5E0-700C21112CF0}" type="pres">
      <dgm:prSet presAssocID="{F0E52B80-71C8-4BCE-9524-6DCC35B64E6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FC94329-5B1F-4897-9ABD-93266FB4DC6B}" type="pres">
      <dgm:prSet presAssocID="{88121A71-6D5C-4F97-8187-7E8227EAE8B4}" presName="circ3" presStyleLbl="vennNode1" presStyleIdx="2" presStyleCnt="3"/>
      <dgm:spPr/>
      <dgm:t>
        <a:bodyPr/>
        <a:lstStyle/>
        <a:p>
          <a:endParaRPr lang="pl-PL"/>
        </a:p>
      </dgm:t>
    </dgm:pt>
    <dgm:pt modelId="{2E89915B-454A-4144-A0BE-F9C9EEA578A9}" type="pres">
      <dgm:prSet presAssocID="{88121A71-6D5C-4F97-8187-7E8227EAE8B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534E044-543F-4511-8196-04474F4A6399}" srcId="{D69353BD-EA0D-4D4E-AA9F-4201369D0C48}" destId="{F0E52B80-71C8-4BCE-9524-6DCC35B64E69}" srcOrd="1" destOrd="0" parTransId="{B13C08EA-3AE9-48E9-8C1C-7424B33E1389}" sibTransId="{E0EBCE0F-B1E7-43C7-8FE4-213954EEAA9E}"/>
    <dgm:cxn modelId="{25D7B28D-DB72-4462-94BF-ECCC3D99E70D}" type="presOf" srcId="{88121A71-6D5C-4F97-8187-7E8227EAE8B4}" destId="{2E89915B-454A-4144-A0BE-F9C9EEA578A9}" srcOrd="1" destOrd="0" presId="urn:microsoft.com/office/officeart/2005/8/layout/venn1"/>
    <dgm:cxn modelId="{AD481B54-BAC2-4C6D-8C5C-33D8220F0DC3}" type="presOf" srcId="{7213704C-09BA-4426-BB6E-D248F80895F4}" destId="{0ED73C9C-599C-4237-B751-CB0A889AF232}" srcOrd="0" destOrd="0" presId="urn:microsoft.com/office/officeart/2005/8/layout/venn1"/>
    <dgm:cxn modelId="{CAC29EDE-6664-4E1D-8674-B1EBD80186E1}" type="presOf" srcId="{F0E52B80-71C8-4BCE-9524-6DCC35B64E69}" destId="{A1FEB3A4-61F7-4F18-A5E0-700C21112CF0}" srcOrd="1" destOrd="0" presId="urn:microsoft.com/office/officeart/2005/8/layout/venn1"/>
    <dgm:cxn modelId="{A9D5F50F-F215-4AF2-98C8-375E75D166B0}" srcId="{D69353BD-EA0D-4D4E-AA9F-4201369D0C48}" destId="{7213704C-09BA-4426-BB6E-D248F80895F4}" srcOrd="0" destOrd="0" parTransId="{9AEB90FD-661E-4818-8DCC-9CDAF06D2105}" sibTransId="{5D1A9802-CFDF-4EF4-A4B6-DB5DFD007237}"/>
    <dgm:cxn modelId="{39325434-6336-44C5-822F-C21527F40F9E}" type="presOf" srcId="{D69353BD-EA0D-4D4E-AA9F-4201369D0C48}" destId="{0CD4F21E-9362-4574-A9B7-136310829A55}" srcOrd="0" destOrd="0" presId="urn:microsoft.com/office/officeart/2005/8/layout/venn1"/>
    <dgm:cxn modelId="{ABAF229B-21A0-4552-BAC9-D4AB995D00AC}" type="presOf" srcId="{F0E52B80-71C8-4BCE-9524-6DCC35B64E69}" destId="{4330DD87-FB95-4C66-9494-A4FF1F09E797}" srcOrd="0" destOrd="0" presId="urn:microsoft.com/office/officeart/2005/8/layout/venn1"/>
    <dgm:cxn modelId="{E914A114-9687-47AC-841D-48CCFA1BF9B4}" srcId="{D69353BD-EA0D-4D4E-AA9F-4201369D0C48}" destId="{88121A71-6D5C-4F97-8187-7E8227EAE8B4}" srcOrd="2" destOrd="0" parTransId="{D8DF0EEF-43C9-40B8-B87F-2B981536DC7B}" sibTransId="{F15C735A-2181-442B-8425-BC6526833287}"/>
    <dgm:cxn modelId="{3668E0BE-529F-49F0-B1DE-91723DE5CC1A}" type="presOf" srcId="{7213704C-09BA-4426-BB6E-D248F80895F4}" destId="{D3CC725D-A920-47D2-BC32-4A3A8FDAB686}" srcOrd="1" destOrd="0" presId="urn:microsoft.com/office/officeart/2005/8/layout/venn1"/>
    <dgm:cxn modelId="{5C932903-E9A6-4442-BCA5-722D47AAFC9D}" type="presOf" srcId="{88121A71-6D5C-4F97-8187-7E8227EAE8B4}" destId="{3FC94329-5B1F-4897-9ABD-93266FB4DC6B}" srcOrd="0" destOrd="0" presId="urn:microsoft.com/office/officeart/2005/8/layout/venn1"/>
    <dgm:cxn modelId="{381564B5-B47E-4D48-8C11-72ADC99BC453}" type="presParOf" srcId="{0CD4F21E-9362-4574-A9B7-136310829A55}" destId="{0ED73C9C-599C-4237-B751-CB0A889AF232}" srcOrd="0" destOrd="0" presId="urn:microsoft.com/office/officeart/2005/8/layout/venn1"/>
    <dgm:cxn modelId="{315ED405-B92D-444A-9D9F-F5D1C01E2C18}" type="presParOf" srcId="{0CD4F21E-9362-4574-A9B7-136310829A55}" destId="{D3CC725D-A920-47D2-BC32-4A3A8FDAB686}" srcOrd="1" destOrd="0" presId="urn:microsoft.com/office/officeart/2005/8/layout/venn1"/>
    <dgm:cxn modelId="{B672581B-5449-459E-8AEA-43BD6A932EFF}" type="presParOf" srcId="{0CD4F21E-9362-4574-A9B7-136310829A55}" destId="{4330DD87-FB95-4C66-9494-A4FF1F09E797}" srcOrd="2" destOrd="0" presId="urn:microsoft.com/office/officeart/2005/8/layout/venn1"/>
    <dgm:cxn modelId="{EC586703-2D2F-4993-B97B-F0C0EADF525C}" type="presParOf" srcId="{0CD4F21E-9362-4574-A9B7-136310829A55}" destId="{A1FEB3A4-61F7-4F18-A5E0-700C21112CF0}" srcOrd="3" destOrd="0" presId="urn:microsoft.com/office/officeart/2005/8/layout/venn1"/>
    <dgm:cxn modelId="{BAE3E61D-A6A4-4147-9BE6-57D0EAB00216}" type="presParOf" srcId="{0CD4F21E-9362-4574-A9B7-136310829A55}" destId="{3FC94329-5B1F-4897-9ABD-93266FB4DC6B}" srcOrd="4" destOrd="0" presId="urn:microsoft.com/office/officeart/2005/8/layout/venn1"/>
    <dgm:cxn modelId="{515C7CB8-C54F-4181-96F6-79291C7ECACE}" type="presParOf" srcId="{0CD4F21E-9362-4574-A9B7-136310829A55}" destId="{2E89915B-454A-4144-A0BE-F9C9EEA578A9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0B30BF7-28F1-465C-83D2-84066448D35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DFCE052-8C0E-4A4E-8FB7-43685F5BFF26}">
      <dgm:prSet/>
      <dgm:spPr/>
      <dgm:t>
        <a:bodyPr/>
        <a:lstStyle/>
        <a:p>
          <a:pPr rtl="0"/>
          <a:r>
            <a:rPr lang="pl-PL" dirty="0" smtClean="0"/>
            <a:t>Postawienie jasno określonego celu prowadzonych działań,</a:t>
          </a:r>
          <a:endParaRPr lang="pl-PL" dirty="0"/>
        </a:p>
      </dgm:t>
    </dgm:pt>
    <dgm:pt modelId="{13758DB9-25A4-429A-97BF-CDCE42D3B52A}" type="parTrans" cxnId="{8E744E00-02AD-4E80-B9C1-140327D72B25}">
      <dgm:prSet/>
      <dgm:spPr/>
      <dgm:t>
        <a:bodyPr/>
        <a:lstStyle/>
        <a:p>
          <a:endParaRPr lang="pl-PL"/>
        </a:p>
      </dgm:t>
    </dgm:pt>
    <dgm:pt modelId="{389B9DD3-40F6-4989-858E-DB9F7776D3EB}" type="sibTrans" cxnId="{8E744E00-02AD-4E80-B9C1-140327D72B25}">
      <dgm:prSet/>
      <dgm:spPr/>
      <dgm:t>
        <a:bodyPr/>
        <a:lstStyle/>
        <a:p>
          <a:endParaRPr lang="pl-PL"/>
        </a:p>
      </dgm:t>
    </dgm:pt>
    <dgm:pt modelId="{969D3E1D-FB4C-437F-BEC0-A62ABCC7B95F}">
      <dgm:prSet/>
      <dgm:spPr/>
      <dgm:t>
        <a:bodyPr/>
        <a:lstStyle/>
        <a:p>
          <a:pPr rtl="0"/>
          <a:r>
            <a:rPr lang="pl-PL" dirty="0" smtClean="0"/>
            <a:t>Usystematyzowana metodyka realizacji projektu,</a:t>
          </a:r>
          <a:endParaRPr lang="pl-PL" dirty="0"/>
        </a:p>
      </dgm:t>
    </dgm:pt>
    <dgm:pt modelId="{A2D3D894-9B43-4715-8B67-FBEFD74C3032}" type="parTrans" cxnId="{CEF9BD2B-04D4-4AD5-8309-E69C5C0FD49D}">
      <dgm:prSet/>
      <dgm:spPr/>
      <dgm:t>
        <a:bodyPr/>
        <a:lstStyle/>
        <a:p>
          <a:endParaRPr lang="pl-PL"/>
        </a:p>
      </dgm:t>
    </dgm:pt>
    <dgm:pt modelId="{6B8C769A-AF9B-4A6C-8F15-6849F2DE9CB0}" type="sibTrans" cxnId="{CEF9BD2B-04D4-4AD5-8309-E69C5C0FD49D}">
      <dgm:prSet/>
      <dgm:spPr/>
      <dgm:t>
        <a:bodyPr/>
        <a:lstStyle/>
        <a:p>
          <a:endParaRPr lang="pl-PL"/>
        </a:p>
      </dgm:t>
    </dgm:pt>
    <dgm:pt modelId="{BF09814A-832A-467A-A710-CC68B3408FEE}">
      <dgm:prSet/>
      <dgm:spPr/>
      <dgm:t>
        <a:bodyPr/>
        <a:lstStyle/>
        <a:p>
          <a:pPr rtl="0"/>
          <a:r>
            <a:rPr lang="pl-PL" dirty="0" smtClean="0"/>
            <a:t>Zarządzanie zespołem, </a:t>
          </a:r>
          <a:endParaRPr lang="pl-PL" dirty="0"/>
        </a:p>
      </dgm:t>
    </dgm:pt>
    <dgm:pt modelId="{1E3F9F18-688B-46C1-B978-263994740B22}" type="parTrans" cxnId="{C7474FB8-E6F9-4C7C-B71E-7FA960BFCB14}">
      <dgm:prSet/>
      <dgm:spPr/>
      <dgm:t>
        <a:bodyPr/>
        <a:lstStyle/>
        <a:p>
          <a:endParaRPr lang="pl-PL"/>
        </a:p>
      </dgm:t>
    </dgm:pt>
    <dgm:pt modelId="{06E4404E-BE60-446B-BFC2-EAE63B0174AB}" type="sibTrans" cxnId="{C7474FB8-E6F9-4C7C-B71E-7FA960BFCB14}">
      <dgm:prSet/>
      <dgm:spPr/>
      <dgm:t>
        <a:bodyPr/>
        <a:lstStyle/>
        <a:p>
          <a:endParaRPr lang="pl-PL"/>
        </a:p>
      </dgm:t>
    </dgm:pt>
    <dgm:pt modelId="{A1371A00-15C9-4D00-857C-B38C818B0445}">
      <dgm:prSet/>
      <dgm:spPr/>
      <dgm:t>
        <a:bodyPr/>
        <a:lstStyle/>
        <a:p>
          <a:pPr rtl="0"/>
          <a:r>
            <a:rPr lang="pl-PL" smtClean="0"/>
            <a:t>Ewaluacja osiągniętych rezultatów,</a:t>
          </a:r>
          <a:endParaRPr lang="pl-PL"/>
        </a:p>
      </dgm:t>
    </dgm:pt>
    <dgm:pt modelId="{D81F1806-D734-4320-A6E7-E64B512FE306}" type="parTrans" cxnId="{E5D0DF9C-8383-492F-9470-C6E92DFDBF90}">
      <dgm:prSet/>
      <dgm:spPr/>
      <dgm:t>
        <a:bodyPr/>
        <a:lstStyle/>
        <a:p>
          <a:endParaRPr lang="pl-PL"/>
        </a:p>
      </dgm:t>
    </dgm:pt>
    <dgm:pt modelId="{25C7C5F1-A0D1-4052-BE05-B0130F5F31B1}" type="sibTrans" cxnId="{E5D0DF9C-8383-492F-9470-C6E92DFDBF90}">
      <dgm:prSet/>
      <dgm:spPr/>
      <dgm:t>
        <a:bodyPr/>
        <a:lstStyle/>
        <a:p>
          <a:endParaRPr lang="pl-PL"/>
        </a:p>
      </dgm:t>
    </dgm:pt>
    <dgm:pt modelId="{052A8857-6654-4268-BFC6-6739FF5FCC46}">
      <dgm:prSet/>
      <dgm:spPr/>
      <dgm:t>
        <a:bodyPr/>
        <a:lstStyle/>
        <a:p>
          <a:pPr rtl="0"/>
          <a:r>
            <a:rPr lang="pl-PL" smtClean="0"/>
            <a:t>Efektywność kosztową,</a:t>
          </a:r>
          <a:endParaRPr lang="pl-PL"/>
        </a:p>
      </dgm:t>
    </dgm:pt>
    <dgm:pt modelId="{C08D2AD4-E5B7-4CB7-A76D-9B26813E9149}" type="parTrans" cxnId="{51605954-F548-489A-B4F7-618DF1E7D134}">
      <dgm:prSet/>
      <dgm:spPr/>
      <dgm:t>
        <a:bodyPr/>
        <a:lstStyle/>
        <a:p>
          <a:endParaRPr lang="pl-PL"/>
        </a:p>
      </dgm:t>
    </dgm:pt>
    <dgm:pt modelId="{FE09230D-6441-4780-9A44-36884EAB1EBD}" type="sibTrans" cxnId="{51605954-F548-489A-B4F7-618DF1E7D134}">
      <dgm:prSet/>
      <dgm:spPr/>
      <dgm:t>
        <a:bodyPr/>
        <a:lstStyle/>
        <a:p>
          <a:endParaRPr lang="pl-PL"/>
        </a:p>
      </dgm:t>
    </dgm:pt>
    <dgm:pt modelId="{2DDB29F0-433C-4D9B-9787-07246AB88E64}">
      <dgm:prSet/>
      <dgm:spPr/>
      <dgm:t>
        <a:bodyPr/>
        <a:lstStyle/>
        <a:p>
          <a:pPr rtl="0"/>
          <a:r>
            <a:rPr lang="pl-PL" dirty="0" smtClean="0"/>
            <a:t>Przejrzystość finansowa realizowanych działań. </a:t>
          </a:r>
          <a:endParaRPr lang="pl-PL" dirty="0"/>
        </a:p>
      </dgm:t>
    </dgm:pt>
    <dgm:pt modelId="{66313AB2-07DF-4D3B-BF24-1F18DC31285C}" type="parTrans" cxnId="{B8734C1E-10FB-42B3-943D-5FAA571B8910}">
      <dgm:prSet/>
      <dgm:spPr/>
      <dgm:t>
        <a:bodyPr/>
        <a:lstStyle/>
        <a:p>
          <a:endParaRPr lang="pl-PL"/>
        </a:p>
      </dgm:t>
    </dgm:pt>
    <dgm:pt modelId="{A26BEFEE-F3F5-4643-81A9-E9BB18478394}" type="sibTrans" cxnId="{B8734C1E-10FB-42B3-943D-5FAA571B8910}">
      <dgm:prSet/>
      <dgm:spPr/>
      <dgm:t>
        <a:bodyPr/>
        <a:lstStyle/>
        <a:p>
          <a:endParaRPr lang="pl-PL"/>
        </a:p>
      </dgm:t>
    </dgm:pt>
    <dgm:pt modelId="{9AF64D12-C579-4C44-89C8-6542874B022B}" type="pres">
      <dgm:prSet presAssocID="{70B30BF7-28F1-465C-83D2-84066448D35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882333B0-B15A-4FA4-AC20-5782A3B40082}" type="pres">
      <dgm:prSet presAssocID="{70B30BF7-28F1-465C-83D2-84066448D352}" presName="Name1" presStyleCnt="0"/>
      <dgm:spPr/>
    </dgm:pt>
    <dgm:pt modelId="{2106B0D0-8DA8-4EFC-AE72-8F7E67FBC25E}" type="pres">
      <dgm:prSet presAssocID="{70B30BF7-28F1-465C-83D2-84066448D352}" presName="cycle" presStyleCnt="0"/>
      <dgm:spPr/>
    </dgm:pt>
    <dgm:pt modelId="{8FC08838-5589-4173-AA0A-AC1F93AD5B18}" type="pres">
      <dgm:prSet presAssocID="{70B30BF7-28F1-465C-83D2-84066448D352}" presName="srcNode" presStyleLbl="node1" presStyleIdx="0" presStyleCnt="6"/>
      <dgm:spPr/>
    </dgm:pt>
    <dgm:pt modelId="{751DDFD8-2262-462B-B0E1-42CB2C33AC51}" type="pres">
      <dgm:prSet presAssocID="{70B30BF7-28F1-465C-83D2-84066448D352}" presName="conn" presStyleLbl="parChTrans1D2" presStyleIdx="0" presStyleCnt="1"/>
      <dgm:spPr/>
      <dgm:t>
        <a:bodyPr/>
        <a:lstStyle/>
        <a:p>
          <a:endParaRPr lang="pl-PL"/>
        </a:p>
      </dgm:t>
    </dgm:pt>
    <dgm:pt modelId="{C3E9B5CD-B4EC-4F48-852D-86433CDEC12B}" type="pres">
      <dgm:prSet presAssocID="{70B30BF7-28F1-465C-83D2-84066448D352}" presName="extraNode" presStyleLbl="node1" presStyleIdx="0" presStyleCnt="6"/>
      <dgm:spPr/>
    </dgm:pt>
    <dgm:pt modelId="{1D1B64AD-383F-4131-916E-D11E059F6E7D}" type="pres">
      <dgm:prSet presAssocID="{70B30BF7-28F1-465C-83D2-84066448D352}" presName="dstNode" presStyleLbl="node1" presStyleIdx="0" presStyleCnt="6"/>
      <dgm:spPr/>
    </dgm:pt>
    <dgm:pt modelId="{13B12449-43DA-4A4B-8A22-AD589F710314}" type="pres">
      <dgm:prSet presAssocID="{1DFCE052-8C0E-4A4E-8FB7-43685F5BFF26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F422280-ECB4-4458-ABBA-231FD35AF0DF}" type="pres">
      <dgm:prSet presAssocID="{1DFCE052-8C0E-4A4E-8FB7-43685F5BFF26}" presName="accent_1" presStyleCnt="0"/>
      <dgm:spPr/>
    </dgm:pt>
    <dgm:pt modelId="{DD408AD1-ABFA-4C83-935B-EC113E379410}" type="pres">
      <dgm:prSet presAssocID="{1DFCE052-8C0E-4A4E-8FB7-43685F5BFF26}" presName="accentRepeatNode" presStyleLbl="solidFgAcc1" presStyleIdx="0" presStyleCnt="6"/>
      <dgm:spPr/>
    </dgm:pt>
    <dgm:pt modelId="{1D433215-1C4E-4F6D-8FCB-2B228AED392E}" type="pres">
      <dgm:prSet presAssocID="{969D3E1D-FB4C-437F-BEC0-A62ABCC7B95F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AAE3C32-6EF1-4D3E-845C-3341096DE8F3}" type="pres">
      <dgm:prSet presAssocID="{969D3E1D-FB4C-437F-BEC0-A62ABCC7B95F}" presName="accent_2" presStyleCnt="0"/>
      <dgm:spPr/>
    </dgm:pt>
    <dgm:pt modelId="{ADF966F0-EB74-4724-AA10-7F3CC3725F4C}" type="pres">
      <dgm:prSet presAssocID="{969D3E1D-FB4C-437F-BEC0-A62ABCC7B95F}" presName="accentRepeatNode" presStyleLbl="solidFgAcc1" presStyleIdx="1" presStyleCnt="6"/>
      <dgm:spPr/>
    </dgm:pt>
    <dgm:pt modelId="{ABFE62CE-1AE2-4EE1-AE82-77775720B721}" type="pres">
      <dgm:prSet presAssocID="{BF09814A-832A-467A-A710-CC68B3408FEE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5130C1C-613C-43AA-B1C4-D54AB036E7A9}" type="pres">
      <dgm:prSet presAssocID="{BF09814A-832A-467A-A710-CC68B3408FEE}" presName="accent_3" presStyleCnt="0"/>
      <dgm:spPr/>
    </dgm:pt>
    <dgm:pt modelId="{1C7EEAEF-1B50-4E2C-B8E9-FEF31304CDDB}" type="pres">
      <dgm:prSet presAssocID="{BF09814A-832A-467A-A710-CC68B3408FEE}" presName="accentRepeatNode" presStyleLbl="solidFgAcc1" presStyleIdx="2" presStyleCnt="6"/>
      <dgm:spPr/>
    </dgm:pt>
    <dgm:pt modelId="{B3C1F057-F575-472E-BA24-D05FDF204098}" type="pres">
      <dgm:prSet presAssocID="{A1371A00-15C9-4D00-857C-B38C818B0445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31A6576-E6EE-4708-8A43-60263BCD5E85}" type="pres">
      <dgm:prSet presAssocID="{A1371A00-15C9-4D00-857C-B38C818B0445}" presName="accent_4" presStyleCnt="0"/>
      <dgm:spPr/>
    </dgm:pt>
    <dgm:pt modelId="{DD392BCB-E69C-4D75-B873-19BC48033C9A}" type="pres">
      <dgm:prSet presAssocID="{A1371A00-15C9-4D00-857C-B38C818B0445}" presName="accentRepeatNode" presStyleLbl="solidFgAcc1" presStyleIdx="3" presStyleCnt="6"/>
      <dgm:spPr/>
    </dgm:pt>
    <dgm:pt modelId="{7188276C-C22F-4FB1-8E96-4A2391EC3BF8}" type="pres">
      <dgm:prSet presAssocID="{052A8857-6654-4268-BFC6-6739FF5FCC46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A40B14A-03E2-46D7-83A9-72448606536B}" type="pres">
      <dgm:prSet presAssocID="{052A8857-6654-4268-BFC6-6739FF5FCC46}" presName="accent_5" presStyleCnt="0"/>
      <dgm:spPr/>
    </dgm:pt>
    <dgm:pt modelId="{82149A64-128B-4AA3-95A5-352B80276DBD}" type="pres">
      <dgm:prSet presAssocID="{052A8857-6654-4268-BFC6-6739FF5FCC46}" presName="accentRepeatNode" presStyleLbl="solidFgAcc1" presStyleIdx="4" presStyleCnt="6"/>
      <dgm:spPr/>
    </dgm:pt>
    <dgm:pt modelId="{90B8835D-A404-4134-B54D-C85921374AAE}" type="pres">
      <dgm:prSet presAssocID="{2DDB29F0-433C-4D9B-9787-07246AB88E64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538F49B-C36F-409E-90AB-D7CEDBAEAC2C}" type="pres">
      <dgm:prSet presAssocID="{2DDB29F0-433C-4D9B-9787-07246AB88E64}" presName="accent_6" presStyleCnt="0"/>
      <dgm:spPr/>
    </dgm:pt>
    <dgm:pt modelId="{C0429590-9548-4A13-A95F-E5329EF5116D}" type="pres">
      <dgm:prSet presAssocID="{2DDB29F0-433C-4D9B-9787-07246AB88E64}" presName="accentRepeatNode" presStyleLbl="solidFgAcc1" presStyleIdx="5" presStyleCnt="6"/>
      <dgm:spPr/>
    </dgm:pt>
  </dgm:ptLst>
  <dgm:cxnLst>
    <dgm:cxn modelId="{51605954-F548-489A-B4F7-618DF1E7D134}" srcId="{70B30BF7-28F1-465C-83D2-84066448D352}" destId="{052A8857-6654-4268-BFC6-6739FF5FCC46}" srcOrd="4" destOrd="0" parTransId="{C08D2AD4-E5B7-4CB7-A76D-9B26813E9149}" sibTransId="{FE09230D-6441-4780-9A44-36884EAB1EBD}"/>
    <dgm:cxn modelId="{A76EFC2B-7315-4D6E-B28F-C5D4371C0AD4}" type="presOf" srcId="{70B30BF7-28F1-465C-83D2-84066448D352}" destId="{9AF64D12-C579-4C44-89C8-6542874B022B}" srcOrd="0" destOrd="0" presId="urn:microsoft.com/office/officeart/2008/layout/VerticalCurvedList"/>
    <dgm:cxn modelId="{A6F6DE71-28E9-445F-8ADE-0C8F9C72A282}" type="presOf" srcId="{969D3E1D-FB4C-437F-BEC0-A62ABCC7B95F}" destId="{1D433215-1C4E-4F6D-8FCB-2B228AED392E}" srcOrd="0" destOrd="0" presId="urn:microsoft.com/office/officeart/2008/layout/VerticalCurvedList"/>
    <dgm:cxn modelId="{E5D0DF9C-8383-492F-9470-C6E92DFDBF90}" srcId="{70B30BF7-28F1-465C-83D2-84066448D352}" destId="{A1371A00-15C9-4D00-857C-B38C818B0445}" srcOrd="3" destOrd="0" parTransId="{D81F1806-D734-4320-A6E7-E64B512FE306}" sibTransId="{25C7C5F1-A0D1-4052-BE05-B0130F5F31B1}"/>
    <dgm:cxn modelId="{A5277A5E-33CF-4D8A-AB3D-51B62AEBB0EA}" type="presOf" srcId="{1DFCE052-8C0E-4A4E-8FB7-43685F5BFF26}" destId="{13B12449-43DA-4A4B-8A22-AD589F710314}" srcOrd="0" destOrd="0" presId="urn:microsoft.com/office/officeart/2008/layout/VerticalCurvedList"/>
    <dgm:cxn modelId="{A3F772DE-498F-486E-8561-EB1C295383EF}" type="presOf" srcId="{2DDB29F0-433C-4D9B-9787-07246AB88E64}" destId="{90B8835D-A404-4134-B54D-C85921374AAE}" srcOrd="0" destOrd="0" presId="urn:microsoft.com/office/officeart/2008/layout/VerticalCurvedList"/>
    <dgm:cxn modelId="{C7474FB8-E6F9-4C7C-B71E-7FA960BFCB14}" srcId="{70B30BF7-28F1-465C-83D2-84066448D352}" destId="{BF09814A-832A-467A-A710-CC68B3408FEE}" srcOrd="2" destOrd="0" parTransId="{1E3F9F18-688B-46C1-B978-263994740B22}" sibTransId="{06E4404E-BE60-446B-BFC2-EAE63B0174AB}"/>
    <dgm:cxn modelId="{A5732236-1333-4FD4-8C76-C04C2CC0C088}" type="presOf" srcId="{389B9DD3-40F6-4989-858E-DB9F7776D3EB}" destId="{751DDFD8-2262-462B-B0E1-42CB2C33AC51}" srcOrd="0" destOrd="0" presId="urn:microsoft.com/office/officeart/2008/layout/VerticalCurvedList"/>
    <dgm:cxn modelId="{B8734C1E-10FB-42B3-943D-5FAA571B8910}" srcId="{70B30BF7-28F1-465C-83D2-84066448D352}" destId="{2DDB29F0-433C-4D9B-9787-07246AB88E64}" srcOrd="5" destOrd="0" parTransId="{66313AB2-07DF-4D3B-BF24-1F18DC31285C}" sibTransId="{A26BEFEE-F3F5-4643-81A9-E9BB18478394}"/>
    <dgm:cxn modelId="{08362803-E039-4EC0-B7E8-326B0166B3F9}" type="presOf" srcId="{BF09814A-832A-467A-A710-CC68B3408FEE}" destId="{ABFE62CE-1AE2-4EE1-AE82-77775720B721}" srcOrd="0" destOrd="0" presId="urn:microsoft.com/office/officeart/2008/layout/VerticalCurvedList"/>
    <dgm:cxn modelId="{CEF9BD2B-04D4-4AD5-8309-E69C5C0FD49D}" srcId="{70B30BF7-28F1-465C-83D2-84066448D352}" destId="{969D3E1D-FB4C-437F-BEC0-A62ABCC7B95F}" srcOrd="1" destOrd="0" parTransId="{A2D3D894-9B43-4715-8B67-FBEFD74C3032}" sibTransId="{6B8C769A-AF9B-4A6C-8F15-6849F2DE9CB0}"/>
    <dgm:cxn modelId="{97142659-3523-424B-8933-83AC08E70C94}" type="presOf" srcId="{A1371A00-15C9-4D00-857C-B38C818B0445}" destId="{B3C1F057-F575-472E-BA24-D05FDF204098}" srcOrd="0" destOrd="0" presId="urn:microsoft.com/office/officeart/2008/layout/VerticalCurvedList"/>
    <dgm:cxn modelId="{8E744E00-02AD-4E80-B9C1-140327D72B25}" srcId="{70B30BF7-28F1-465C-83D2-84066448D352}" destId="{1DFCE052-8C0E-4A4E-8FB7-43685F5BFF26}" srcOrd="0" destOrd="0" parTransId="{13758DB9-25A4-429A-97BF-CDCE42D3B52A}" sibTransId="{389B9DD3-40F6-4989-858E-DB9F7776D3EB}"/>
    <dgm:cxn modelId="{8FC0EC82-E61C-4E2B-AF51-5EBAAFE1C219}" type="presOf" srcId="{052A8857-6654-4268-BFC6-6739FF5FCC46}" destId="{7188276C-C22F-4FB1-8E96-4A2391EC3BF8}" srcOrd="0" destOrd="0" presId="urn:microsoft.com/office/officeart/2008/layout/VerticalCurvedList"/>
    <dgm:cxn modelId="{55EEDE86-741C-44B8-A811-41AC7B6D3C19}" type="presParOf" srcId="{9AF64D12-C579-4C44-89C8-6542874B022B}" destId="{882333B0-B15A-4FA4-AC20-5782A3B40082}" srcOrd="0" destOrd="0" presId="urn:microsoft.com/office/officeart/2008/layout/VerticalCurvedList"/>
    <dgm:cxn modelId="{9632D8A8-315E-4A1B-94D6-21CC39FE86D3}" type="presParOf" srcId="{882333B0-B15A-4FA4-AC20-5782A3B40082}" destId="{2106B0D0-8DA8-4EFC-AE72-8F7E67FBC25E}" srcOrd="0" destOrd="0" presId="urn:microsoft.com/office/officeart/2008/layout/VerticalCurvedList"/>
    <dgm:cxn modelId="{BD504C01-F4EF-452F-8543-BFBD3D11B965}" type="presParOf" srcId="{2106B0D0-8DA8-4EFC-AE72-8F7E67FBC25E}" destId="{8FC08838-5589-4173-AA0A-AC1F93AD5B18}" srcOrd="0" destOrd="0" presId="urn:microsoft.com/office/officeart/2008/layout/VerticalCurvedList"/>
    <dgm:cxn modelId="{DF6F50E1-2794-4BD3-B46D-32D0C89F2526}" type="presParOf" srcId="{2106B0D0-8DA8-4EFC-AE72-8F7E67FBC25E}" destId="{751DDFD8-2262-462B-B0E1-42CB2C33AC51}" srcOrd="1" destOrd="0" presId="urn:microsoft.com/office/officeart/2008/layout/VerticalCurvedList"/>
    <dgm:cxn modelId="{2D9C6C8F-3C77-4F25-8872-10BF5B1775B1}" type="presParOf" srcId="{2106B0D0-8DA8-4EFC-AE72-8F7E67FBC25E}" destId="{C3E9B5CD-B4EC-4F48-852D-86433CDEC12B}" srcOrd="2" destOrd="0" presId="urn:microsoft.com/office/officeart/2008/layout/VerticalCurvedList"/>
    <dgm:cxn modelId="{E9956FE5-8C1B-4E0A-B39C-8A9FCEE3ECD1}" type="presParOf" srcId="{2106B0D0-8DA8-4EFC-AE72-8F7E67FBC25E}" destId="{1D1B64AD-383F-4131-916E-D11E059F6E7D}" srcOrd="3" destOrd="0" presId="urn:microsoft.com/office/officeart/2008/layout/VerticalCurvedList"/>
    <dgm:cxn modelId="{24C10297-595C-4392-83C9-7DBFC7C49B4C}" type="presParOf" srcId="{882333B0-B15A-4FA4-AC20-5782A3B40082}" destId="{13B12449-43DA-4A4B-8A22-AD589F710314}" srcOrd="1" destOrd="0" presId="urn:microsoft.com/office/officeart/2008/layout/VerticalCurvedList"/>
    <dgm:cxn modelId="{41F60AB7-EE98-47F0-A184-97E59A722949}" type="presParOf" srcId="{882333B0-B15A-4FA4-AC20-5782A3B40082}" destId="{5F422280-ECB4-4458-ABBA-231FD35AF0DF}" srcOrd="2" destOrd="0" presId="urn:microsoft.com/office/officeart/2008/layout/VerticalCurvedList"/>
    <dgm:cxn modelId="{45FF2DF9-1200-4736-9A6B-D99193898FFE}" type="presParOf" srcId="{5F422280-ECB4-4458-ABBA-231FD35AF0DF}" destId="{DD408AD1-ABFA-4C83-935B-EC113E379410}" srcOrd="0" destOrd="0" presId="urn:microsoft.com/office/officeart/2008/layout/VerticalCurvedList"/>
    <dgm:cxn modelId="{E74E9B5F-30CC-40AA-BB35-DEC352CE0004}" type="presParOf" srcId="{882333B0-B15A-4FA4-AC20-5782A3B40082}" destId="{1D433215-1C4E-4F6D-8FCB-2B228AED392E}" srcOrd="3" destOrd="0" presId="urn:microsoft.com/office/officeart/2008/layout/VerticalCurvedList"/>
    <dgm:cxn modelId="{6166A414-987B-4C97-84B7-AF63C678442D}" type="presParOf" srcId="{882333B0-B15A-4FA4-AC20-5782A3B40082}" destId="{AAAE3C32-6EF1-4D3E-845C-3341096DE8F3}" srcOrd="4" destOrd="0" presId="urn:microsoft.com/office/officeart/2008/layout/VerticalCurvedList"/>
    <dgm:cxn modelId="{9A386686-D282-420C-B35E-06468403C5D8}" type="presParOf" srcId="{AAAE3C32-6EF1-4D3E-845C-3341096DE8F3}" destId="{ADF966F0-EB74-4724-AA10-7F3CC3725F4C}" srcOrd="0" destOrd="0" presId="urn:microsoft.com/office/officeart/2008/layout/VerticalCurvedList"/>
    <dgm:cxn modelId="{95D3E32F-F1B1-4976-88AA-E2C8CB9CCFCC}" type="presParOf" srcId="{882333B0-B15A-4FA4-AC20-5782A3B40082}" destId="{ABFE62CE-1AE2-4EE1-AE82-77775720B721}" srcOrd="5" destOrd="0" presId="urn:microsoft.com/office/officeart/2008/layout/VerticalCurvedList"/>
    <dgm:cxn modelId="{4039EA07-FB4F-4257-A38F-2AB321CCD13F}" type="presParOf" srcId="{882333B0-B15A-4FA4-AC20-5782A3B40082}" destId="{65130C1C-613C-43AA-B1C4-D54AB036E7A9}" srcOrd="6" destOrd="0" presId="urn:microsoft.com/office/officeart/2008/layout/VerticalCurvedList"/>
    <dgm:cxn modelId="{D1DD6287-E5A4-47BF-AC2C-1900915D3087}" type="presParOf" srcId="{65130C1C-613C-43AA-B1C4-D54AB036E7A9}" destId="{1C7EEAEF-1B50-4E2C-B8E9-FEF31304CDDB}" srcOrd="0" destOrd="0" presId="urn:microsoft.com/office/officeart/2008/layout/VerticalCurvedList"/>
    <dgm:cxn modelId="{A4AAFD3F-C719-44E3-A86F-47F6A7B67D98}" type="presParOf" srcId="{882333B0-B15A-4FA4-AC20-5782A3B40082}" destId="{B3C1F057-F575-472E-BA24-D05FDF204098}" srcOrd="7" destOrd="0" presId="urn:microsoft.com/office/officeart/2008/layout/VerticalCurvedList"/>
    <dgm:cxn modelId="{8B9F3A2C-3F2C-4FB4-8751-DD3C7C6806D5}" type="presParOf" srcId="{882333B0-B15A-4FA4-AC20-5782A3B40082}" destId="{131A6576-E6EE-4708-8A43-60263BCD5E85}" srcOrd="8" destOrd="0" presId="urn:microsoft.com/office/officeart/2008/layout/VerticalCurvedList"/>
    <dgm:cxn modelId="{CABF4E27-6AF3-415A-9083-360D15EFC7A1}" type="presParOf" srcId="{131A6576-E6EE-4708-8A43-60263BCD5E85}" destId="{DD392BCB-E69C-4D75-B873-19BC48033C9A}" srcOrd="0" destOrd="0" presId="urn:microsoft.com/office/officeart/2008/layout/VerticalCurvedList"/>
    <dgm:cxn modelId="{D977A10F-0237-4F30-944F-ACC310933EC1}" type="presParOf" srcId="{882333B0-B15A-4FA4-AC20-5782A3B40082}" destId="{7188276C-C22F-4FB1-8E96-4A2391EC3BF8}" srcOrd="9" destOrd="0" presId="urn:microsoft.com/office/officeart/2008/layout/VerticalCurvedList"/>
    <dgm:cxn modelId="{CD557761-77ED-4917-B49A-135548C4136A}" type="presParOf" srcId="{882333B0-B15A-4FA4-AC20-5782A3B40082}" destId="{FA40B14A-03E2-46D7-83A9-72448606536B}" srcOrd="10" destOrd="0" presId="urn:microsoft.com/office/officeart/2008/layout/VerticalCurvedList"/>
    <dgm:cxn modelId="{794E4CB1-0D7A-48C7-8E4B-39B6BEFAABD7}" type="presParOf" srcId="{FA40B14A-03E2-46D7-83A9-72448606536B}" destId="{82149A64-128B-4AA3-95A5-352B80276DBD}" srcOrd="0" destOrd="0" presId="urn:microsoft.com/office/officeart/2008/layout/VerticalCurvedList"/>
    <dgm:cxn modelId="{79A76BE0-B8EB-40D4-A085-1A2F5053433C}" type="presParOf" srcId="{882333B0-B15A-4FA4-AC20-5782A3B40082}" destId="{90B8835D-A404-4134-B54D-C85921374AAE}" srcOrd="11" destOrd="0" presId="urn:microsoft.com/office/officeart/2008/layout/VerticalCurvedList"/>
    <dgm:cxn modelId="{75971D96-16E3-4E57-812C-36886A927F5E}" type="presParOf" srcId="{882333B0-B15A-4FA4-AC20-5782A3B40082}" destId="{7538F49B-C36F-409E-90AB-D7CEDBAEAC2C}" srcOrd="12" destOrd="0" presId="urn:microsoft.com/office/officeart/2008/layout/VerticalCurvedList"/>
    <dgm:cxn modelId="{D29F7812-F20D-4621-AFA2-0470F62AF565}" type="presParOf" srcId="{7538F49B-C36F-409E-90AB-D7CEDBAEAC2C}" destId="{C0429590-9548-4A13-A95F-E5329EF5116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4DE72E6-16DF-4A61-8D5E-4A075A1F17A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3B6449B-96B0-4289-AD8A-00B978427AAD}">
      <dgm:prSet custT="1"/>
      <dgm:spPr/>
      <dgm:t>
        <a:bodyPr/>
        <a:lstStyle/>
        <a:p>
          <a:pPr rtl="0"/>
          <a:r>
            <a:rPr lang="pl-PL" sz="2000" dirty="0" smtClean="0"/>
            <a:t>Zaangażowanie kadr o wysokich kwalifikacjach,</a:t>
          </a:r>
          <a:endParaRPr lang="pl-PL" sz="2000" dirty="0"/>
        </a:p>
      </dgm:t>
    </dgm:pt>
    <dgm:pt modelId="{946FC287-C9AA-4EAB-BF70-9AA0C3BDDA8D}" type="parTrans" cxnId="{8F1C3869-B9F0-48D1-8833-AE1BB9206181}">
      <dgm:prSet/>
      <dgm:spPr/>
      <dgm:t>
        <a:bodyPr/>
        <a:lstStyle/>
        <a:p>
          <a:endParaRPr lang="pl-PL" sz="2400"/>
        </a:p>
      </dgm:t>
    </dgm:pt>
    <dgm:pt modelId="{80E767BF-CA6D-4F00-89B5-E318B276BFB8}" type="sibTrans" cxnId="{8F1C3869-B9F0-48D1-8833-AE1BB9206181}">
      <dgm:prSet/>
      <dgm:spPr/>
      <dgm:t>
        <a:bodyPr/>
        <a:lstStyle/>
        <a:p>
          <a:endParaRPr lang="pl-PL" sz="2400"/>
        </a:p>
      </dgm:t>
    </dgm:pt>
    <dgm:pt modelId="{3BD3B96D-BB88-45DF-815B-569A88BACA8D}">
      <dgm:prSet custT="1"/>
      <dgm:spPr/>
      <dgm:t>
        <a:bodyPr/>
        <a:lstStyle/>
        <a:p>
          <a:pPr rtl="0"/>
          <a:r>
            <a:rPr lang="pl-PL" sz="2000" smtClean="0"/>
            <a:t>Znajomości aspektów prawnych,</a:t>
          </a:r>
          <a:endParaRPr lang="pl-PL" sz="2000"/>
        </a:p>
      </dgm:t>
    </dgm:pt>
    <dgm:pt modelId="{2DE5564A-27CD-416F-A1FC-CE817C09AD06}" type="parTrans" cxnId="{2A1A0CE4-1B39-4003-B9ED-74671F1C444B}">
      <dgm:prSet/>
      <dgm:spPr/>
      <dgm:t>
        <a:bodyPr/>
        <a:lstStyle/>
        <a:p>
          <a:endParaRPr lang="pl-PL" sz="2400"/>
        </a:p>
      </dgm:t>
    </dgm:pt>
    <dgm:pt modelId="{4CC29195-1481-4045-9DB0-A5CFADBFD6B2}" type="sibTrans" cxnId="{2A1A0CE4-1B39-4003-B9ED-74671F1C444B}">
      <dgm:prSet/>
      <dgm:spPr/>
      <dgm:t>
        <a:bodyPr/>
        <a:lstStyle/>
        <a:p>
          <a:endParaRPr lang="pl-PL" sz="2400"/>
        </a:p>
      </dgm:t>
    </dgm:pt>
    <dgm:pt modelId="{960B402D-92B8-4A67-AD85-39AA6E4922C3}">
      <dgm:prSet custT="1"/>
      <dgm:spPr/>
      <dgm:t>
        <a:bodyPr/>
        <a:lstStyle/>
        <a:p>
          <a:pPr rtl="0"/>
          <a:r>
            <a:rPr lang="pl-PL" sz="2000" smtClean="0"/>
            <a:t>Elastyczność oraz ciągłe podnoszenie kwalifikacji pracowników,</a:t>
          </a:r>
          <a:endParaRPr lang="pl-PL" sz="2000"/>
        </a:p>
      </dgm:t>
    </dgm:pt>
    <dgm:pt modelId="{7081F166-C0AA-4E7D-8E1E-74BEF91CC800}" type="parTrans" cxnId="{58F7624A-A4DB-4A3D-B856-8DD28C06360C}">
      <dgm:prSet/>
      <dgm:spPr/>
      <dgm:t>
        <a:bodyPr/>
        <a:lstStyle/>
        <a:p>
          <a:endParaRPr lang="pl-PL" sz="2400"/>
        </a:p>
      </dgm:t>
    </dgm:pt>
    <dgm:pt modelId="{11A81B29-42C3-459F-98F9-F7D977D8C737}" type="sibTrans" cxnId="{58F7624A-A4DB-4A3D-B856-8DD28C06360C}">
      <dgm:prSet/>
      <dgm:spPr/>
      <dgm:t>
        <a:bodyPr/>
        <a:lstStyle/>
        <a:p>
          <a:endParaRPr lang="pl-PL" sz="2400"/>
        </a:p>
      </dgm:t>
    </dgm:pt>
    <dgm:pt modelId="{397ABB0E-9A77-4860-98CB-EC683E853970}">
      <dgm:prSet custT="1"/>
      <dgm:spPr/>
      <dgm:t>
        <a:bodyPr/>
        <a:lstStyle/>
        <a:p>
          <a:pPr rtl="0"/>
          <a:r>
            <a:rPr lang="pl-PL" sz="2000" smtClean="0"/>
            <a:t>Większy profesjonalizm w działaniu,</a:t>
          </a:r>
          <a:endParaRPr lang="pl-PL" sz="2000"/>
        </a:p>
      </dgm:t>
    </dgm:pt>
    <dgm:pt modelId="{38137B16-98C6-4D7F-BF4E-3248545BF29F}" type="parTrans" cxnId="{5EE33154-B7D9-4622-8065-4A75ADB323B0}">
      <dgm:prSet/>
      <dgm:spPr/>
      <dgm:t>
        <a:bodyPr/>
        <a:lstStyle/>
        <a:p>
          <a:endParaRPr lang="pl-PL" sz="2400"/>
        </a:p>
      </dgm:t>
    </dgm:pt>
    <dgm:pt modelId="{2C93CB47-3B0A-435B-A525-6D52C0986C83}" type="sibTrans" cxnId="{5EE33154-B7D9-4622-8065-4A75ADB323B0}">
      <dgm:prSet/>
      <dgm:spPr/>
      <dgm:t>
        <a:bodyPr/>
        <a:lstStyle/>
        <a:p>
          <a:endParaRPr lang="pl-PL" sz="2400"/>
        </a:p>
      </dgm:t>
    </dgm:pt>
    <dgm:pt modelId="{7E1220A1-7730-4B4E-A642-083F948286C2}">
      <dgm:prSet custT="1"/>
      <dgm:spPr/>
      <dgm:t>
        <a:bodyPr/>
        <a:lstStyle/>
        <a:p>
          <a:pPr rtl="0"/>
          <a:r>
            <a:rPr lang="pl-PL" sz="2000" dirty="0" smtClean="0"/>
            <a:t>Tworzenie partnerstw skupiających organizacje realizujące podobne projekty,</a:t>
          </a:r>
          <a:endParaRPr lang="pl-PL" sz="2000" dirty="0"/>
        </a:p>
      </dgm:t>
    </dgm:pt>
    <dgm:pt modelId="{D8100491-0ACD-444D-BE2F-5DF6FA2E6FD4}" type="parTrans" cxnId="{82D9DE50-4503-40C7-A6A8-BC990FA73DB7}">
      <dgm:prSet/>
      <dgm:spPr/>
      <dgm:t>
        <a:bodyPr/>
        <a:lstStyle/>
        <a:p>
          <a:endParaRPr lang="pl-PL" sz="2400"/>
        </a:p>
      </dgm:t>
    </dgm:pt>
    <dgm:pt modelId="{793F3374-401A-4B32-99F3-7F611C431C75}" type="sibTrans" cxnId="{82D9DE50-4503-40C7-A6A8-BC990FA73DB7}">
      <dgm:prSet/>
      <dgm:spPr/>
      <dgm:t>
        <a:bodyPr/>
        <a:lstStyle/>
        <a:p>
          <a:endParaRPr lang="pl-PL" sz="2400"/>
        </a:p>
      </dgm:t>
    </dgm:pt>
    <dgm:pt modelId="{CEE1FBD9-757B-4EA0-8583-AABA88DA6E84}">
      <dgm:prSet custT="1"/>
      <dgm:spPr/>
      <dgm:t>
        <a:bodyPr/>
        <a:lstStyle/>
        <a:p>
          <a:pPr rtl="0"/>
          <a:r>
            <a:rPr lang="pl-PL" sz="2000" smtClean="0"/>
            <a:t>Konieczna wymiana kontaktów i doświadczeń z podobnymi organizacjami w skali regionu,  kraju oraz na poziomie europejskim. </a:t>
          </a:r>
          <a:endParaRPr lang="pl-PL" sz="2000"/>
        </a:p>
      </dgm:t>
    </dgm:pt>
    <dgm:pt modelId="{EB49B9D6-8AED-4BB2-8985-5EDFAACE503E}" type="parTrans" cxnId="{3F5D54EF-CE4C-4D97-8FD0-D99AE8B11BB3}">
      <dgm:prSet/>
      <dgm:spPr/>
      <dgm:t>
        <a:bodyPr/>
        <a:lstStyle/>
        <a:p>
          <a:endParaRPr lang="pl-PL" sz="2400"/>
        </a:p>
      </dgm:t>
    </dgm:pt>
    <dgm:pt modelId="{DCC2F6FD-1A12-44DA-890A-B7336877B167}" type="sibTrans" cxnId="{3F5D54EF-CE4C-4D97-8FD0-D99AE8B11BB3}">
      <dgm:prSet/>
      <dgm:spPr/>
      <dgm:t>
        <a:bodyPr/>
        <a:lstStyle/>
        <a:p>
          <a:endParaRPr lang="pl-PL" sz="2400"/>
        </a:p>
      </dgm:t>
    </dgm:pt>
    <dgm:pt modelId="{A8A20670-89B4-4F25-ABFE-7A8D0CDE6188}" type="pres">
      <dgm:prSet presAssocID="{44DE72E6-16DF-4A61-8D5E-4A075A1F17A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DE08CE21-573C-4013-A208-785B3AAC58BE}" type="pres">
      <dgm:prSet presAssocID="{44DE72E6-16DF-4A61-8D5E-4A075A1F17AA}" presName="Name1" presStyleCnt="0"/>
      <dgm:spPr/>
    </dgm:pt>
    <dgm:pt modelId="{D317F290-A473-4037-8C8B-FEA1828D84B2}" type="pres">
      <dgm:prSet presAssocID="{44DE72E6-16DF-4A61-8D5E-4A075A1F17AA}" presName="cycle" presStyleCnt="0"/>
      <dgm:spPr/>
    </dgm:pt>
    <dgm:pt modelId="{25C2FD3A-DF9E-4852-A691-474386CC6D6C}" type="pres">
      <dgm:prSet presAssocID="{44DE72E6-16DF-4A61-8D5E-4A075A1F17AA}" presName="srcNode" presStyleLbl="node1" presStyleIdx="0" presStyleCnt="6"/>
      <dgm:spPr/>
    </dgm:pt>
    <dgm:pt modelId="{306B0464-5477-449D-B023-7E4F9C77A1A1}" type="pres">
      <dgm:prSet presAssocID="{44DE72E6-16DF-4A61-8D5E-4A075A1F17AA}" presName="conn" presStyleLbl="parChTrans1D2" presStyleIdx="0" presStyleCnt="1"/>
      <dgm:spPr/>
      <dgm:t>
        <a:bodyPr/>
        <a:lstStyle/>
        <a:p>
          <a:endParaRPr lang="pl-PL"/>
        </a:p>
      </dgm:t>
    </dgm:pt>
    <dgm:pt modelId="{AF793C1E-E5D7-4CE5-8D79-74ADCDA8DD99}" type="pres">
      <dgm:prSet presAssocID="{44DE72E6-16DF-4A61-8D5E-4A075A1F17AA}" presName="extraNode" presStyleLbl="node1" presStyleIdx="0" presStyleCnt="6"/>
      <dgm:spPr/>
    </dgm:pt>
    <dgm:pt modelId="{C8A9EDF4-3820-4630-80AC-A6C74DAAD325}" type="pres">
      <dgm:prSet presAssocID="{44DE72E6-16DF-4A61-8D5E-4A075A1F17AA}" presName="dstNode" presStyleLbl="node1" presStyleIdx="0" presStyleCnt="6"/>
      <dgm:spPr/>
    </dgm:pt>
    <dgm:pt modelId="{73AC377C-D79A-4F89-BE29-DF3100340D60}" type="pres">
      <dgm:prSet presAssocID="{53B6449B-96B0-4289-AD8A-00B978427AAD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93535A1-3E17-443F-82CD-AC37C4116530}" type="pres">
      <dgm:prSet presAssocID="{53B6449B-96B0-4289-AD8A-00B978427AAD}" presName="accent_1" presStyleCnt="0"/>
      <dgm:spPr/>
    </dgm:pt>
    <dgm:pt modelId="{F4615A8B-08AD-482E-B267-6B12E23501CD}" type="pres">
      <dgm:prSet presAssocID="{53B6449B-96B0-4289-AD8A-00B978427AAD}" presName="accentRepeatNode" presStyleLbl="solidFgAcc1" presStyleIdx="0" presStyleCnt="6"/>
      <dgm:spPr/>
    </dgm:pt>
    <dgm:pt modelId="{C0069690-40E5-4FC8-8281-B08110D971C1}" type="pres">
      <dgm:prSet presAssocID="{3BD3B96D-BB88-45DF-815B-569A88BACA8D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615C3CA-F837-4890-95D8-E38AE1460056}" type="pres">
      <dgm:prSet presAssocID="{3BD3B96D-BB88-45DF-815B-569A88BACA8D}" presName="accent_2" presStyleCnt="0"/>
      <dgm:spPr/>
    </dgm:pt>
    <dgm:pt modelId="{953B13DA-C6E6-4BF0-A821-32A2604993B3}" type="pres">
      <dgm:prSet presAssocID="{3BD3B96D-BB88-45DF-815B-569A88BACA8D}" presName="accentRepeatNode" presStyleLbl="solidFgAcc1" presStyleIdx="1" presStyleCnt="6"/>
      <dgm:spPr/>
    </dgm:pt>
    <dgm:pt modelId="{4BD507DC-23D7-4F06-8086-1B604B980FEC}" type="pres">
      <dgm:prSet presAssocID="{960B402D-92B8-4A67-AD85-39AA6E4922C3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25A636B-B7D7-43A1-A689-BA802A73E026}" type="pres">
      <dgm:prSet presAssocID="{960B402D-92B8-4A67-AD85-39AA6E4922C3}" presName="accent_3" presStyleCnt="0"/>
      <dgm:spPr/>
    </dgm:pt>
    <dgm:pt modelId="{68066023-3AA6-4E41-BCE3-EF726D4265BC}" type="pres">
      <dgm:prSet presAssocID="{960B402D-92B8-4A67-AD85-39AA6E4922C3}" presName="accentRepeatNode" presStyleLbl="solidFgAcc1" presStyleIdx="2" presStyleCnt="6"/>
      <dgm:spPr/>
    </dgm:pt>
    <dgm:pt modelId="{A82DCEB3-6693-4E28-91EE-56BE0F70333E}" type="pres">
      <dgm:prSet presAssocID="{397ABB0E-9A77-4860-98CB-EC683E853970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C7A15A7-D710-4A7C-AA9F-E85ABCE826D2}" type="pres">
      <dgm:prSet presAssocID="{397ABB0E-9A77-4860-98CB-EC683E853970}" presName="accent_4" presStyleCnt="0"/>
      <dgm:spPr/>
    </dgm:pt>
    <dgm:pt modelId="{83203BAA-8478-492D-9224-2B72844F36CA}" type="pres">
      <dgm:prSet presAssocID="{397ABB0E-9A77-4860-98CB-EC683E853970}" presName="accentRepeatNode" presStyleLbl="solidFgAcc1" presStyleIdx="3" presStyleCnt="6"/>
      <dgm:spPr/>
    </dgm:pt>
    <dgm:pt modelId="{1035BA99-64AD-48E9-AA2D-3543C311A1D2}" type="pres">
      <dgm:prSet presAssocID="{7E1220A1-7730-4B4E-A642-083F948286C2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ED6FCCC-C7E1-45B3-B8DA-7735F028C1AC}" type="pres">
      <dgm:prSet presAssocID="{7E1220A1-7730-4B4E-A642-083F948286C2}" presName="accent_5" presStyleCnt="0"/>
      <dgm:spPr/>
    </dgm:pt>
    <dgm:pt modelId="{A340320F-8F9E-4044-AF16-4D9C47FC6149}" type="pres">
      <dgm:prSet presAssocID="{7E1220A1-7730-4B4E-A642-083F948286C2}" presName="accentRepeatNode" presStyleLbl="solidFgAcc1" presStyleIdx="4" presStyleCnt="6"/>
      <dgm:spPr/>
    </dgm:pt>
    <dgm:pt modelId="{2400B441-E0B2-49C3-8415-8893D4FA4F9D}" type="pres">
      <dgm:prSet presAssocID="{CEE1FBD9-757B-4EA0-8583-AABA88DA6E84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F13D11A-B47E-40D1-882F-D2AF1EDC0D3A}" type="pres">
      <dgm:prSet presAssocID="{CEE1FBD9-757B-4EA0-8583-AABA88DA6E84}" presName="accent_6" presStyleCnt="0"/>
      <dgm:spPr/>
    </dgm:pt>
    <dgm:pt modelId="{99002D78-9470-4015-9AA8-B3FDC1C19D62}" type="pres">
      <dgm:prSet presAssocID="{CEE1FBD9-757B-4EA0-8583-AABA88DA6E84}" presName="accentRepeatNode" presStyleLbl="solidFgAcc1" presStyleIdx="5" presStyleCnt="6"/>
      <dgm:spPr/>
    </dgm:pt>
  </dgm:ptLst>
  <dgm:cxnLst>
    <dgm:cxn modelId="{966E6E7B-BA76-4CEB-8E65-C22958B4FA75}" type="presOf" srcId="{397ABB0E-9A77-4860-98CB-EC683E853970}" destId="{A82DCEB3-6693-4E28-91EE-56BE0F70333E}" srcOrd="0" destOrd="0" presId="urn:microsoft.com/office/officeart/2008/layout/VerticalCurvedList"/>
    <dgm:cxn modelId="{59F52BA5-4D1B-4521-B844-521004EA035C}" type="presOf" srcId="{7E1220A1-7730-4B4E-A642-083F948286C2}" destId="{1035BA99-64AD-48E9-AA2D-3543C311A1D2}" srcOrd="0" destOrd="0" presId="urn:microsoft.com/office/officeart/2008/layout/VerticalCurvedList"/>
    <dgm:cxn modelId="{7A125153-54AD-4F4C-B270-5D2FDE819C7E}" type="presOf" srcId="{CEE1FBD9-757B-4EA0-8583-AABA88DA6E84}" destId="{2400B441-E0B2-49C3-8415-8893D4FA4F9D}" srcOrd="0" destOrd="0" presId="urn:microsoft.com/office/officeart/2008/layout/VerticalCurvedList"/>
    <dgm:cxn modelId="{C0E64D06-9B12-466F-912E-A3161BC942F5}" type="presOf" srcId="{80E767BF-CA6D-4F00-89B5-E318B276BFB8}" destId="{306B0464-5477-449D-B023-7E4F9C77A1A1}" srcOrd="0" destOrd="0" presId="urn:microsoft.com/office/officeart/2008/layout/VerticalCurvedList"/>
    <dgm:cxn modelId="{C913679F-2A8C-4CB4-9AEF-A8161161B506}" type="presOf" srcId="{960B402D-92B8-4A67-AD85-39AA6E4922C3}" destId="{4BD507DC-23D7-4F06-8086-1B604B980FEC}" srcOrd="0" destOrd="0" presId="urn:microsoft.com/office/officeart/2008/layout/VerticalCurvedList"/>
    <dgm:cxn modelId="{5EE33154-B7D9-4622-8065-4A75ADB323B0}" srcId="{44DE72E6-16DF-4A61-8D5E-4A075A1F17AA}" destId="{397ABB0E-9A77-4860-98CB-EC683E853970}" srcOrd="3" destOrd="0" parTransId="{38137B16-98C6-4D7F-BF4E-3248545BF29F}" sibTransId="{2C93CB47-3B0A-435B-A525-6D52C0986C83}"/>
    <dgm:cxn modelId="{2A1A0CE4-1B39-4003-B9ED-74671F1C444B}" srcId="{44DE72E6-16DF-4A61-8D5E-4A075A1F17AA}" destId="{3BD3B96D-BB88-45DF-815B-569A88BACA8D}" srcOrd="1" destOrd="0" parTransId="{2DE5564A-27CD-416F-A1FC-CE817C09AD06}" sibTransId="{4CC29195-1481-4045-9DB0-A5CFADBFD6B2}"/>
    <dgm:cxn modelId="{CB94F829-92D3-49FF-AE1F-4A999B74C03E}" type="presOf" srcId="{44DE72E6-16DF-4A61-8D5E-4A075A1F17AA}" destId="{A8A20670-89B4-4F25-ABFE-7A8D0CDE6188}" srcOrd="0" destOrd="0" presId="urn:microsoft.com/office/officeart/2008/layout/VerticalCurvedList"/>
    <dgm:cxn modelId="{517921FC-2BEC-4D32-BC34-5CF1B5970EC1}" type="presOf" srcId="{53B6449B-96B0-4289-AD8A-00B978427AAD}" destId="{73AC377C-D79A-4F89-BE29-DF3100340D60}" srcOrd="0" destOrd="0" presId="urn:microsoft.com/office/officeart/2008/layout/VerticalCurvedList"/>
    <dgm:cxn modelId="{82D9DE50-4503-40C7-A6A8-BC990FA73DB7}" srcId="{44DE72E6-16DF-4A61-8D5E-4A075A1F17AA}" destId="{7E1220A1-7730-4B4E-A642-083F948286C2}" srcOrd="4" destOrd="0" parTransId="{D8100491-0ACD-444D-BE2F-5DF6FA2E6FD4}" sibTransId="{793F3374-401A-4B32-99F3-7F611C431C75}"/>
    <dgm:cxn modelId="{3F5D54EF-CE4C-4D97-8FD0-D99AE8B11BB3}" srcId="{44DE72E6-16DF-4A61-8D5E-4A075A1F17AA}" destId="{CEE1FBD9-757B-4EA0-8583-AABA88DA6E84}" srcOrd="5" destOrd="0" parTransId="{EB49B9D6-8AED-4BB2-8985-5EDFAACE503E}" sibTransId="{DCC2F6FD-1A12-44DA-890A-B7336877B167}"/>
    <dgm:cxn modelId="{58F7624A-A4DB-4A3D-B856-8DD28C06360C}" srcId="{44DE72E6-16DF-4A61-8D5E-4A075A1F17AA}" destId="{960B402D-92B8-4A67-AD85-39AA6E4922C3}" srcOrd="2" destOrd="0" parTransId="{7081F166-C0AA-4E7D-8E1E-74BEF91CC800}" sibTransId="{11A81B29-42C3-459F-98F9-F7D977D8C737}"/>
    <dgm:cxn modelId="{71260ACB-7D21-4450-AEB9-2FEF4C004F3E}" type="presOf" srcId="{3BD3B96D-BB88-45DF-815B-569A88BACA8D}" destId="{C0069690-40E5-4FC8-8281-B08110D971C1}" srcOrd="0" destOrd="0" presId="urn:microsoft.com/office/officeart/2008/layout/VerticalCurvedList"/>
    <dgm:cxn modelId="{8F1C3869-B9F0-48D1-8833-AE1BB9206181}" srcId="{44DE72E6-16DF-4A61-8D5E-4A075A1F17AA}" destId="{53B6449B-96B0-4289-AD8A-00B978427AAD}" srcOrd="0" destOrd="0" parTransId="{946FC287-C9AA-4EAB-BF70-9AA0C3BDDA8D}" sibTransId="{80E767BF-CA6D-4F00-89B5-E318B276BFB8}"/>
    <dgm:cxn modelId="{E36CEAE0-C1BD-4540-A3AF-25EF8AB7DFDB}" type="presParOf" srcId="{A8A20670-89B4-4F25-ABFE-7A8D0CDE6188}" destId="{DE08CE21-573C-4013-A208-785B3AAC58BE}" srcOrd="0" destOrd="0" presId="urn:microsoft.com/office/officeart/2008/layout/VerticalCurvedList"/>
    <dgm:cxn modelId="{E064DDEB-8F66-4405-9D11-4E63064BB080}" type="presParOf" srcId="{DE08CE21-573C-4013-A208-785B3AAC58BE}" destId="{D317F290-A473-4037-8C8B-FEA1828D84B2}" srcOrd="0" destOrd="0" presId="urn:microsoft.com/office/officeart/2008/layout/VerticalCurvedList"/>
    <dgm:cxn modelId="{CD09ACB8-5774-4DD3-B297-1E9021CF0DAE}" type="presParOf" srcId="{D317F290-A473-4037-8C8B-FEA1828D84B2}" destId="{25C2FD3A-DF9E-4852-A691-474386CC6D6C}" srcOrd="0" destOrd="0" presId="urn:microsoft.com/office/officeart/2008/layout/VerticalCurvedList"/>
    <dgm:cxn modelId="{F66A72A1-6758-4690-84E3-635A353D5958}" type="presParOf" srcId="{D317F290-A473-4037-8C8B-FEA1828D84B2}" destId="{306B0464-5477-449D-B023-7E4F9C77A1A1}" srcOrd="1" destOrd="0" presId="urn:microsoft.com/office/officeart/2008/layout/VerticalCurvedList"/>
    <dgm:cxn modelId="{413F0CB6-FD77-4D5F-86DB-38710BF679AC}" type="presParOf" srcId="{D317F290-A473-4037-8C8B-FEA1828D84B2}" destId="{AF793C1E-E5D7-4CE5-8D79-74ADCDA8DD99}" srcOrd="2" destOrd="0" presId="urn:microsoft.com/office/officeart/2008/layout/VerticalCurvedList"/>
    <dgm:cxn modelId="{AD8F09D0-47ED-42BB-808F-14DC7B7863EA}" type="presParOf" srcId="{D317F290-A473-4037-8C8B-FEA1828D84B2}" destId="{C8A9EDF4-3820-4630-80AC-A6C74DAAD325}" srcOrd="3" destOrd="0" presId="urn:microsoft.com/office/officeart/2008/layout/VerticalCurvedList"/>
    <dgm:cxn modelId="{317B1400-A938-4378-BD63-49A9ABF1220C}" type="presParOf" srcId="{DE08CE21-573C-4013-A208-785B3AAC58BE}" destId="{73AC377C-D79A-4F89-BE29-DF3100340D60}" srcOrd="1" destOrd="0" presId="urn:microsoft.com/office/officeart/2008/layout/VerticalCurvedList"/>
    <dgm:cxn modelId="{B837936F-AEE9-4711-91F1-EE6B7A618F2D}" type="presParOf" srcId="{DE08CE21-573C-4013-A208-785B3AAC58BE}" destId="{693535A1-3E17-443F-82CD-AC37C4116530}" srcOrd="2" destOrd="0" presId="urn:microsoft.com/office/officeart/2008/layout/VerticalCurvedList"/>
    <dgm:cxn modelId="{91242681-9F99-4A45-8357-5BA22E2667C2}" type="presParOf" srcId="{693535A1-3E17-443F-82CD-AC37C4116530}" destId="{F4615A8B-08AD-482E-B267-6B12E23501CD}" srcOrd="0" destOrd="0" presId="urn:microsoft.com/office/officeart/2008/layout/VerticalCurvedList"/>
    <dgm:cxn modelId="{1364C251-86FA-4098-8307-56D6EEAA36A3}" type="presParOf" srcId="{DE08CE21-573C-4013-A208-785B3AAC58BE}" destId="{C0069690-40E5-4FC8-8281-B08110D971C1}" srcOrd="3" destOrd="0" presId="urn:microsoft.com/office/officeart/2008/layout/VerticalCurvedList"/>
    <dgm:cxn modelId="{5B3CE8BC-C8DD-48CB-83EE-267B95444B86}" type="presParOf" srcId="{DE08CE21-573C-4013-A208-785B3AAC58BE}" destId="{D615C3CA-F837-4890-95D8-E38AE1460056}" srcOrd="4" destOrd="0" presId="urn:microsoft.com/office/officeart/2008/layout/VerticalCurvedList"/>
    <dgm:cxn modelId="{5F12CDA3-2202-4B1C-A7AB-9DBC26E1B0F7}" type="presParOf" srcId="{D615C3CA-F837-4890-95D8-E38AE1460056}" destId="{953B13DA-C6E6-4BF0-A821-32A2604993B3}" srcOrd="0" destOrd="0" presId="urn:microsoft.com/office/officeart/2008/layout/VerticalCurvedList"/>
    <dgm:cxn modelId="{C06EAD02-E452-4C2A-A6FD-49B4F82781CF}" type="presParOf" srcId="{DE08CE21-573C-4013-A208-785B3AAC58BE}" destId="{4BD507DC-23D7-4F06-8086-1B604B980FEC}" srcOrd="5" destOrd="0" presId="urn:microsoft.com/office/officeart/2008/layout/VerticalCurvedList"/>
    <dgm:cxn modelId="{15C8876F-0E4F-4CB4-B96F-C1C56C475808}" type="presParOf" srcId="{DE08CE21-573C-4013-A208-785B3AAC58BE}" destId="{725A636B-B7D7-43A1-A689-BA802A73E026}" srcOrd="6" destOrd="0" presId="urn:microsoft.com/office/officeart/2008/layout/VerticalCurvedList"/>
    <dgm:cxn modelId="{36DFCE9B-0B0A-4DBB-8B58-81D05859B41F}" type="presParOf" srcId="{725A636B-B7D7-43A1-A689-BA802A73E026}" destId="{68066023-3AA6-4E41-BCE3-EF726D4265BC}" srcOrd="0" destOrd="0" presId="urn:microsoft.com/office/officeart/2008/layout/VerticalCurvedList"/>
    <dgm:cxn modelId="{C4C0403D-403B-460C-9125-B6BD0C2B5551}" type="presParOf" srcId="{DE08CE21-573C-4013-A208-785B3AAC58BE}" destId="{A82DCEB3-6693-4E28-91EE-56BE0F70333E}" srcOrd="7" destOrd="0" presId="urn:microsoft.com/office/officeart/2008/layout/VerticalCurvedList"/>
    <dgm:cxn modelId="{6AC086AE-FA78-48D9-AA06-7DF53E001CCF}" type="presParOf" srcId="{DE08CE21-573C-4013-A208-785B3AAC58BE}" destId="{6C7A15A7-D710-4A7C-AA9F-E85ABCE826D2}" srcOrd="8" destOrd="0" presId="urn:microsoft.com/office/officeart/2008/layout/VerticalCurvedList"/>
    <dgm:cxn modelId="{D617DEA2-B749-43B2-9CAE-CBCAC565C111}" type="presParOf" srcId="{6C7A15A7-D710-4A7C-AA9F-E85ABCE826D2}" destId="{83203BAA-8478-492D-9224-2B72844F36CA}" srcOrd="0" destOrd="0" presId="urn:microsoft.com/office/officeart/2008/layout/VerticalCurvedList"/>
    <dgm:cxn modelId="{A86FFDB1-7BAB-4820-AA12-2F58A9445BDC}" type="presParOf" srcId="{DE08CE21-573C-4013-A208-785B3AAC58BE}" destId="{1035BA99-64AD-48E9-AA2D-3543C311A1D2}" srcOrd="9" destOrd="0" presId="urn:microsoft.com/office/officeart/2008/layout/VerticalCurvedList"/>
    <dgm:cxn modelId="{94661781-3E0D-40B3-BA93-75E857724F7E}" type="presParOf" srcId="{DE08CE21-573C-4013-A208-785B3AAC58BE}" destId="{DED6FCCC-C7E1-45B3-B8DA-7735F028C1AC}" srcOrd="10" destOrd="0" presId="urn:microsoft.com/office/officeart/2008/layout/VerticalCurvedList"/>
    <dgm:cxn modelId="{CE9DF6AC-18BB-426A-8E1E-AD1515E799F8}" type="presParOf" srcId="{DED6FCCC-C7E1-45B3-B8DA-7735F028C1AC}" destId="{A340320F-8F9E-4044-AF16-4D9C47FC6149}" srcOrd="0" destOrd="0" presId="urn:microsoft.com/office/officeart/2008/layout/VerticalCurvedList"/>
    <dgm:cxn modelId="{2AF3628C-FE0A-47E2-863B-F2528C5C70B2}" type="presParOf" srcId="{DE08CE21-573C-4013-A208-785B3AAC58BE}" destId="{2400B441-E0B2-49C3-8415-8893D4FA4F9D}" srcOrd="11" destOrd="0" presId="urn:microsoft.com/office/officeart/2008/layout/VerticalCurvedList"/>
    <dgm:cxn modelId="{32EEAC05-ED1B-420E-B2F8-E6B4B7B0B434}" type="presParOf" srcId="{DE08CE21-573C-4013-A208-785B3AAC58BE}" destId="{4F13D11A-B47E-40D1-882F-D2AF1EDC0D3A}" srcOrd="12" destOrd="0" presId="urn:microsoft.com/office/officeart/2008/layout/VerticalCurvedList"/>
    <dgm:cxn modelId="{C6826862-4EFD-410B-8F9E-1B742DD47F0B}" type="presParOf" srcId="{4F13D11A-B47E-40D1-882F-D2AF1EDC0D3A}" destId="{99002D78-9470-4015-9AA8-B3FDC1C19D6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029CAB5-A85D-4BBE-8452-C0E8DDC4A5D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6D4673A-43A7-4C09-A40A-E67EBFDB7C0C}">
      <dgm:prSet custT="1"/>
      <dgm:spPr/>
      <dgm:t>
        <a:bodyPr/>
        <a:lstStyle/>
        <a:p>
          <a:pPr rtl="0"/>
          <a:r>
            <a:rPr lang="pl-PL" sz="2000" dirty="0" smtClean="0"/>
            <a:t>Chęć pozyskania za wszelką cenę środków na realizację grantów, co wymusza modyfikację swojej działalności do potrzeb grantu,</a:t>
          </a:r>
          <a:endParaRPr lang="pl-PL" sz="2000" dirty="0"/>
        </a:p>
      </dgm:t>
    </dgm:pt>
    <dgm:pt modelId="{2BF0C853-D3FF-48EE-9D08-E088B370D491}" type="parTrans" cxnId="{D768292A-8281-4988-9D08-05FB2F39168D}">
      <dgm:prSet/>
      <dgm:spPr/>
      <dgm:t>
        <a:bodyPr/>
        <a:lstStyle/>
        <a:p>
          <a:endParaRPr lang="pl-PL" sz="1800"/>
        </a:p>
      </dgm:t>
    </dgm:pt>
    <dgm:pt modelId="{E7D5CCA7-406E-4146-AB61-48EC4FAB8114}" type="sibTrans" cxnId="{D768292A-8281-4988-9D08-05FB2F39168D}">
      <dgm:prSet/>
      <dgm:spPr/>
      <dgm:t>
        <a:bodyPr/>
        <a:lstStyle/>
        <a:p>
          <a:endParaRPr lang="pl-PL" sz="1800"/>
        </a:p>
      </dgm:t>
    </dgm:pt>
    <dgm:pt modelId="{0FFCE864-F8AB-4DE9-BA0D-8DDCD62D3EC1}">
      <dgm:prSet custT="1"/>
      <dgm:spPr/>
      <dgm:t>
        <a:bodyPr/>
        <a:lstStyle/>
        <a:p>
          <a:pPr rtl="0"/>
          <a:r>
            <a:rPr lang="pl-PL" sz="2000" dirty="0" smtClean="0"/>
            <a:t>Monopolizacja na „rynku” usług trzeciego sektora,</a:t>
          </a:r>
          <a:endParaRPr lang="pl-PL" sz="2000" dirty="0"/>
        </a:p>
      </dgm:t>
    </dgm:pt>
    <dgm:pt modelId="{CBD9BDB0-1CEA-46F4-A835-1656B2ED1F8A}" type="parTrans" cxnId="{2D34BFFB-E49A-429B-873C-4A4EEC5FF2BA}">
      <dgm:prSet/>
      <dgm:spPr/>
      <dgm:t>
        <a:bodyPr/>
        <a:lstStyle/>
        <a:p>
          <a:endParaRPr lang="pl-PL" sz="1800"/>
        </a:p>
      </dgm:t>
    </dgm:pt>
    <dgm:pt modelId="{BC7F925F-C25D-4E74-912B-0D371F36A14F}" type="sibTrans" cxnId="{2D34BFFB-E49A-429B-873C-4A4EEC5FF2BA}">
      <dgm:prSet/>
      <dgm:spPr/>
      <dgm:t>
        <a:bodyPr/>
        <a:lstStyle/>
        <a:p>
          <a:endParaRPr lang="pl-PL" sz="1800"/>
        </a:p>
      </dgm:t>
    </dgm:pt>
    <dgm:pt modelId="{2DF5BD44-E488-474F-AD12-56F0D61D5F1C}">
      <dgm:prSet custT="1"/>
      <dgm:spPr/>
      <dgm:t>
        <a:bodyPr/>
        <a:lstStyle/>
        <a:p>
          <a:pPr rtl="0"/>
          <a:r>
            <a:rPr lang="pl-PL" sz="2000" dirty="0" smtClean="0"/>
            <a:t>Uprzywilejowane miejsce dla organizacji, które mogą wykazać się doświadczeniem, rozległym zapleczem, obrotami finansowymi i zdolnością kredytową,</a:t>
          </a:r>
          <a:endParaRPr lang="pl-PL" sz="2000" dirty="0"/>
        </a:p>
      </dgm:t>
    </dgm:pt>
    <dgm:pt modelId="{512BFB2F-0FE6-4DA2-9482-D3BF866812AC}" type="parTrans" cxnId="{DDD34FCD-C4CA-410A-8E12-1132F6CB3E06}">
      <dgm:prSet/>
      <dgm:spPr/>
      <dgm:t>
        <a:bodyPr/>
        <a:lstStyle/>
        <a:p>
          <a:endParaRPr lang="pl-PL" sz="1800"/>
        </a:p>
      </dgm:t>
    </dgm:pt>
    <dgm:pt modelId="{5930A9CE-0D9F-4614-8938-2AFBD4466A2D}" type="sibTrans" cxnId="{DDD34FCD-C4CA-410A-8E12-1132F6CB3E06}">
      <dgm:prSet/>
      <dgm:spPr/>
      <dgm:t>
        <a:bodyPr/>
        <a:lstStyle/>
        <a:p>
          <a:endParaRPr lang="pl-PL" sz="1800"/>
        </a:p>
      </dgm:t>
    </dgm:pt>
    <dgm:pt modelId="{6543433E-0213-4028-AFCA-D79B9E5A4AA6}">
      <dgm:prSet custT="1"/>
      <dgm:spPr/>
      <dgm:t>
        <a:bodyPr/>
        <a:lstStyle/>
        <a:p>
          <a:pPr rtl="0"/>
          <a:r>
            <a:rPr lang="pl-PL" sz="2000" dirty="0" smtClean="0"/>
            <a:t>Ryzyko wykluczenia organizacji młodszych, z mniejszym doświadczeniem, o małych zasobach, a przez to izolowanie dużej części zgromadzonego kapitału więzi społecznych, który mógłby być wykorzystywany. </a:t>
          </a:r>
          <a:endParaRPr lang="pl-PL" sz="2000" dirty="0"/>
        </a:p>
      </dgm:t>
    </dgm:pt>
    <dgm:pt modelId="{A75B6510-96AD-4E75-8CEC-D8A18ACEC08D}" type="parTrans" cxnId="{8B0C53E0-A572-4FB8-B94F-DF484C0728BB}">
      <dgm:prSet/>
      <dgm:spPr/>
      <dgm:t>
        <a:bodyPr/>
        <a:lstStyle/>
        <a:p>
          <a:endParaRPr lang="pl-PL" sz="1800"/>
        </a:p>
      </dgm:t>
    </dgm:pt>
    <dgm:pt modelId="{63CE589E-DB37-4C43-88B3-B95573BCAB94}" type="sibTrans" cxnId="{8B0C53E0-A572-4FB8-B94F-DF484C0728BB}">
      <dgm:prSet/>
      <dgm:spPr/>
      <dgm:t>
        <a:bodyPr/>
        <a:lstStyle/>
        <a:p>
          <a:endParaRPr lang="pl-PL" sz="1800"/>
        </a:p>
      </dgm:t>
    </dgm:pt>
    <dgm:pt modelId="{889E1FDA-D832-4A49-B631-E52A3CE02886}" type="pres">
      <dgm:prSet presAssocID="{7029CAB5-A85D-4BBE-8452-C0E8DDC4A5D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059C875A-CBCA-4D46-9340-28CE2CCA0CFD}" type="pres">
      <dgm:prSet presAssocID="{7029CAB5-A85D-4BBE-8452-C0E8DDC4A5D7}" presName="Name1" presStyleCnt="0"/>
      <dgm:spPr/>
    </dgm:pt>
    <dgm:pt modelId="{AEF1952C-84B6-4D47-86C2-89A6341EF980}" type="pres">
      <dgm:prSet presAssocID="{7029CAB5-A85D-4BBE-8452-C0E8DDC4A5D7}" presName="cycle" presStyleCnt="0"/>
      <dgm:spPr/>
    </dgm:pt>
    <dgm:pt modelId="{177587AB-FF56-4403-8C84-D00224B4782D}" type="pres">
      <dgm:prSet presAssocID="{7029CAB5-A85D-4BBE-8452-C0E8DDC4A5D7}" presName="srcNode" presStyleLbl="node1" presStyleIdx="0" presStyleCnt="4"/>
      <dgm:spPr/>
    </dgm:pt>
    <dgm:pt modelId="{11DBABD2-CF6B-48FF-B28F-95ED052B2B45}" type="pres">
      <dgm:prSet presAssocID="{7029CAB5-A85D-4BBE-8452-C0E8DDC4A5D7}" presName="conn" presStyleLbl="parChTrans1D2" presStyleIdx="0" presStyleCnt="1"/>
      <dgm:spPr/>
      <dgm:t>
        <a:bodyPr/>
        <a:lstStyle/>
        <a:p>
          <a:endParaRPr lang="pl-PL"/>
        </a:p>
      </dgm:t>
    </dgm:pt>
    <dgm:pt modelId="{5FD042D3-8ADF-42CC-812C-AE6181103772}" type="pres">
      <dgm:prSet presAssocID="{7029CAB5-A85D-4BBE-8452-C0E8DDC4A5D7}" presName="extraNode" presStyleLbl="node1" presStyleIdx="0" presStyleCnt="4"/>
      <dgm:spPr/>
    </dgm:pt>
    <dgm:pt modelId="{AE31968A-8B29-405B-BD80-F05628C46ECC}" type="pres">
      <dgm:prSet presAssocID="{7029CAB5-A85D-4BBE-8452-C0E8DDC4A5D7}" presName="dstNode" presStyleLbl="node1" presStyleIdx="0" presStyleCnt="4"/>
      <dgm:spPr/>
    </dgm:pt>
    <dgm:pt modelId="{185A5E55-0A2D-41E3-A8EA-199AEFDE7373}" type="pres">
      <dgm:prSet presAssocID="{56D4673A-43A7-4C09-A40A-E67EBFDB7C0C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B9C925C-9AFC-42C6-A950-2A058AD5BC47}" type="pres">
      <dgm:prSet presAssocID="{56D4673A-43A7-4C09-A40A-E67EBFDB7C0C}" presName="accent_1" presStyleCnt="0"/>
      <dgm:spPr/>
    </dgm:pt>
    <dgm:pt modelId="{7268D32B-A3B0-4A5A-B5FB-828EBC81A851}" type="pres">
      <dgm:prSet presAssocID="{56D4673A-43A7-4C09-A40A-E67EBFDB7C0C}" presName="accentRepeatNode" presStyleLbl="solidFgAcc1" presStyleIdx="0" presStyleCnt="4"/>
      <dgm:spPr/>
    </dgm:pt>
    <dgm:pt modelId="{23576BF8-E2A1-4363-B09E-90687C67583A}" type="pres">
      <dgm:prSet presAssocID="{0FFCE864-F8AB-4DE9-BA0D-8DDCD62D3EC1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CADF767-F9E7-4EBC-8A01-B70EE61276C1}" type="pres">
      <dgm:prSet presAssocID="{0FFCE864-F8AB-4DE9-BA0D-8DDCD62D3EC1}" presName="accent_2" presStyleCnt="0"/>
      <dgm:spPr/>
    </dgm:pt>
    <dgm:pt modelId="{5A5CF46B-6337-46E8-BABA-67F81FA7DF1F}" type="pres">
      <dgm:prSet presAssocID="{0FFCE864-F8AB-4DE9-BA0D-8DDCD62D3EC1}" presName="accentRepeatNode" presStyleLbl="solidFgAcc1" presStyleIdx="1" presStyleCnt="4"/>
      <dgm:spPr/>
    </dgm:pt>
    <dgm:pt modelId="{425FB686-5B71-49DC-A1DB-B115B44272ED}" type="pres">
      <dgm:prSet presAssocID="{2DF5BD44-E488-474F-AD12-56F0D61D5F1C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5DB7C75-3115-4A90-B304-4ACB4B04F342}" type="pres">
      <dgm:prSet presAssocID="{2DF5BD44-E488-474F-AD12-56F0D61D5F1C}" presName="accent_3" presStyleCnt="0"/>
      <dgm:spPr/>
    </dgm:pt>
    <dgm:pt modelId="{83141EDD-7F34-40B7-A451-D2925FC9F964}" type="pres">
      <dgm:prSet presAssocID="{2DF5BD44-E488-474F-AD12-56F0D61D5F1C}" presName="accentRepeatNode" presStyleLbl="solidFgAcc1" presStyleIdx="2" presStyleCnt="4"/>
      <dgm:spPr/>
    </dgm:pt>
    <dgm:pt modelId="{F74A49C0-FC47-444F-B218-7FD4B50DE8BB}" type="pres">
      <dgm:prSet presAssocID="{6543433E-0213-4028-AFCA-D79B9E5A4AA6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E0C52B9-C649-4664-86D7-4AC846403CC4}" type="pres">
      <dgm:prSet presAssocID="{6543433E-0213-4028-AFCA-D79B9E5A4AA6}" presName="accent_4" presStyleCnt="0"/>
      <dgm:spPr/>
    </dgm:pt>
    <dgm:pt modelId="{FA268C17-DA18-43EA-9EF3-01856CCC4AF5}" type="pres">
      <dgm:prSet presAssocID="{6543433E-0213-4028-AFCA-D79B9E5A4AA6}" presName="accentRepeatNode" presStyleLbl="solidFgAcc1" presStyleIdx="3" presStyleCnt="4"/>
      <dgm:spPr/>
    </dgm:pt>
  </dgm:ptLst>
  <dgm:cxnLst>
    <dgm:cxn modelId="{DDD34FCD-C4CA-410A-8E12-1132F6CB3E06}" srcId="{7029CAB5-A85D-4BBE-8452-C0E8DDC4A5D7}" destId="{2DF5BD44-E488-474F-AD12-56F0D61D5F1C}" srcOrd="2" destOrd="0" parTransId="{512BFB2F-0FE6-4DA2-9482-D3BF866812AC}" sibTransId="{5930A9CE-0D9F-4614-8938-2AFBD4466A2D}"/>
    <dgm:cxn modelId="{D836949A-F98B-4721-AD9A-E2A3BED19419}" type="presOf" srcId="{7029CAB5-A85D-4BBE-8452-C0E8DDC4A5D7}" destId="{889E1FDA-D832-4A49-B631-E52A3CE02886}" srcOrd="0" destOrd="0" presId="urn:microsoft.com/office/officeart/2008/layout/VerticalCurvedList"/>
    <dgm:cxn modelId="{DBA3A766-7BB1-4673-98B9-4C779FDB5014}" type="presOf" srcId="{56D4673A-43A7-4C09-A40A-E67EBFDB7C0C}" destId="{185A5E55-0A2D-41E3-A8EA-199AEFDE7373}" srcOrd="0" destOrd="0" presId="urn:microsoft.com/office/officeart/2008/layout/VerticalCurvedList"/>
    <dgm:cxn modelId="{BB223660-DB8C-4C3D-85D0-061C13AA6716}" type="presOf" srcId="{6543433E-0213-4028-AFCA-D79B9E5A4AA6}" destId="{F74A49C0-FC47-444F-B218-7FD4B50DE8BB}" srcOrd="0" destOrd="0" presId="urn:microsoft.com/office/officeart/2008/layout/VerticalCurvedList"/>
    <dgm:cxn modelId="{D768292A-8281-4988-9D08-05FB2F39168D}" srcId="{7029CAB5-A85D-4BBE-8452-C0E8DDC4A5D7}" destId="{56D4673A-43A7-4C09-A40A-E67EBFDB7C0C}" srcOrd="0" destOrd="0" parTransId="{2BF0C853-D3FF-48EE-9D08-E088B370D491}" sibTransId="{E7D5CCA7-406E-4146-AB61-48EC4FAB8114}"/>
    <dgm:cxn modelId="{9FB71193-B442-446D-9FBA-19380093AF8B}" type="presOf" srcId="{2DF5BD44-E488-474F-AD12-56F0D61D5F1C}" destId="{425FB686-5B71-49DC-A1DB-B115B44272ED}" srcOrd="0" destOrd="0" presId="urn:microsoft.com/office/officeart/2008/layout/VerticalCurvedList"/>
    <dgm:cxn modelId="{8B0C53E0-A572-4FB8-B94F-DF484C0728BB}" srcId="{7029CAB5-A85D-4BBE-8452-C0E8DDC4A5D7}" destId="{6543433E-0213-4028-AFCA-D79B9E5A4AA6}" srcOrd="3" destOrd="0" parTransId="{A75B6510-96AD-4E75-8CEC-D8A18ACEC08D}" sibTransId="{63CE589E-DB37-4C43-88B3-B95573BCAB94}"/>
    <dgm:cxn modelId="{532E1552-C44E-4D02-929D-06EFB4EC89C5}" type="presOf" srcId="{E7D5CCA7-406E-4146-AB61-48EC4FAB8114}" destId="{11DBABD2-CF6B-48FF-B28F-95ED052B2B45}" srcOrd="0" destOrd="0" presId="urn:microsoft.com/office/officeart/2008/layout/VerticalCurvedList"/>
    <dgm:cxn modelId="{2D34BFFB-E49A-429B-873C-4A4EEC5FF2BA}" srcId="{7029CAB5-A85D-4BBE-8452-C0E8DDC4A5D7}" destId="{0FFCE864-F8AB-4DE9-BA0D-8DDCD62D3EC1}" srcOrd="1" destOrd="0" parTransId="{CBD9BDB0-1CEA-46F4-A835-1656B2ED1F8A}" sibTransId="{BC7F925F-C25D-4E74-912B-0D371F36A14F}"/>
    <dgm:cxn modelId="{8FD2F3DB-E39E-4F8E-B0FF-C0E8D7076C3C}" type="presOf" srcId="{0FFCE864-F8AB-4DE9-BA0D-8DDCD62D3EC1}" destId="{23576BF8-E2A1-4363-B09E-90687C67583A}" srcOrd="0" destOrd="0" presId="urn:microsoft.com/office/officeart/2008/layout/VerticalCurvedList"/>
    <dgm:cxn modelId="{33142AEB-40C3-4C97-8F8D-8DA08B8E2588}" type="presParOf" srcId="{889E1FDA-D832-4A49-B631-E52A3CE02886}" destId="{059C875A-CBCA-4D46-9340-28CE2CCA0CFD}" srcOrd="0" destOrd="0" presId="urn:microsoft.com/office/officeart/2008/layout/VerticalCurvedList"/>
    <dgm:cxn modelId="{0C1B9CF9-4A89-4EFA-90D3-7D35ED1FA8B7}" type="presParOf" srcId="{059C875A-CBCA-4D46-9340-28CE2CCA0CFD}" destId="{AEF1952C-84B6-4D47-86C2-89A6341EF980}" srcOrd="0" destOrd="0" presId="urn:microsoft.com/office/officeart/2008/layout/VerticalCurvedList"/>
    <dgm:cxn modelId="{D8A32125-3DCF-4627-B8AC-D1B7ED3CF69D}" type="presParOf" srcId="{AEF1952C-84B6-4D47-86C2-89A6341EF980}" destId="{177587AB-FF56-4403-8C84-D00224B4782D}" srcOrd="0" destOrd="0" presId="urn:microsoft.com/office/officeart/2008/layout/VerticalCurvedList"/>
    <dgm:cxn modelId="{8A7DA33A-D773-47B4-9F86-8077B85E055B}" type="presParOf" srcId="{AEF1952C-84B6-4D47-86C2-89A6341EF980}" destId="{11DBABD2-CF6B-48FF-B28F-95ED052B2B45}" srcOrd="1" destOrd="0" presId="urn:microsoft.com/office/officeart/2008/layout/VerticalCurvedList"/>
    <dgm:cxn modelId="{9681AACC-208C-4016-A24D-D42572139547}" type="presParOf" srcId="{AEF1952C-84B6-4D47-86C2-89A6341EF980}" destId="{5FD042D3-8ADF-42CC-812C-AE6181103772}" srcOrd="2" destOrd="0" presId="urn:microsoft.com/office/officeart/2008/layout/VerticalCurvedList"/>
    <dgm:cxn modelId="{BE4D1E23-5472-4B80-BE75-D15F3ABC76E7}" type="presParOf" srcId="{AEF1952C-84B6-4D47-86C2-89A6341EF980}" destId="{AE31968A-8B29-405B-BD80-F05628C46ECC}" srcOrd="3" destOrd="0" presId="urn:microsoft.com/office/officeart/2008/layout/VerticalCurvedList"/>
    <dgm:cxn modelId="{14C77EF9-DEE3-4482-AC7B-25234319E4D9}" type="presParOf" srcId="{059C875A-CBCA-4D46-9340-28CE2CCA0CFD}" destId="{185A5E55-0A2D-41E3-A8EA-199AEFDE7373}" srcOrd="1" destOrd="0" presId="urn:microsoft.com/office/officeart/2008/layout/VerticalCurvedList"/>
    <dgm:cxn modelId="{83392442-E30A-4A6B-A341-4CE26FE02F86}" type="presParOf" srcId="{059C875A-CBCA-4D46-9340-28CE2CCA0CFD}" destId="{FB9C925C-9AFC-42C6-A950-2A058AD5BC47}" srcOrd="2" destOrd="0" presId="urn:microsoft.com/office/officeart/2008/layout/VerticalCurvedList"/>
    <dgm:cxn modelId="{67D7D446-8A5E-401C-A6E2-DC46C2107527}" type="presParOf" srcId="{FB9C925C-9AFC-42C6-A950-2A058AD5BC47}" destId="{7268D32B-A3B0-4A5A-B5FB-828EBC81A851}" srcOrd="0" destOrd="0" presId="urn:microsoft.com/office/officeart/2008/layout/VerticalCurvedList"/>
    <dgm:cxn modelId="{40D4FD25-F56C-4819-8691-C00EA39A5013}" type="presParOf" srcId="{059C875A-CBCA-4D46-9340-28CE2CCA0CFD}" destId="{23576BF8-E2A1-4363-B09E-90687C67583A}" srcOrd="3" destOrd="0" presId="urn:microsoft.com/office/officeart/2008/layout/VerticalCurvedList"/>
    <dgm:cxn modelId="{70633F5C-975A-485A-B383-C2DBA39C0C3B}" type="presParOf" srcId="{059C875A-CBCA-4D46-9340-28CE2CCA0CFD}" destId="{7CADF767-F9E7-4EBC-8A01-B70EE61276C1}" srcOrd="4" destOrd="0" presId="urn:microsoft.com/office/officeart/2008/layout/VerticalCurvedList"/>
    <dgm:cxn modelId="{14B4CF0D-8F88-4E60-B1D4-45A3D821C3C0}" type="presParOf" srcId="{7CADF767-F9E7-4EBC-8A01-B70EE61276C1}" destId="{5A5CF46B-6337-46E8-BABA-67F81FA7DF1F}" srcOrd="0" destOrd="0" presId="urn:microsoft.com/office/officeart/2008/layout/VerticalCurvedList"/>
    <dgm:cxn modelId="{8F9AA0DF-CA54-46B0-947F-81918012F28B}" type="presParOf" srcId="{059C875A-CBCA-4D46-9340-28CE2CCA0CFD}" destId="{425FB686-5B71-49DC-A1DB-B115B44272ED}" srcOrd="5" destOrd="0" presId="urn:microsoft.com/office/officeart/2008/layout/VerticalCurvedList"/>
    <dgm:cxn modelId="{C013CDDE-13E8-485D-80D5-EA1717D0346B}" type="presParOf" srcId="{059C875A-CBCA-4D46-9340-28CE2CCA0CFD}" destId="{85DB7C75-3115-4A90-B304-4ACB4B04F342}" srcOrd="6" destOrd="0" presId="urn:microsoft.com/office/officeart/2008/layout/VerticalCurvedList"/>
    <dgm:cxn modelId="{CD237B41-7AC6-4880-A1CE-75C7B91DFE9B}" type="presParOf" srcId="{85DB7C75-3115-4A90-B304-4ACB4B04F342}" destId="{83141EDD-7F34-40B7-A451-D2925FC9F964}" srcOrd="0" destOrd="0" presId="urn:microsoft.com/office/officeart/2008/layout/VerticalCurvedList"/>
    <dgm:cxn modelId="{F4436D63-9883-4228-9343-595D6D609657}" type="presParOf" srcId="{059C875A-CBCA-4D46-9340-28CE2CCA0CFD}" destId="{F74A49C0-FC47-444F-B218-7FD4B50DE8BB}" srcOrd="7" destOrd="0" presId="urn:microsoft.com/office/officeart/2008/layout/VerticalCurvedList"/>
    <dgm:cxn modelId="{575F628E-B2CD-4BB9-B562-A19B3282A0D0}" type="presParOf" srcId="{059C875A-CBCA-4D46-9340-28CE2CCA0CFD}" destId="{EE0C52B9-C649-4664-86D7-4AC846403CC4}" srcOrd="8" destOrd="0" presId="urn:microsoft.com/office/officeart/2008/layout/VerticalCurvedList"/>
    <dgm:cxn modelId="{5A47C121-5632-422F-A1FC-6BD0F797179B}" type="presParOf" srcId="{EE0C52B9-C649-4664-86D7-4AC846403CC4}" destId="{FA268C17-DA18-43EA-9EF3-01856CCC4AF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909E7-F9E8-4506-8A91-1443F1941A96}">
      <dsp:nvSpPr>
        <dsp:cNvPr id="0" name=""/>
        <dsp:cNvSpPr/>
      </dsp:nvSpPr>
      <dsp:spPr>
        <a:xfrm>
          <a:off x="846522" y="143745"/>
          <a:ext cx="3469623" cy="516266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89DE3B3-7C14-420F-8254-B1625B6B97C5}">
      <dsp:nvSpPr>
        <dsp:cNvPr id="0" name=""/>
        <dsp:cNvSpPr/>
      </dsp:nvSpPr>
      <dsp:spPr>
        <a:xfrm>
          <a:off x="2581334" y="143745"/>
          <a:ext cx="6023113" cy="51626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1. Trzeci sektor </a:t>
          </a:r>
          <a:endParaRPr lang="pl-PL" sz="1800" kern="1200" dirty="0"/>
        </a:p>
      </dsp:txBody>
      <dsp:txXfrm>
        <a:off x="2581334" y="143745"/>
        <a:ext cx="6023113" cy="1548803"/>
      </dsp:txXfrm>
    </dsp:sp>
    <dsp:sp modelId="{830220A7-FEC0-45B0-8133-AF84D09AB0A1}">
      <dsp:nvSpPr>
        <dsp:cNvPr id="0" name=""/>
        <dsp:cNvSpPr/>
      </dsp:nvSpPr>
      <dsp:spPr>
        <a:xfrm>
          <a:off x="903468" y="1692549"/>
          <a:ext cx="3355731" cy="335573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ADCC44B-F3AA-42B8-BEE2-89EB0B52B57E}">
      <dsp:nvSpPr>
        <dsp:cNvPr id="0" name=""/>
        <dsp:cNvSpPr/>
      </dsp:nvSpPr>
      <dsp:spPr>
        <a:xfrm>
          <a:off x="2581334" y="1692549"/>
          <a:ext cx="6023113" cy="33557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2. Działalnie projektowe </a:t>
          </a:r>
        </a:p>
      </dsp:txBody>
      <dsp:txXfrm>
        <a:off x="2581334" y="1692549"/>
        <a:ext cx="6023113" cy="1548798"/>
      </dsp:txXfrm>
    </dsp:sp>
    <dsp:sp modelId="{80B87A6F-8967-4E45-89EC-7C3518B9A58A}">
      <dsp:nvSpPr>
        <dsp:cNvPr id="0" name=""/>
        <dsp:cNvSpPr/>
      </dsp:nvSpPr>
      <dsp:spPr>
        <a:xfrm>
          <a:off x="1806934" y="3241348"/>
          <a:ext cx="1548799" cy="154879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0FAB88D-CFD0-4666-A239-1A0610A256AB}">
      <dsp:nvSpPr>
        <dsp:cNvPr id="0" name=""/>
        <dsp:cNvSpPr/>
      </dsp:nvSpPr>
      <dsp:spPr>
        <a:xfrm>
          <a:off x="2581334" y="3241348"/>
          <a:ext cx="6023113" cy="15487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3. Organizacje pozarządowe na rzecz osób z niepełnosprawnością – województwo świętokrzyskie</a:t>
          </a:r>
          <a:r>
            <a:rPr lang="pl-PL" sz="1000" kern="1200" dirty="0" smtClean="0"/>
            <a:t> </a:t>
          </a:r>
          <a:endParaRPr lang="pl-PL" sz="1000" kern="1200" dirty="0"/>
        </a:p>
      </dsp:txBody>
      <dsp:txXfrm>
        <a:off x="2581334" y="3241348"/>
        <a:ext cx="6023113" cy="15487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8F63A8-EF4C-4159-AB96-DFC12A532A86}">
      <dsp:nvSpPr>
        <dsp:cNvPr id="0" name=""/>
        <dsp:cNvSpPr/>
      </dsp:nvSpPr>
      <dsp:spPr>
        <a:xfrm>
          <a:off x="-5581329" y="-854585"/>
          <a:ext cx="6646296" cy="6646296"/>
        </a:xfrm>
        <a:prstGeom prst="blockArc">
          <a:avLst>
            <a:gd name="adj1" fmla="val 18900000"/>
            <a:gd name="adj2" fmla="val 2700000"/>
            <a:gd name="adj3" fmla="val 325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DBF505-0EF3-461F-9FB9-895CA754E86F}">
      <dsp:nvSpPr>
        <dsp:cNvPr id="0" name=""/>
        <dsp:cNvSpPr/>
      </dsp:nvSpPr>
      <dsp:spPr>
        <a:xfrm>
          <a:off x="771510" y="493712"/>
          <a:ext cx="7303718" cy="987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3769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Instytucje, jednostki organizacyjne, które podlegają władzom państwowym – na szczeblu krajowym bądź samorządowym</a:t>
          </a:r>
          <a:endParaRPr lang="pl-PL" sz="1900" kern="1200" dirty="0"/>
        </a:p>
      </dsp:txBody>
      <dsp:txXfrm>
        <a:off x="771510" y="493712"/>
        <a:ext cx="7303718" cy="987425"/>
      </dsp:txXfrm>
    </dsp:sp>
    <dsp:sp modelId="{C2CBF8FF-A87B-4455-B20B-5B3F0D418F9B}">
      <dsp:nvSpPr>
        <dsp:cNvPr id="0" name=""/>
        <dsp:cNvSpPr/>
      </dsp:nvSpPr>
      <dsp:spPr>
        <a:xfrm>
          <a:off x="68132" y="370284"/>
          <a:ext cx="1234281" cy="12342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D16F1B-32C4-4A4D-A7CF-FABF03C597BE}">
      <dsp:nvSpPr>
        <dsp:cNvPr id="0" name=""/>
        <dsp:cNvSpPr/>
      </dsp:nvSpPr>
      <dsp:spPr>
        <a:xfrm>
          <a:off x="1044201" y="1974850"/>
          <a:ext cx="7117265" cy="987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3769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Przedsiębiorstwa, których struktura kapitałowa jest całkowicie niezależna od podmiotów państwowych lub też udział Skarbu Państwa w tych przedsiębiorstwach nie przekracza 50 %</a:t>
          </a:r>
          <a:endParaRPr lang="pl-PL" sz="1900" kern="1200" dirty="0"/>
        </a:p>
      </dsp:txBody>
      <dsp:txXfrm>
        <a:off x="1044201" y="1974850"/>
        <a:ext cx="7117265" cy="987425"/>
      </dsp:txXfrm>
    </dsp:sp>
    <dsp:sp modelId="{3FE94F18-0CD9-4D51-A209-ED9DECB8B322}">
      <dsp:nvSpPr>
        <dsp:cNvPr id="0" name=""/>
        <dsp:cNvSpPr/>
      </dsp:nvSpPr>
      <dsp:spPr>
        <a:xfrm>
          <a:off x="427061" y="1851421"/>
          <a:ext cx="1234281" cy="12342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2D345B-6B80-49A8-A5EB-CB5E6468941D}">
      <dsp:nvSpPr>
        <dsp:cNvPr id="0" name=""/>
        <dsp:cNvSpPr/>
      </dsp:nvSpPr>
      <dsp:spPr>
        <a:xfrm>
          <a:off x="685272" y="3455987"/>
          <a:ext cx="7476194" cy="987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3769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organizacje non-profit, działające </a:t>
          </a:r>
          <a:r>
            <a:rPr lang="pl-PL" sz="1900" i="1" kern="1200" dirty="0" smtClean="0"/>
            <a:t>pro </a:t>
          </a:r>
          <a:r>
            <a:rPr lang="pl-PL" sz="1900" i="1" kern="1200" dirty="0" err="1" smtClean="0"/>
            <a:t>publico</a:t>
          </a:r>
          <a:r>
            <a:rPr lang="pl-PL" sz="1900" i="1" kern="1200" dirty="0" smtClean="0"/>
            <a:t> bono</a:t>
          </a:r>
          <a:r>
            <a:rPr lang="pl-PL" sz="1900" kern="1200" dirty="0" smtClean="0"/>
            <a:t>, ale jednocześnie niezwiązane instytucjonalnie z administracją publiczną.</a:t>
          </a:r>
          <a:endParaRPr lang="pl-PL" sz="1900" kern="1200" dirty="0"/>
        </a:p>
      </dsp:txBody>
      <dsp:txXfrm>
        <a:off x="685272" y="3455987"/>
        <a:ext cx="7476194" cy="987425"/>
      </dsp:txXfrm>
    </dsp:sp>
    <dsp:sp modelId="{92EE1996-FFAD-4EBE-AECB-5A7381D6D530}">
      <dsp:nvSpPr>
        <dsp:cNvPr id="0" name=""/>
        <dsp:cNvSpPr/>
      </dsp:nvSpPr>
      <dsp:spPr>
        <a:xfrm>
          <a:off x="68132" y="3332559"/>
          <a:ext cx="1234281" cy="12342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42F1E5-0C8D-4617-9016-C3A9FA8F36CE}">
      <dsp:nvSpPr>
        <dsp:cNvPr id="0" name=""/>
        <dsp:cNvSpPr/>
      </dsp:nvSpPr>
      <dsp:spPr>
        <a:xfrm>
          <a:off x="179776" y="443474"/>
          <a:ext cx="5507640" cy="560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/>
            <a:t>Decentralizacja</a:t>
          </a:r>
          <a:endParaRPr lang="pl-PL" sz="2800" kern="1200" dirty="0"/>
        </a:p>
      </dsp:txBody>
      <dsp:txXfrm>
        <a:off x="207149" y="470847"/>
        <a:ext cx="5452894" cy="505994"/>
      </dsp:txXfrm>
    </dsp:sp>
    <dsp:sp modelId="{EED18BC8-C964-42BA-9D07-5982CAD31337}">
      <dsp:nvSpPr>
        <dsp:cNvPr id="0" name=""/>
        <dsp:cNvSpPr/>
      </dsp:nvSpPr>
      <dsp:spPr>
        <a:xfrm>
          <a:off x="0" y="1187867"/>
          <a:ext cx="8676456" cy="1927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477" tIns="22860" rIns="128016" bIns="22860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pl-PL" sz="18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000" kern="1200" dirty="0" smtClean="0"/>
            <a:t>Przekazywanie jak największej ilości zadań publicznych jednostkom administracyjnym i organizacyjnym działającym na coraz niższych szczeblach władzy. Powodem, dla którego takie delegowanie ma miejsce, jest przekonanie o lepszym rozeznaniu miejscowych władz i organizacji w potrzebach </a:t>
          </a:r>
          <a:br>
            <a:rPr lang="pl-PL" sz="2000" kern="1200" dirty="0" smtClean="0"/>
          </a:br>
          <a:r>
            <a:rPr lang="pl-PL" sz="2000" kern="1200" dirty="0" smtClean="0"/>
            <a:t>i problemach ludności w środowisku lokalnym   </a:t>
          </a:r>
          <a:endParaRPr lang="pl-PL" sz="20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pl-PL" sz="1800" kern="1200" dirty="0"/>
        </a:p>
      </dsp:txBody>
      <dsp:txXfrm>
        <a:off x="0" y="1187867"/>
        <a:ext cx="8676456" cy="1927865"/>
      </dsp:txXfrm>
    </dsp:sp>
    <dsp:sp modelId="{C34F0F0F-12BB-4817-B1FB-A43D2EA9FB4A}">
      <dsp:nvSpPr>
        <dsp:cNvPr id="0" name=""/>
        <dsp:cNvSpPr/>
      </dsp:nvSpPr>
      <dsp:spPr>
        <a:xfrm>
          <a:off x="0" y="3399628"/>
          <a:ext cx="5809494" cy="6622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/>
            <a:t>Subsydiarność (pomocniczość)</a:t>
          </a:r>
          <a:r>
            <a:rPr lang="pl-PL" sz="4000" kern="1200" dirty="0" smtClean="0"/>
            <a:t> </a:t>
          </a:r>
          <a:endParaRPr lang="pl-PL" sz="4000" kern="1200" dirty="0"/>
        </a:p>
      </dsp:txBody>
      <dsp:txXfrm>
        <a:off x="32326" y="3431954"/>
        <a:ext cx="5744842" cy="597550"/>
      </dsp:txXfrm>
    </dsp:sp>
    <dsp:sp modelId="{39432275-1A27-41D0-82A8-1E8B836B41F5}">
      <dsp:nvSpPr>
        <dsp:cNvPr id="0" name=""/>
        <dsp:cNvSpPr/>
      </dsp:nvSpPr>
      <dsp:spPr>
        <a:xfrm>
          <a:off x="0" y="4320363"/>
          <a:ext cx="8676456" cy="19191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477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pl-PL" sz="18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000" kern="1200" dirty="0" smtClean="0"/>
            <a:t>Zakłada, że państwo powinno ingerować w aktywność obywateli dopiero wtedy, gdy ewidentnie nie są oni w stanie sami rozwiązać pewnych problemów czy podjąć określonych działań. Można powiedzieć, że w tej koncepcji władze państwowe siedzą niejako na ławce rezerwowych i są zapraszane na boisko dopiero gdy obywatele zupełnie sobie nie radzą. </a:t>
          </a:r>
          <a:endParaRPr lang="pl-PL" sz="2000" kern="1200" dirty="0"/>
        </a:p>
      </dsp:txBody>
      <dsp:txXfrm>
        <a:off x="0" y="4320363"/>
        <a:ext cx="8676456" cy="19191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4B998E-8058-432C-AFA6-500649A0C627}">
      <dsp:nvSpPr>
        <dsp:cNvPr id="0" name=""/>
        <dsp:cNvSpPr/>
      </dsp:nvSpPr>
      <dsp:spPr>
        <a:xfrm rot="5400000">
          <a:off x="-151" y="301432"/>
          <a:ext cx="4055849" cy="4055546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1676C9-826D-41FC-B09E-CFF3EAFF164A}">
      <dsp:nvSpPr>
        <dsp:cNvPr id="0" name=""/>
        <dsp:cNvSpPr/>
      </dsp:nvSpPr>
      <dsp:spPr>
        <a:xfrm rot="16200000">
          <a:off x="4173901" y="301432"/>
          <a:ext cx="4055849" cy="4055546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714AA6-40C3-41D6-BFCB-9ED21EB09A1F}">
      <dsp:nvSpPr>
        <dsp:cNvPr id="0" name=""/>
        <dsp:cNvSpPr/>
      </dsp:nvSpPr>
      <dsp:spPr>
        <a:xfrm>
          <a:off x="4653838" y="3824413"/>
          <a:ext cx="3079516" cy="8114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800" kern="1200" dirty="0"/>
        </a:p>
      </dsp:txBody>
      <dsp:txXfrm>
        <a:off x="4653838" y="3824413"/>
        <a:ext cx="3079516" cy="811430"/>
      </dsp:txXfrm>
    </dsp:sp>
    <dsp:sp modelId="{5020475E-CD3F-432D-B84F-6A729473D0EB}">
      <dsp:nvSpPr>
        <dsp:cNvPr id="0" name=""/>
        <dsp:cNvSpPr/>
      </dsp:nvSpPr>
      <dsp:spPr>
        <a:xfrm>
          <a:off x="4758354" y="832404"/>
          <a:ext cx="2789011" cy="278901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500" kern="1200" dirty="0" smtClean="0"/>
            <a:t>Sektor publiczny </a:t>
          </a:r>
          <a:endParaRPr lang="pl-PL" sz="3500" kern="1200" dirty="0"/>
        </a:p>
      </dsp:txBody>
      <dsp:txXfrm>
        <a:off x="5316157" y="1111306"/>
        <a:ext cx="1673406" cy="2231209"/>
      </dsp:txXfrm>
    </dsp:sp>
    <dsp:sp modelId="{AEE22276-AB90-42F0-A44C-4E7B9326E53D}">
      <dsp:nvSpPr>
        <dsp:cNvPr id="0" name=""/>
        <dsp:cNvSpPr/>
      </dsp:nvSpPr>
      <dsp:spPr>
        <a:xfrm>
          <a:off x="1223472" y="990223"/>
          <a:ext cx="1217592" cy="121762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NGO</a:t>
          </a:r>
          <a:endParaRPr lang="pl-PL" sz="2300" kern="1200" dirty="0"/>
        </a:p>
      </dsp:txBody>
      <dsp:txXfrm>
        <a:off x="1401784" y="1168539"/>
        <a:ext cx="860968" cy="860989"/>
      </dsp:txXfrm>
    </dsp:sp>
    <dsp:sp modelId="{8BEFCCED-31BC-4303-94B1-2EB8DD76F5EF}">
      <dsp:nvSpPr>
        <dsp:cNvPr id="0" name=""/>
        <dsp:cNvSpPr/>
      </dsp:nvSpPr>
      <dsp:spPr>
        <a:xfrm>
          <a:off x="774405" y="2008208"/>
          <a:ext cx="598090" cy="59785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96DF329-9151-4C9A-8B7A-7DCB1A9C1FDF}">
      <dsp:nvSpPr>
        <dsp:cNvPr id="0" name=""/>
        <dsp:cNvSpPr/>
      </dsp:nvSpPr>
      <dsp:spPr>
        <a:xfrm>
          <a:off x="2540985" y="1229733"/>
          <a:ext cx="348006" cy="34777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2F7DE2F-4AAD-4294-B00A-3966CFE5453D}">
      <dsp:nvSpPr>
        <dsp:cNvPr id="0" name=""/>
        <dsp:cNvSpPr/>
      </dsp:nvSpPr>
      <dsp:spPr>
        <a:xfrm>
          <a:off x="2411660" y="1717469"/>
          <a:ext cx="1217592" cy="121762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NGO</a:t>
          </a:r>
          <a:endParaRPr lang="pl-PL" sz="2300" kern="1200" dirty="0"/>
        </a:p>
      </dsp:txBody>
      <dsp:txXfrm>
        <a:off x="2589972" y="1895785"/>
        <a:ext cx="860968" cy="860989"/>
      </dsp:txXfrm>
    </dsp:sp>
    <dsp:sp modelId="{D02ACC02-774B-4A47-8336-5AC810D6C57A}">
      <dsp:nvSpPr>
        <dsp:cNvPr id="0" name=""/>
        <dsp:cNvSpPr/>
      </dsp:nvSpPr>
      <dsp:spPr>
        <a:xfrm>
          <a:off x="2538987" y="3009557"/>
          <a:ext cx="348006" cy="34777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2E3854D-95C8-4981-AB64-6ACD1BDDA4BE}">
      <dsp:nvSpPr>
        <dsp:cNvPr id="0" name=""/>
        <dsp:cNvSpPr/>
      </dsp:nvSpPr>
      <dsp:spPr>
        <a:xfrm>
          <a:off x="1245169" y="2413290"/>
          <a:ext cx="1217592" cy="121762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NGO</a:t>
          </a:r>
          <a:endParaRPr lang="pl-PL" sz="2300" kern="1200" dirty="0"/>
        </a:p>
      </dsp:txBody>
      <dsp:txXfrm>
        <a:off x="1423481" y="2591606"/>
        <a:ext cx="860968" cy="860989"/>
      </dsp:txXfrm>
    </dsp:sp>
    <dsp:sp modelId="{F18688FE-AB0D-4E26-8434-E8EA38EDFDE2}">
      <dsp:nvSpPr>
        <dsp:cNvPr id="0" name=""/>
        <dsp:cNvSpPr/>
      </dsp:nvSpPr>
      <dsp:spPr>
        <a:xfrm>
          <a:off x="762060" y="3824413"/>
          <a:ext cx="3079516" cy="8114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800" kern="1200" dirty="0"/>
        </a:p>
      </dsp:txBody>
      <dsp:txXfrm>
        <a:off x="762060" y="3824413"/>
        <a:ext cx="3079516" cy="8114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D73C9C-599C-4237-B751-CB0A889AF232}">
      <dsp:nvSpPr>
        <dsp:cNvPr id="0" name=""/>
        <dsp:cNvSpPr/>
      </dsp:nvSpPr>
      <dsp:spPr>
        <a:xfrm>
          <a:off x="2708515" y="71665"/>
          <a:ext cx="3439953" cy="343995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/>
            <a:t>Sektor publiczny</a:t>
          </a:r>
          <a:endParaRPr lang="pl-PL" sz="2800" kern="1200" dirty="0"/>
        </a:p>
      </dsp:txBody>
      <dsp:txXfrm>
        <a:off x="3167175" y="673657"/>
        <a:ext cx="2522632" cy="1547979"/>
      </dsp:txXfrm>
    </dsp:sp>
    <dsp:sp modelId="{4330DD87-FB95-4C66-9494-A4FF1F09E797}">
      <dsp:nvSpPr>
        <dsp:cNvPr id="0" name=""/>
        <dsp:cNvSpPr/>
      </dsp:nvSpPr>
      <dsp:spPr>
        <a:xfrm>
          <a:off x="3949765" y="2221636"/>
          <a:ext cx="3439953" cy="343995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/>
            <a:t>Organizacje pozarządowe</a:t>
          </a:r>
          <a:endParaRPr lang="pl-PL" sz="2800" kern="1200" dirty="0"/>
        </a:p>
      </dsp:txBody>
      <dsp:txXfrm>
        <a:off x="5001817" y="3110291"/>
        <a:ext cx="2063972" cy="1891974"/>
      </dsp:txXfrm>
    </dsp:sp>
    <dsp:sp modelId="{3FC94329-5B1F-4897-9ABD-93266FB4DC6B}">
      <dsp:nvSpPr>
        <dsp:cNvPr id="0" name=""/>
        <dsp:cNvSpPr/>
      </dsp:nvSpPr>
      <dsp:spPr>
        <a:xfrm>
          <a:off x="1467265" y="2221636"/>
          <a:ext cx="3439953" cy="343995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/>
            <a:t>Sektor prywatny </a:t>
          </a:r>
          <a:endParaRPr lang="pl-PL" sz="2800" kern="1200" dirty="0"/>
        </a:p>
      </dsp:txBody>
      <dsp:txXfrm>
        <a:off x="1791194" y="3110291"/>
        <a:ext cx="2063972" cy="18919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1DDFD8-2262-462B-B0E1-42CB2C33AC51}">
      <dsp:nvSpPr>
        <dsp:cNvPr id="0" name=""/>
        <dsp:cNvSpPr/>
      </dsp:nvSpPr>
      <dsp:spPr>
        <a:xfrm>
          <a:off x="-6319964" y="-966749"/>
          <a:ext cx="7522738" cy="7522738"/>
        </a:xfrm>
        <a:prstGeom prst="blockArc">
          <a:avLst>
            <a:gd name="adj1" fmla="val 18900000"/>
            <a:gd name="adj2" fmla="val 2700000"/>
            <a:gd name="adj3" fmla="val 287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B12449-43DA-4A4B-8A22-AD589F710314}">
      <dsp:nvSpPr>
        <dsp:cNvPr id="0" name=""/>
        <dsp:cNvSpPr/>
      </dsp:nvSpPr>
      <dsp:spPr>
        <a:xfrm>
          <a:off x="447789" y="294329"/>
          <a:ext cx="8616934" cy="5884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7070" tIns="66040" rIns="66040" bIns="6604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Postawienie jasno określonego celu prowadzonych działań,</a:t>
          </a:r>
          <a:endParaRPr lang="pl-PL" sz="2600" kern="1200" dirty="0"/>
        </a:p>
      </dsp:txBody>
      <dsp:txXfrm>
        <a:off x="447789" y="294329"/>
        <a:ext cx="8616934" cy="588435"/>
      </dsp:txXfrm>
    </dsp:sp>
    <dsp:sp modelId="{DD408AD1-ABFA-4C83-935B-EC113E379410}">
      <dsp:nvSpPr>
        <dsp:cNvPr id="0" name=""/>
        <dsp:cNvSpPr/>
      </dsp:nvSpPr>
      <dsp:spPr>
        <a:xfrm>
          <a:off x="80017" y="220774"/>
          <a:ext cx="735543" cy="7355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433215-1C4E-4F6D-8FCB-2B228AED392E}">
      <dsp:nvSpPr>
        <dsp:cNvPr id="0" name=""/>
        <dsp:cNvSpPr/>
      </dsp:nvSpPr>
      <dsp:spPr>
        <a:xfrm>
          <a:off x="931817" y="1176870"/>
          <a:ext cx="8132906" cy="5884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7070" tIns="66040" rIns="66040" bIns="6604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Usystematyzowana metodyka realizacji projektu,</a:t>
          </a:r>
          <a:endParaRPr lang="pl-PL" sz="2600" kern="1200" dirty="0"/>
        </a:p>
      </dsp:txBody>
      <dsp:txXfrm>
        <a:off x="931817" y="1176870"/>
        <a:ext cx="8132906" cy="588435"/>
      </dsp:txXfrm>
    </dsp:sp>
    <dsp:sp modelId="{ADF966F0-EB74-4724-AA10-7F3CC3725F4C}">
      <dsp:nvSpPr>
        <dsp:cNvPr id="0" name=""/>
        <dsp:cNvSpPr/>
      </dsp:nvSpPr>
      <dsp:spPr>
        <a:xfrm>
          <a:off x="564045" y="1103315"/>
          <a:ext cx="735543" cy="7355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E62CE-1AE2-4EE1-AE82-77775720B721}">
      <dsp:nvSpPr>
        <dsp:cNvPr id="0" name=""/>
        <dsp:cNvSpPr/>
      </dsp:nvSpPr>
      <dsp:spPr>
        <a:xfrm>
          <a:off x="1153151" y="2059411"/>
          <a:ext cx="7911572" cy="5884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7070" tIns="66040" rIns="66040" bIns="6604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Zarządzanie zespołem, </a:t>
          </a:r>
          <a:endParaRPr lang="pl-PL" sz="2600" kern="1200" dirty="0"/>
        </a:p>
      </dsp:txBody>
      <dsp:txXfrm>
        <a:off x="1153151" y="2059411"/>
        <a:ext cx="7911572" cy="588435"/>
      </dsp:txXfrm>
    </dsp:sp>
    <dsp:sp modelId="{1C7EEAEF-1B50-4E2C-B8E9-FEF31304CDDB}">
      <dsp:nvSpPr>
        <dsp:cNvPr id="0" name=""/>
        <dsp:cNvSpPr/>
      </dsp:nvSpPr>
      <dsp:spPr>
        <a:xfrm>
          <a:off x="785379" y="1985856"/>
          <a:ext cx="735543" cy="7355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C1F057-F575-472E-BA24-D05FDF204098}">
      <dsp:nvSpPr>
        <dsp:cNvPr id="0" name=""/>
        <dsp:cNvSpPr/>
      </dsp:nvSpPr>
      <dsp:spPr>
        <a:xfrm>
          <a:off x="1153151" y="2941393"/>
          <a:ext cx="7911572" cy="5884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7070" tIns="66040" rIns="66040" bIns="6604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smtClean="0"/>
            <a:t>Ewaluacja osiągniętych rezultatów,</a:t>
          </a:r>
          <a:endParaRPr lang="pl-PL" sz="2600" kern="1200"/>
        </a:p>
      </dsp:txBody>
      <dsp:txXfrm>
        <a:off x="1153151" y="2941393"/>
        <a:ext cx="7911572" cy="588435"/>
      </dsp:txXfrm>
    </dsp:sp>
    <dsp:sp modelId="{DD392BCB-E69C-4D75-B873-19BC48033C9A}">
      <dsp:nvSpPr>
        <dsp:cNvPr id="0" name=""/>
        <dsp:cNvSpPr/>
      </dsp:nvSpPr>
      <dsp:spPr>
        <a:xfrm>
          <a:off x="785379" y="2867839"/>
          <a:ext cx="735543" cy="7355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88276C-C22F-4FB1-8E96-4A2391EC3BF8}">
      <dsp:nvSpPr>
        <dsp:cNvPr id="0" name=""/>
        <dsp:cNvSpPr/>
      </dsp:nvSpPr>
      <dsp:spPr>
        <a:xfrm>
          <a:off x="931817" y="3823934"/>
          <a:ext cx="8132906" cy="5884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7070" tIns="66040" rIns="66040" bIns="6604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smtClean="0"/>
            <a:t>Efektywność kosztową,</a:t>
          </a:r>
          <a:endParaRPr lang="pl-PL" sz="2600" kern="1200"/>
        </a:p>
      </dsp:txBody>
      <dsp:txXfrm>
        <a:off x="931817" y="3823934"/>
        <a:ext cx="8132906" cy="588435"/>
      </dsp:txXfrm>
    </dsp:sp>
    <dsp:sp modelId="{82149A64-128B-4AA3-95A5-352B80276DBD}">
      <dsp:nvSpPr>
        <dsp:cNvPr id="0" name=""/>
        <dsp:cNvSpPr/>
      </dsp:nvSpPr>
      <dsp:spPr>
        <a:xfrm>
          <a:off x="564045" y="3750380"/>
          <a:ext cx="735543" cy="7355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B8835D-A404-4134-B54D-C85921374AAE}">
      <dsp:nvSpPr>
        <dsp:cNvPr id="0" name=""/>
        <dsp:cNvSpPr/>
      </dsp:nvSpPr>
      <dsp:spPr>
        <a:xfrm>
          <a:off x="447789" y="4706475"/>
          <a:ext cx="8616934" cy="5884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7070" tIns="66040" rIns="66040" bIns="6604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Przejrzystość finansowa realizowanych działań. </a:t>
          </a:r>
          <a:endParaRPr lang="pl-PL" sz="2600" kern="1200" dirty="0"/>
        </a:p>
      </dsp:txBody>
      <dsp:txXfrm>
        <a:off x="447789" y="4706475"/>
        <a:ext cx="8616934" cy="588435"/>
      </dsp:txXfrm>
    </dsp:sp>
    <dsp:sp modelId="{C0429590-9548-4A13-A95F-E5329EF5116D}">
      <dsp:nvSpPr>
        <dsp:cNvPr id="0" name=""/>
        <dsp:cNvSpPr/>
      </dsp:nvSpPr>
      <dsp:spPr>
        <a:xfrm>
          <a:off x="80017" y="4632921"/>
          <a:ext cx="735543" cy="7355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6B0464-5477-449D-B023-7E4F9C77A1A1}">
      <dsp:nvSpPr>
        <dsp:cNvPr id="0" name=""/>
        <dsp:cNvSpPr/>
      </dsp:nvSpPr>
      <dsp:spPr>
        <a:xfrm>
          <a:off x="-6645764" y="-1016290"/>
          <a:ext cx="7909853" cy="7909853"/>
        </a:xfrm>
        <a:prstGeom prst="blockArc">
          <a:avLst>
            <a:gd name="adj1" fmla="val 18900000"/>
            <a:gd name="adj2" fmla="val 2700000"/>
            <a:gd name="adj3" fmla="val 273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AC377C-D79A-4F89-BE29-DF3100340D60}">
      <dsp:nvSpPr>
        <dsp:cNvPr id="0" name=""/>
        <dsp:cNvSpPr/>
      </dsp:nvSpPr>
      <dsp:spPr>
        <a:xfrm>
          <a:off x="470475" y="309497"/>
          <a:ext cx="8589773" cy="6187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1140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Zaangażowanie kadr o wysokich kwalifikacjach,</a:t>
          </a:r>
          <a:endParaRPr lang="pl-PL" sz="2000" kern="1200" dirty="0"/>
        </a:p>
      </dsp:txBody>
      <dsp:txXfrm>
        <a:off x="470475" y="309497"/>
        <a:ext cx="8589773" cy="618759"/>
      </dsp:txXfrm>
    </dsp:sp>
    <dsp:sp modelId="{F4615A8B-08AD-482E-B267-6B12E23501CD}">
      <dsp:nvSpPr>
        <dsp:cNvPr id="0" name=""/>
        <dsp:cNvSpPr/>
      </dsp:nvSpPr>
      <dsp:spPr>
        <a:xfrm>
          <a:off x="83751" y="232152"/>
          <a:ext cx="773448" cy="7734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069690-40E5-4FC8-8281-B08110D971C1}">
      <dsp:nvSpPr>
        <dsp:cNvPr id="0" name=""/>
        <dsp:cNvSpPr/>
      </dsp:nvSpPr>
      <dsp:spPr>
        <a:xfrm>
          <a:off x="979447" y="1237518"/>
          <a:ext cx="8080801" cy="6187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1140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smtClean="0"/>
            <a:t>Znajomości aspektów prawnych,</a:t>
          </a:r>
          <a:endParaRPr lang="pl-PL" sz="2000" kern="1200"/>
        </a:p>
      </dsp:txBody>
      <dsp:txXfrm>
        <a:off x="979447" y="1237518"/>
        <a:ext cx="8080801" cy="618759"/>
      </dsp:txXfrm>
    </dsp:sp>
    <dsp:sp modelId="{953B13DA-C6E6-4BF0-A821-32A2604993B3}">
      <dsp:nvSpPr>
        <dsp:cNvPr id="0" name=""/>
        <dsp:cNvSpPr/>
      </dsp:nvSpPr>
      <dsp:spPr>
        <a:xfrm>
          <a:off x="592722" y="1160173"/>
          <a:ext cx="773448" cy="7734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D507DC-23D7-4F06-8086-1B604B980FEC}">
      <dsp:nvSpPr>
        <dsp:cNvPr id="0" name=""/>
        <dsp:cNvSpPr/>
      </dsp:nvSpPr>
      <dsp:spPr>
        <a:xfrm>
          <a:off x="1212187" y="2165539"/>
          <a:ext cx="7848061" cy="6187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1140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smtClean="0"/>
            <a:t>Elastyczność oraz ciągłe podnoszenie kwalifikacji pracowników,</a:t>
          </a:r>
          <a:endParaRPr lang="pl-PL" sz="2000" kern="1200"/>
        </a:p>
      </dsp:txBody>
      <dsp:txXfrm>
        <a:off x="1212187" y="2165539"/>
        <a:ext cx="7848061" cy="618759"/>
      </dsp:txXfrm>
    </dsp:sp>
    <dsp:sp modelId="{68066023-3AA6-4E41-BCE3-EF726D4265BC}">
      <dsp:nvSpPr>
        <dsp:cNvPr id="0" name=""/>
        <dsp:cNvSpPr/>
      </dsp:nvSpPr>
      <dsp:spPr>
        <a:xfrm>
          <a:off x="825462" y="2088194"/>
          <a:ext cx="773448" cy="7734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2DCEB3-6693-4E28-91EE-56BE0F70333E}">
      <dsp:nvSpPr>
        <dsp:cNvPr id="0" name=""/>
        <dsp:cNvSpPr/>
      </dsp:nvSpPr>
      <dsp:spPr>
        <a:xfrm>
          <a:off x="1212187" y="3092973"/>
          <a:ext cx="7848061" cy="6187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1140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smtClean="0"/>
            <a:t>Większy profesjonalizm w działaniu,</a:t>
          </a:r>
          <a:endParaRPr lang="pl-PL" sz="2000" kern="1200"/>
        </a:p>
      </dsp:txBody>
      <dsp:txXfrm>
        <a:off x="1212187" y="3092973"/>
        <a:ext cx="7848061" cy="618759"/>
      </dsp:txXfrm>
    </dsp:sp>
    <dsp:sp modelId="{83203BAA-8478-492D-9224-2B72844F36CA}">
      <dsp:nvSpPr>
        <dsp:cNvPr id="0" name=""/>
        <dsp:cNvSpPr/>
      </dsp:nvSpPr>
      <dsp:spPr>
        <a:xfrm>
          <a:off x="825462" y="3015628"/>
          <a:ext cx="773448" cy="7734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35BA99-64AD-48E9-AA2D-3543C311A1D2}">
      <dsp:nvSpPr>
        <dsp:cNvPr id="0" name=""/>
        <dsp:cNvSpPr/>
      </dsp:nvSpPr>
      <dsp:spPr>
        <a:xfrm>
          <a:off x="979447" y="4020994"/>
          <a:ext cx="8080801" cy="6187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1140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Tworzenie partnerstw skupiających organizacje realizujące podobne projekty,</a:t>
          </a:r>
          <a:endParaRPr lang="pl-PL" sz="2000" kern="1200" dirty="0"/>
        </a:p>
      </dsp:txBody>
      <dsp:txXfrm>
        <a:off x="979447" y="4020994"/>
        <a:ext cx="8080801" cy="618759"/>
      </dsp:txXfrm>
    </dsp:sp>
    <dsp:sp modelId="{A340320F-8F9E-4044-AF16-4D9C47FC6149}">
      <dsp:nvSpPr>
        <dsp:cNvPr id="0" name=""/>
        <dsp:cNvSpPr/>
      </dsp:nvSpPr>
      <dsp:spPr>
        <a:xfrm>
          <a:off x="592722" y="3943649"/>
          <a:ext cx="773448" cy="7734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00B441-E0B2-49C3-8415-8893D4FA4F9D}">
      <dsp:nvSpPr>
        <dsp:cNvPr id="0" name=""/>
        <dsp:cNvSpPr/>
      </dsp:nvSpPr>
      <dsp:spPr>
        <a:xfrm>
          <a:off x="470475" y="4949015"/>
          <a:ext cx="8589773" cy="6187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1140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smtClean="0"/>
            <a:t>Konieczna wymiana kontaktów i doświadczeń z podobnymi organizacjami w skali regionu,  kraju oraz na poziomie europejskim. </a:t>
          </a:r>
          <a:endParaRPr lang="pl-PL" sz="2000" kern="1200"/>
        </a:p>
      </dsp:txBody>
      <dsp:txXfrm>
        <a:off x="470475" y="4949015"/>
        <a:ext cx="8589773" cy="618759"/>
      </dsp:txXfrm>
    </dsp:sp>
    <dsp:sp modelId="{99002D78-9470-4015-9AA8-B3FDC1C19D62}">
      <dsp:nvSpPr>
        <dsp:cNvPr id="0" name=""/>
        <dsp:cNvSpPr/>
      </dsp:nvSpPr>
      <dsp:spPr>
        <a:xfrm>
          <a:off x="83751" y="4871670"/>
          <a:ext cx="773448" cy="7734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DBABD2-CF6B-48FF-B28F-95ED052B2B45}">
      <dsp:nvSpPr>
        <dsp:cNvPr id="0" name=""/>
        <dsp:cNvSpPr/>
      </dsp:nvSpPr>
      <dsp:spPr>
        <a:xfrm>
          <a:off x="-6727307" y="-1028676"/>
          <a:ext cx="8006632" cy="8006632"/>
        </a:xfrm>
        <a:prstGeom prst="blockArc">
          <a:avLst>
            <a:gd name="adj1" fmla="val 18900000"/>
            <a:gd name="adj2" fmla="val 2700000"/>
            <a:gd name="adj3" fmla="val 27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5A5E55-0A2D-41E3-A8EA-199AEFDE7373}">
      <dsp:nvSpPr>
        <dsp:cNvPr id="0" name=""/>
        <dsp:cNvSpPr/>
      </dsp:nvSpPr>
      <dsp:spPr>
        <a:xfrm>
          <a:off x="669406" y="457380"/>
          <a:ext cx="8389631" cy="9152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6470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Chęć pozyskania za wszelką cenę środków na realizację grantów, co wymusza modyfikację swojej działalności do potrzeb grantu,</a:t>
          </a:r>
          <a:endParaRPr lang="pl-PL" sz="2000" kern="1200" dirty="0"/>
        </a:p>
      </dsp:txBody>
      <dsp:txXfrm>
        <a:off x="669406" y="457380"/>
        <a:ext cx="8389631" cy="915237"/>
      </dsp:txXfrm>
    </dsp:sp>
    <dsp:sp modelId="{7268D32B-A3B0-4A5A-B5FB-828EBC81A851}">
      <dsp:nvSpPr>
        <dsp:cNvPr id="0" name=""/>
        <dsp:cNvSpPr/>
      </dsp:nvSpPr>
      <dsp:spPr>
        <a:xfrm>
          <a:off x="97382" y="342975"/>
          <a:ext cx="1144046" cy="11440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576BF8-E2A1-4363-B09E-90687C67583A}">
      <dsp:nvSpPr>
        <dsp:cNvPr id="0" name=""/>
        <dsp:cNvSpPr/>
      </dsp:nvSpPr>
      <dsp:spPr>
        <a:xfrm>
          <a:off x="1194132" y="1830474"/>
          <a:ext cx="7864904" cy="9152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6470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Monopolizacja na „rynku” usług trzeciego sektora,</a:t>
          </a:r>
          <a:endParaRPr lang="pl-PL" sz="2000" kern="1200" dirty="0"/>
        </a:p>
      </dsp:txBody>
      <dsp:txXfrm>
        <a:off x="1194132" y="1830474"/>
        <a:ext cx="7864904" cy="915237"/>
      </dsp:txXfrm>
    </dsp:sp>
    <dsp:sp modelId="{5A5CF46B-6337-46E8-BABA-67F81FA7DF1F}">
      <dsp:nvSpPr>
        <dsp:cNvPr id="0" name=""/>
        <dsp:cNvSpPr/>
      </dsp:nvSpPr>
      <dsp:spPr>
        <a:xfrm>
          <a:off x="622109" y="1716069"/>
          <a:ext cx="1144046" cy="11440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5FB686-5B71-49DC-A1DB-B115B44272ED}">
      <dsp:nvSpPr>
        <dsp:cNvPr id="0" name=""/>
        <dsp:cNvSpPr/>
      </dsp:nvSpPr>
      <dsp:spPr>
        <a:xfrm>
          <a:off x="1194132" y="3203568"/>
          <a:ext cx="7864904" cy="9152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6470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Uprzywilejowane miejsce dla organizacji, które mogą wykazać się doświadczeniem, rozległym zapleczem, obrotami finansowymi i zdolnością kredytową,</a:t>
          </a:r>
          <a:endParaRPr lang="pl-PL" sz="2000" kern="1200" dirty="0"/>
        </a:p>
      </dsp:txBody>
      <dsp:txXfrm>
        <a:off x="1194132" y="3203568"/>
        <a:ext cx="7864904" cy="915237"/>
      </dsp:txXfrm>
    </dsp:sp>
    <dsp:sp modelId="{83141EDD-7F34-40B7-A451-D2925FC9F964}">
      <dsp:nvSpPr>
        <dsp:cNvPr id="0" name=""/>
        <dsp:cNvSpPr/>
      </dsp:nvSpPr>
      <dsp:spPr>
        <a:xfrm>
          <a:off x="622109" y="3089163"/>
          <a:ext cx="1144046" cy="11440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4A49C0-FC47-444F-B218-7FD4B50DE8BB}">
      <dsp:nvSpPr>
        <dsp:cNvPr id="0" name=""/>
        <dsp:cNvSpPr/>
      </dsp:nvSpPr>
      <dsp:spPr>
        <a:xfrm>
          <a:off x="669406" y="4576662"/>
          <a:ext cx="8389631" cy="9152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6470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Ryzyko wykluczenia organizacji młodszych, z mniejszym doświadczeniem, o małych zasobach, a przez to izolowanie dużej części zgromadzonego kapitału więzi społecznych, który mógłby być wykorzystywany. </a:t>
          </a:r>
          <a:endParaRPr lang="pl-PL" sz="2000" kern="1200" dirty="0"/>
        </a:p>
      </dsp:txBody>
      <dsp:txXfrm>
        <a:off x="669406" y="4576662"/>
        <a:ext cx="8389631" cy="915237"/>
      </dsp:txXfrm>
    </dsp:sp>
    <dsp:sp modelId="{FA268C17-DA18-43EA-9EF3-01856CCC4AF5}">
      <dsp:nvSpPr>
        <dsp:cNvPr id="0" name=""/>
        <dsp:cNvSpPr/>
      </dsp:nvSpPr>
      <dsp:spPr>
        <a:xfrm>
          <a:off x="97382" y="4462257"/>
          <a:ext cx="1144046" cy="11440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DF14870-3A6A-4830-B17C-D14C67C5575A}" type="datetimeFigureOut">
              <a:rPr lang="pl-PL" smtClean="0"/>
              <a:t>2019-09-17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4571402-696B-4515-B03E-B94B4E204363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ostokąt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ostokąt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4870-3A6A-4830-B17C-D14C67C5575A}" type="datetimeFigureOut">
              <a:rPr lang="pl-PL" smtClean="0"/>
              <a:t>2019-09-17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1402-696B-4515-B03E-B94B4E20436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4870-3A6A-4830-B17C-D14C67C5575A}" type="datetimeFigureOut">
              <a:rPr lang="pl-PL" smtClean="0"/>
              <a:t>2019-09-17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1402-696B-4515-B03E-B94B4E204363}" type="slidenum">
              <a:rPr lang="pl-PL" smtClean="0"/>
              <a:t>‹#›</a:t>
            </a:fld>
            <a:endParaRPr lang="pl-PL"/>
          </a:p>
        </p:txBody>
      </p:sp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ójkąt równoramienny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4870-3A6A-4830-B17C-D14C67C5575A}" type="datetimeFigureOut">
              <a:rPr lang="pl-PL" smtClean="0"/>
              <a:t>2019-09-17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1402-696B-4515-B03E-B94B4E204363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DF14870-3A6A-4830-B17C-D14C67C5575A}" type="datetimeFigureOut">
              <a:rPr lang="pl-PL" smtClean="0"/>
              <a:t>2019-09-17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4571402-696B-4515-B03E-B94B4E204363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4870-3A6A-4830-B17C-D14C67C5575A}" type="datetimeFigureOut">
              <a:rPr lang="pl-PL" smtClean="0"/>
              <a:t>2019-09-17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1402-696B-4515-B03E-B94B4E204363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4870-3A6A-4830-B17C-D14C67C5575A}" type="datetimeFigureOut">
              <a:rPr lang="pl-PL" smtClean="0"/>
              <a:t>2019-09-17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1402-696B-4515-B03E-B94B4E204363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4870-3A6A-4830-B17C-D14C67C5575A}" type="datetimeFigureOut">
              <a:rPr lang="pl-PL" smtClean="0"/>
              <a:t>2019-09-17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1402-696B-4515-B03E-B94B4E204363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4870-3A6A-4830-B17C-D14C67C5575A}" type="datetimeFigureOut">
              <a:rPr lang="pl-PL" smtClean="0"/>
              <a:t>2019-09-17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1402-696B-4515-B03E-B94B4E204363}" type="slidenum">
              <a:rPr lang="pl-PL" smtClean="0"/>
              <a:t>‹#›</a:t>
            </a:fld>
            <a:endParaRPr lang="pl-PL"/>
          </a:p>
        </p:txBody>
      </p:sp>
      <p:sp>
        <p:nvSpPr>
          <p:cNvPr id="5" name="Łącznik prostoliniowy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4870-3A6A-4830-B17C-D14C67C5575A}" type="datetimeFigureOut">
              <a:rPr lang="pl-PL" smtClean="0"/>
              <a:t>2019-09-17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1402-696B-4515-B03E-B94B4E204363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Łącznik prostoliniowy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4870-3A6A-4830-B17C-D14C67C5575A}" type="datetimeFigureOut">
              <a:rPr lang="pl-PL" smtClean="0"/>
              <a:t>2019-09-17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1402-696B-4515-B03E-B94B4E204363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DF14870-3A6A-4830-B17C-D14C67C5575A}" type="datetimeFigureOut">
              <a:rPr lang="pl-PL" smtClean="0"/>
              <a:t>2019-09-17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4571402-696B-4515-B03E-B94B4E204363}" type="slidenum">
              <a:rPr lang="pl-PL" smtClean="0"/>
              <a:t>‹#›</a:t>
            </a:fld>
            <a:endParaRPr lang="pl-PL"/>
          </a:p>
        </p:txBody>
      </p:sp>
      <p:sp>
        <p:nvSpPr>
          <p:cNvPr id="28" name="Łącznik prostoliniowy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Łącznik prostoliniowy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równoramienny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15616" y="3717032"/>
            <a:ext cx="709721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Diagnoza potrzeb </a:t>
            </a:r>
            <a:br>
              <a:rPr lang="pl-PL" dirty="0" smtClean="0"/>
            </a:br>
            <a:r>
              <a:rPr lang="pl-PL" dirty="0" smtClean="0"/>
              <a:t>organizacji pozarządowych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Kielce, 18.09.2019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554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84312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Organizacje pozarządowe </a:t>
            </a:r>
            <a:r>
              <a:rPr lang="pl-PL" sz="2400" dirty="0" smtClean="0"/>
              <a:t>jako uzupełnienie </a:t>
            </a:r>
            <a:br>
              <a:rPr lang="pl-PL" sz="2400" dirty="0" smtClean="0"/>
            </a:br>
            <a:r>
              <a:rPr lang="pl-PL" sz="2400" dirty="0" smtClean="0"/>
              <a:t>sektora publicznego </a:t>
            </a:r>
            <a:endParaRPr lang="pl-PL" sz="24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83793094"/>
              </p:ext>
            </p:extLst>
          </p:nvPr>
        </p:nvGraphicFramePr>
        <p:xfrm>
          <a:off x="179512" y="1124744"/>
          <a:ext cx="8856984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649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ED73C9C-599C-4237-B751-CB0A889AF2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0ED73C9C-599C-4237-B751-CB0A889AF2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0ED73C9C-599C-4237-B751-CB0A889AF2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0ED73C9C-599C-4237-B751-CB0A889AF2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330DD87-FB95-4C66-9494-A4FF1F09E7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4330DD87-FB95-4C66-9494-A4FF1F09E7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4330DD87-FB95-4C66-9494-A4FF1F09E7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4330DD87-FB95-4C66-9494-A4FF1F09E7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FC94329-5B1F-4897-9ABD-93266FB4DC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3FC94329-5B1F-4897-9ABD-93266FB4DC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3FC94329-5B1F-4897-9ABD-93266FB4DC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3FC94329-5B1F-4897-9ABD-93266FB4DC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Partnerstwo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5234136"/>
          </a:xfrm>
        </p:spPr>
        <p:txBody>
          <a:bodyPr>
            <a:normAutofit fontScale="85000" lnSpcReduction="10000"/>
          </a:bodyPr>
          <a:lstStyle/>
          <a:p>
            <a:r>
              <a:rPr lang="pl-PL" b="1" dirty="0"/>
              <a:t>Partnerstwo </a:t>
            </a:r>
            <a:r>
              <a:rPr lang="pl-PL" b="1" dirty="0" err="1"/>
              <a:t>prywatno</a:t>
            </a:r>
            <a:r>
              <a:rPr lang="pl-PL" b="1" dirty="0"/>
              <a:t>-społeczne</a:t>
            </a:r>
            <a:r>
              <a:rPr lang="pl-PL" dirty="0"/>
              <a:t> zawierane jest najczęściej w celu rozwiazywania konkretnych problemów społecznych, środowiskowych, zdrowia, edukacji, </a:t>
            </a:r>
            <a:r>
              <a:rPr lang="pl-PL" dirty="0" smtClean="0"/>
              <a:t>lokalnych </a:t>
            </a:r>
            <a:r>
              <a:rPr lang="pl-PL" dirty="0"/>
              <a:t>lub innych</a:t>
            </a:r>
            <a:r>
              <a:rPr lang="pl-PL" dirty="0" smtClean="0"/>
              <a:t>.</a:t>
            </a:r>
          </a:p>
          <a:p>
            <a:r>
              <a:rPr lang="pl-PL" b="1" dirty="0"/>
              <a:t>Partnerstwo publiczno-prywatne</a:t>
            </a:r>
            <a:r>
              <a:rPr lang="pl-PL" dirty="0"/>
              <a:t> (PPP) zawierane jest nie w celu rozwiązywania konkretnych problemów, a raczej w celu tworzenia warunków (infrastruktury, polityki) mających istotne społeczne implikacje.  </a:t>
            </a:r>
            <a:endParaRPr lang="pl-PL" dirty="0" smtClean="0"/>
          </a:p>
          <a:p>
            <a:r>
              <a:rPr lang="pl-PL" b="1" dirty="0"/>
              <a:t>Partnerstwo publiczno-społeczne</a:t>
            </a:r>
            <a:r>
              <a:rPr lang="pl-PL" dirty="0"/>
              <a:t> opiera się najczęściej na kontraktowaniu i zlecaniu usług publicznych organizacjom pozarządowym. Zwykle są to usługi związane z rynkiem pracy oraz pomocą społeczną</a:t>
            </a:r>
            <a:r>
              <a:rPr lang="pl-PL" dirty="0" smtClean="0"/>
              <a:t>.</a:t>
            </a:r>
          </a:p>
          <a:p>
            <a:r>
              <a:rPr lang="pl-PL" b="1" dirty="0"/>
              <a:t>Partnerstwo międzysektorowe</a:t>
            </a:r>
            <a:r>
              <a:rPr lang="pl-PL" dirty="0"/>
              <a:t> składające się z przedstawicieli wszystkich trzech sektorów to zwykle </a:t>
            </a:r>
            <a:r>
              <a:rPr lang="pl-PL" dirty="0" smtClean="0"/>
              <a:t>duże ogólnokrajowe partnerstwa. </a:t>
            </a:r>
            <a:r>
              <a:rPr lang="pl-PL" dirty="0"/>
              <a:t>Koncentrują się one głównie na tematach związanych z rozwojem gospodarczym, rozwojem lokalnym, zrównoważonym rozwojem, pomocy społecznej, opiece zdrowotnej.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781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187624" y="4005064"/>
            <a:ext cx="6858000" cy="533400"/>
          </a:xfrm>
        </p:spPr>
        <p:txBody>
          <a:bodyPr>
            <a:normAutofit/>
          </a:bodyPr>
          <a:lstStyle/>
          <a:p>
            <a:pPr algn="l"/>
            <a:r>
              <a:rPr lang="pl-PL" dirty="0"/>
              <a:t>D</a:t>
            </a:r>
            <a:r>
              <a:rPr lang="pl-PL" dirty="0" smtClean="0"/>
              <a:t>ziałania projektowe w organizacjach pozarządowych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225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496944" cy="4680520"/>
          </a:xfrm>
        </p:spPr>
        <p:txBody>
          <a:bodyPr>
            <a:normAutofit/>
          </a:bodyPr>
          <a:lstStyle/>
          <a:p>
            <a:pPr algn="just"/>
            <a:endParaRPr lang="pl-PL" dirty="0" smtClean="0"/>
          </a:p>
          <a:p>
            <a:pPr algn="just"/>
            <a:r>
              <a:rPr lang="pl-PL" dirty="0" smtClean="0"/>
              <a:t>Działanie projektowe najczęściej </a:t>
            </a:r>
            <a:r>
              <a:rPr lang="pl-PL" dirty="0"/>
              <a:t>kojarzy się </a:t>
            </a:r>
            <a:r>
              <a:rPr lang="pl-PL" dirty="0" smtClean="0"/>
              <a:t>zarządzaniem projektami, </a:t>
            </a:r>
            <a:r>
              <a:rPr lang="pl-PL" dirty="0"/>
              <a:t>z przedsięwzięciami mającymi na celu wykonanie czy osiągnięcie danego produktu końcowego, który ma przynieść dane korzyści – najczęściej zyski finansowe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546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23528" y="1219200"/>
            <a:ext cx="8363272" cy="5090120"/>
          </a:xfrm>
        </p:spPr>
        <p:txBody>
          <a:bodyPr>
            <a:normAutofit/>
          </a:bodyPr>
          <a:lstStyle/>
          <a:p>
            <a:pPr algn="just"/>
            <a:endParaRPr lang="pl-PL" dirty="0" smtClean="0"/>
          </a:p>
          <a:p>
            <a:pPr algn="just"/>
            <a:r>
              <a:rPr lang="pl-PL" dirty="0"/>
              <a:t>Praktyka pokazuje, że organizacje pozarządowe </a:t>
            </a:r>
            <a:r>
              <a:rPr lang="pl-PL" dirty="0" smtClean="0"/>
              <a:t>starają się </a:t>
            </a:r>
            <a:r>
              <a:rPr lang="pl-PL" dirty="0"/>
              <a:t>wykorzystywać metody i techniki zarządzania projektami </a:t>
            </a:r>
            <a:r>
              <a:rPr lang="pl-PL" dirty="0" smtClean="0"/>
              <a:t>na wzór podmiotów </a:t>
            </a:r>
            <a:r>
              <a:rPr lang="pl-PL" dirty="0"/>
              <a:t>komercyjnych</a:t>
            </a:r>
            <a:r>
              <a:rPr lang="pl-PL" dirty="0" smtClean="0"/>
              <a:t>. </a:t>
            </a:r>
          </a:p>
          <a:p>
            <a:pPr algn="just"/>
            <a:endParaRPr lang="pl-PL" dirty="0"/>
          </a:p>
          <a:p>
            <a:pPr algn="just"/>
            <a:r>
              <a:rPr lang="pl-PL" dirty="0" smtClean="0"/>
              <a:t>W </a:t>
            </a:r>
            <a:r>
              <a:rPr lang="pl-PL" dirty="0"/>
              <a:t>wielu przypadkach szczytne idee czy przyjęte założenia </a:t>
            </a:r>
            <a:r>
              <a:rPr lang="pl-PL" dirty="0" smtClean="0"/>
              <a:t>misji społecznych </a:t>
            </a:r>
            <a:r>
              <a:rPr lang="pl-PL" dirty="0"/>
              <a:t>zaczynają ustępować miejsca potrzebie profesjonalnego </a:t>
            </a:r>
            <a:r>
              <a:rPr lang="pl-PL" dirty="0" smtClean="0"/>
              <a:t>zarządzania organizacją</a:t>
            </a:r>
            <a:r>
              <a:rPr lang="pl-PL" dirty="0"/>
              <a:t>, </a:t>
            </a:r>
            <a:r>
              <a:rPr lang="pl-PL" dirty="0" smtClean="0"/>
              <a:t>skutecznego </a:t>
            </a:r>
            <a:r>
              <a:rPr lang="pl-PL" dirty="0"/>
              <a:t>przywództwa </a:t>
            </a:r>
            <a:r>
              <a:rPr lang="pl-PL" dirty="0" smtClean="0"/>
              <a:t>czy optymalnego </a:t>
            </a:r>
            <a:r>
              <a:rPr lang="pl-PL" dirty="0"/>
              <a:t>wykorzystania wszystkich zasobów</a:t>
            </a:r>
          </a:p>
        </p:txBody>
      </p:sp>
    </p:spTree>
    <p:extLst>
      <p:ext uri="{BB962C8B-B14F-4D97-AF65-F5344CB8AC3E}">
        <p14:creationId xmlns:p14="http://schemas.microsoft.com/office/powerpoint/2010/main" val="382320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79296" cy="936104"/>
          </a:xfrm>
        </p:spPr>
        <p:txBody>
          <a:bodyPr>
            <a:normAutofit/>
          </a:bodyPr>
          <a:lstStyle/>
          <a:p>
            <a:r>
              <a:rPr lang="pl-PL" sz="3100" dirty="0"/>
              <a:t>D</a:t>
            </a:r>
            <a:r>
              <a:rPr lang="pl-PL" sz="3100" dirty="0" smtClean="0"/>
              <a:t>ziałania projektowe – zalety </a:t>
            </a:r>
            <a:endParaRPr lang="pl-PL" sz="36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83319084"/>
              </p:ext>
            </p:extLst>
          </p:nvPr>
        </p:nvGraphicFramePr>
        <p:xfrm>
          <a:off x="0" y="1268760"/>
          <a:ext cx="9144000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857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69269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Działania projektowe – </a:t>
            </a:r>
            <a:r>
              <a:rPr lang="pl-PL" dirty="0" smtClean="0"/>
              <a:t>wymagania</a:t>
            </a:r>
            <a:endParaRPr lang="pl-PL" sz="32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61831251"/>
              </p:ext>
            </p:extLst>
          </p:nvPr>
        </p:nvGraphicFramePr>
        <p:xfrm>
          <a:off x="0" y="980728"/>
          <a:ext cx="9144000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829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txBody>
          <a:bodyPr>
            <a:noAutofit/>
          </a:bodyPr>
          <a:lstStyle/>
          <a:p>
            <a:r>
              <a:rPr lang="pl-PL" sz="2800" dirty="0"/>
              <a:t>Działania projektowe – </a:t>
            </a:r>
            <a:r>
              <a:rPr lang="pl-PL" sz="2800" dirty="0" smtClean="0"/>
              <a:t>zagrożenia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16950574"/>
              </p:ext>
            </p:extLst>
          </p:nvPr>
        </p:nvGraphicFramePr>
        <p:xfrm>
          <a:off x="0" y="908720"/>
          <a:ext cx="9144000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230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187624" y="3789040"/>
            <a:ext cx="7056784" cy="864096"/>
          </a:xfrm>
        </p:spPr>
        <p:txBody>
          <a:bodyPr>
            <a:normAutofit/>
          </a:bodyPr>
          <a:lstStyle/>
          <a:p>
            <a:pPr lvl="0" algn="ctr"/>
            <a:r>
              <a:rPr lang="pl-PL" sz="2800" dirty="0" smtClean="0"/>
              <a:t>Organizacje pozarządowe w Polsce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62058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692696"/>
          </a:xfrm>
        </p:spPr>
        <p:txBody>
          <a:bodyPr>
            <a:normAutofit/>
          </a:bodyPr>
          <a:lstStyle/>
          <a:p>
            <a:pPr algn="ctr"/>
            <a:r>
              <a:rPr lang="pl-PL" sz="2400" dirty="0"/>
              <a:t>Organizacje pozarządowe w Polsce (2018 r.)</a:t>
            </a: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63116"/>
            <a:ext cx="3744416" cy="3682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11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Plan wystąpienia 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53531440"/>
              </p:ext>
            </p:extLst>
          </p:nvPr>
        </p:nvGraphicFramePr>
        <p:xfrm>
          <a:off x="0" y="1219200"/>
          <a:ext cx="8604448" cy="545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445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5121"/>
            <a:ext cx="9144000" cy="523559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Organizacje pozarządowe w Polsce (2018 r.)</a:t>
            </a:r>
            <a:endParaRPr lang="pl-PL" sz="24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841668"/>
            <a:ext cx="6552728" cy="6016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417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1266"/>
            <a:ext cx="9144000" cy="825446"/>
          </a:xfrm>
        </p:spPr>
        <p:txBody>
          <a:bodyPr>
            <a:noAutofit/>
          </a:bodyPr>
          <a:lstStyle/>
          <a:p>
            <a:pPr algn="ctr"/>
            <a:r>
              <a:rPr lang="pl-PL" sz="2400" dirty="0" smtClean="0"/>
              <a:t>Obszary działalności organizacji pozarządowych w Polsce</a:t>
            </a:r>
            <a:r>
              <a:rPr lang="pl-PL" sz="2800" dirty="0" smtClean="0"/>
              <a:t>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1800" dirty="0" smtClean="0"/>
              <a:t>(dane w %)</a:t>
            </a:r>
            <a:endParaRPr lang="pl-PL" sz="1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26990589"/>
              </p:ext>
            </p:extLst>
          </p:nvPr>
        </p:nvGraphicFramePr>
        <p:xfrm>
          <a:off x="0" y="1052736"/>
          <a:ext cx="8748464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616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11266"/>
            <a:ext cx="8964488" cy="537414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Finansowanie organizacji pozarządowych </a:t>
            </a:r>
            <a:endParaRPr lang="pl-PL" sz="2400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6158" y="764704"/>
            <a:ext cx="4406081" cy="6075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083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187624" y="3645024"/>
            <a:ext cx="6889576" cy="1231776"/>
          </a:xfrm>
        </p:spPr>
        <p:txBody>
          <a:bodyPr>
            <a:normAutofit fontScale="90000"/>
          </a:bodyPr>
          <a:lstStyle/>
          <a:p>
            <a:pPr lvl="0" algn="ctr"/>
            <a:r>
              <a:rPr lang="pl-PL" sz="2700" dirty="0"/>
              <a:t>Organizacje pozarządowe </a:t>
            </a:r>
            <a:br>
              <a:rPr lang="pl-PL" sz="2700" dirty="0"/>
            </a:br>
            <a:r>
              <a:rPr lang="pl-PL" sz="2700" dirty="0"/>
              <a:t>na rzecz osób z niepełnosprawnością  </a:t>
            </a:r>
            <a:br>
              <a:rPr lang="pl-PL" sz="2700" dirty="0"/>
            </a:br>
            <a:r>
              <a:rPr lang="pl-PL" sz="2700" dirty="0"/>
              <a:t>w województwie świętokrzyskim</a:t>
            </a:r>
            <a:r>
              <a:rPr lang="pl-PL" sz="1200" dirty="0"/>
              <a:t> 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155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W woj. świętokrzyskim działa ponad 80 organizacji na rzecz osób z niepełnosprawnością</a:t>
            </a:r>
          </a:p>
          <a:p>
            <a:endParaRPr lang="pl-PL" dirty="0" smtClean="0"/>
          </a:p>
          <a:p>
            <a:r>
              <a:rPr lang="pl-PL" dirty="0" smtClean="0"/>
              <a:t>Na ankietę odpowiedziało 24 organizacje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408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>
          <a:xfrm>
            <a:off x="395536" y="152400"/>
            <a:ext cx="8291264" cy="540296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Dominująca forma działalności</a:t>
            </a:r>
            <a:endParaRPr lang="pl-PL" sz="2400" dirty="0"/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0976025"/>
              </p:ext>
            </p:extLst>
          </p:nvPr>
        </p:nvGraphicFramePr>
        <p:xfrm>
          <a:off x="0" y="908720"/>
          <a:ext cx="9144000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327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01608" cy="504056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Główne źródła dochodu organizacji pozarządowych </a:t>
            </a: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71776637"/>
              </p:ext>
            </p:extLst>
          </p:nvPr>
        </p:nvGraphicFramePr>
        <p:xfrm>
          <a:off x="0" y="764704"/>
          <a:ext cx="9144000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056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52400"/>
            <a:ext cx="9036496" cy="540296"/>
          </a:xfrm>
        </p:spPr>
        <p:txBody>
          <a:bodyPr>
            <a:noAutofit/>
          </a:bodyPr>
          <a:lstStyle/>
          <a:p>
            <a:pPr algn="ctr"/>
            <a:r>
              <a:rPr lang="pl-PL" sz="2000" dirty="0"/>
              <a:t>Główne trudności na jakie wskazują </a:t>
            </a:r>
            <a:r>
              <a:rPr lang="pl-PL" sz="2000" dirty="0" smtClean="0"/>
              <a:t>organizacje pozarządowe </a:t>
            </a:r>
            <a:endParaRPr lang="pl-PL" sz="20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49675220"/>
              </p:ext>
            </p:extLst>
          </p:nvPr>
        </p:nvGraphicFramePr>
        <p:xfrm>
          <a:off x="251520" y="1196752"/>
          <a:ext cx="849694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986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25121"/>
            <a:ext cx="8957770" cy="739583"/>
          </a:xfrm>
        </p:spPr>
        <p:txBody>
          <a:bodyPr>
            <a:noAutofit/>
          </a:bodyPr>
          <a:lstStyle/>
          <a:p>
            <a:pPr algn="ctr"/>
            <a:r>
              <a:rPr lang="pl-PL" sz="2400" dirty="0" smtClean="0"/>
              <a:t>Główne przeszkody w pozyskiwaniu środków z UE</a:t>
            </a: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96914819"/>
              </p:ext>
            </p:extLst>
          </p:nvPr>
        </p:nvGraphicFramePr>
        <p:xfrm>
          <a:off x="107504" y="1196752"/>
          <a:ext cx="9036496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354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52400"/>
            <a:ext cx="9036496" cy="540296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Deklarowane potrzeby szkoleń</a:t>
            </a: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42183579"/>
              </p:ext>
            </p:extLst>
          </p:nvPr>
        </p:nvGraphicFramePr>
        <p:xfrm>
          <a:off x="179512" y="1052736"/>
          <a:ext cx="8964488" cy="54299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25477"/>
                <a:gridCol w="2039011"/>
              </a:tblGrid>
              <a:tr h="87873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 dirty="0">
                          <a:effectLst/>
                        </a:rPr>
                        <a:t>Pozyskiwanie środków na </a:t>
                      </a:r>
                      <a:r>
                        <a:rPr lang="pl-PL" sz="1600" u="none" strike="noStrike" dirty="0" smtClean="0">
                          <a:effectLst/>
                        </a:rPr>
                        <a:t>działalność, małe </a:t>
                      </a:r>
                      <a:r>
                        <a:rPr lang="pl-PL" sz="1600" u="none" strike="noStrike" dirty="0">
                          <a:effectLst/>
                        </a:rPr>
                        <a:t>dotacje, tryb konkursowy 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R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16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41045">
                <a:tc>
                  <a:txBody>
                    <a:bodyPr/>
                    <a:lstStyle/>
                    <a:p>
                      <a:pPr algn="l" fontAlgn="ctr"/>
                      <a:endParaRPr lang="pl-PL" sz="16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pl-PL" sz="1600" u="none" strike="noStrike" dirty="0" smtClean="0">
                          <a:effectLst/>
                        </a:rPr>
                        <a:t>Budżetowanie </a:t>
                      </a:r>
                      <a:r>
                        <a:rPr lang="pl-PL" sz="1600" u="none" strike="noStrike" dirty="0">
                          <a:effectLst/>
                        </a:rPr>
                        <a:t>i księgowość w </a:t>
                      </a:r>
                      <a:r>
                        <a:rPr lang="pl-PL" sz="1600" u="none" strike="noStrike" dirty="0" smtClean="0">
                          <a:effectLst/>
                        </a:rPr>
                        <a:t>NGO</a:t>
                      </a:r>
                    </a:p>
                    <a:p>
                      <a:pPr algn="l" fontAlgn="ctr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R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13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41045">
                <a:tc>
                  <a:txBody>
                    <a:bodyPr/>
                    <a:lstStyle/>
                    <a:p>
                      <a:pPr algn="l" fontAlgn="ctr"/>
                      <a:endParaRPr lang="pl-PL" sz="16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pl-PL" sz="1600" u="none" strike="noStrike" dirty="0" smtClean="0">
                          <a:effectLst/>
                        </a:rPr>
                        <a:t>Sprawozdawczość organizacji</a:t>
                      </a:r>
                    </a:p>
                    <a:p>
                      <a:pPr algn="l" fontAlgn="ctr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R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14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6944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 dirty="0">
                          <a:effectLst/>
                        </a:rPr>
                        <a:t>Prawne aspekty funkcjonowania organizacji: </a:t>
                      </a:r>
                      <a:r>
                        <a:rPr lang="pl-PL" sz="1600" u="none" strike="noStrike" dirty="0" smtClean="0">
                          <a:effectLst/>
                        </a:rPr>
                        <a:t>dostosowanie </a:t>
                      </a:r>
                      <a:r>
                        <a:rPr lang="pl-PL" sz="1600" u="none" strike="noStrike" dirty="0">
                          <a:effectLst/>
                        </a:rPr>
                        <a:t>się organizacji do obowiązujących przepisów, zmiany w obowiązujących przepisach prawnych, standard formalno-prawny działania organizacji </a:t>
                      </a:r>
                      <a:r>
                        <a:rPr lang="pl-PL" sz="1600" u="none" strike="noStrike" dirty="0" smtClean="0">
                          <a:effectLst/>
                        </a:rPr>
                        <a:t>pozarządowych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R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13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5861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 dirty="0">
                          <a:effectLst/>
                        </a:rPr>
                        <a:t>Zarzadzanie organizacją: planowanie strategiczne, budowanie zespołu, budowanie relacji z otoczeniem, współpraca organizacji pozarządowych z biznesem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R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10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41045">
                <a:tc>
                  <a:txBody>
                    <a:bodyPr/>
                    <a:lstStyle/>
                    <a:p>
                      <a:pPr algn="l" fontAlgn="ctr"/>
                      <a:endParaRPr lang="pl-PL" sz="16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pl-PL" sz="1600" u="none" strike="noStrike" dirty="0" smtClean="0">
                          <a:effectLst/>
                        </a:rPr>
                        <a:t>Media </a:t>
                      </a:r>
                      <a:r>
                        <a:rPr lang="pl-PL" sz="1600" u="none" strike="noStrike" dirty="0">
                          <a:effectLst/>
                        </a:rPr>
                        <a:t>społecznościowe w pracy </a:t>
                      </a:r>
                      <a:r>
                        <a:rPr lang="pl-PL" sz="1600" u="none" strike="noStrike" dirty="0" smtClean="0">
                          <a:effectLst/>
                        </a:rPr>
                        <a:t>NGO</a:t>
                      </a:r>
                    </a:p>
                    <a:p>
                      <a:pPr algn="l" fontAlgn="ctr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R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6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755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403648" y="4077072"/>
            <a:ext cx="6858000" cy="533400"/>
          </a:xfrm>
        </p:spPr>
        <p:txBody>
          <a:bodyPr>
            <a:normAutofit/>
          </a:bodyPr>
          <a:lstStyle/>
          <a:p>
            <a:pPr algn="l"/>
            <a:r>
              <a:rPr lang="pl-PL" sz="2800" dirty="0"/>
              <a:t>1. Trzeci sektor </a:t>
            </a:r>
          </a:p>
        </p:txBody>
      </p:sp>
    </p:spTree>
    <p:extLst>
      <p:ext uri="{BB962C8B-B14F-4D97-AF65-F5344CB8AC3E}">
        <p14:creationId xmlns:p14="http://schemas.microsoft.com/office/powerpoint/2010/main" val="284504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52400"/>
            <a:ext cx="9036496" cy="612304"/>
          </a:xfrm>
        </p:spPr>
        <p:txBody>
          <a:bodyPr>
            <a:noAutofit/>
          </a:bodyPr>
          <a:lstStyle/>
          <a:p>
            <a:pPr algn="ctr"/>
            <a:r>
              <a:rPr lang="pl-PL" sz="2000" dirty="0" smtClean="0"/>
              <a:t>Oczekiwania w stosunku do Wojewódzkiej Społecznej Rady </a:t>
            </a:r>
            <a:br>
              <a:rPr lang="pl-PL" sz="2000" dirty="0" smtClean="0"/>
            </a:br>
            <a:r>
              <a:rPr lang="pl-PL" sz="2000" dirty="0" smtClean="0"/>
              <a:t>do spraw Osób z Niepełnosprawnością </a:t>
            </a:r>
            <a:endParaRPr lang="pl-PL" sz="20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26344592"/>
              </p:ext>
            </p:extLst>
          </p:nvPr>
        </p:nvGraphicFramePr>
        <p:xfrm>
          <a:off x="179512" y="1268760"/>
          <a:ext cx="8856984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42425"/>
                <a:gridCol w="2014559"/>
              </a:tblGrid>
              <a:tr h="137469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effectLst/>
                        </a:rPr>
                        <a:t>Przekazywanie informacji </a:t>
                      </a:r>
                      <a:r>
                        <a:rPr lang="pl-PL" sz="1800" u="none" strike="noStrike" dirty="0" smtClean="0">
                          <a:effectLst/>
                        </a:rPr>
                        <a:t>dotyczących </a:t>
                      </a:r>
                      <a:r>
                        <a:rPr lang="pl-PL" sz="1800" u="none" strike="noStrike" dirty="0">
                          <a:effectLst/>
                        </a:rPr>
                        <a:t>organizacji działających na rzecz osób niepełnosprawnych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u="none" strike="noStrike" dirty="0">
                          <a:effectLst/>
                        </a:rPr>
                        <a:t>18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646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effectLst/>
                        </a:rPr>
                        <a:t>Integracja i koordynacja działań organizacji pozarządowych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u="none" strike="noStrike" dirty="0">
                          <a:effectLst/>
                        </a:rPr>
                        <a:t>16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3293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effectLst/>
                        </a:rPr>
                        <a:t>Inspirowanie przedsięwzięć zmierzających </a:t>
                      </a:r>
                      <a:r>
                        <a:rPr lang="pl-PL" sz="1800" u="none" strike="noStrike" dirty="0" smtClean="0">
                          <a:effectLst/>
                        </a:rPr>
                        <a:t>do</a:t>
                      </a:r>
                      <a:r>
                        <a:rPr lang="pl-PL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800" u="none" strike="noStrike" dirty="0" smtClean="0">
                          <a:effectLst/>
                        </a:rPr>
                        <a:t>integracji </a:t>
                      </a:r>
                      <a:r>
                        <a:rPr lang="pl-PL" sz="1800" u="none" strike="noStrike" dirty="0">
                          <a:effectLst/>
                        </a:rPr>
                        <a:t>zawodowej i społecznej osób </a:t>
                      </a:r>
                      <a:r>
                        <a:rPr lang="pl-PL" sz="1800" u="none" strike="noStrike" dirty="0" smtClean="0">
                          <a:effectLst/>
                        </a:rPr>
                        <a:t>niepełnosprawnych</a:t>
                      </a:r>
                      <a:r>
                        <a:rPr lang="pl-PL" sz="1800" u="none" strike="noStrike" baseline="0" dirty="0" smtClean="0">
                          <a:effectLst/>
                        </a:rPr>
                        <a:t> oraz </a:t>
                      </a:r>
                      <a:r>
                        <a:rPr lang="pl-PL" sz="1800" u="none" strike="noStrike" dirty="0" smtClean="0">
                          <a:effectLst/>
                        </a:rPr>
                        <a:t>realizacji </a:t>
                      </a:r>
                      <a:r>
                        <a:rPr lang="pl-PL" sz="1800" u="none" strike="noStrike" dirty="0">
                          <a:effectLst/>
                        </a:rPr>
                        <a:t>praw osób </a:t>
                      </a:r>
                      <a:r>
                        <a:rPr lang="pl-PL" sz="1800" u="none" strike="noStrike" dirty="0" smtClean="0">
                          <a:effectLst/>
                        </a:rPr>
                        <a:t>niepełnosprawnych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u="none" strike="noStrike" dirty="0">
                          <a:effectLst/>
                        </a:rPr>
                        <a:t>16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646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effectLst/>
                        </a:rPr>
                        <a:t>Organizowanie szkoleń, warsztatów nt. niepełnosprawności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u="none" strike="noStrike" dirty="0" smtClean="0">
                          <a:effectLst/>
                        </a:rPr>
                        <a:t>15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62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/>
              <a:t>Udział organizacji pozarządowych z </a:t>
            </a:r>
            <a:r>
              <a:rPr lang="pl-PL" sz="2200" dirty="0"/>
              <a:t>woj. </a:t>
            </a:r>
            <a:r>
              <a:rPr lang="pl-PL" sz="2200" dirty="0" smtClean="0"/>
              <a:t>świętokrzyskiego </a:t>
            </a:r>
            <a:br>
              <a:rPr lang="pl-PL" sz="2200" dirty="0" smtClean="0"/>
            </a:br>
            <a:r>
              <a:rPr lang="pl-PL" sz="2200" dirty="0" smtClean="0"/>
              <a:t>we wsparciu osób niepełnosprawnych 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4484978"/>
              </p:ext>
            </p:extLst>
          </p:nvPr>
        </p:nvGraphicFramePr>
        <p:xfrm>
          <a:off x="107503" y="1052735"/>
          <a:ext cx="8928992" cy="5805264"/>
        </p:xfrm>
        <a:graphic>
          <a:graphicData uri="http://schemas.openxmlformats.org/drawingml/2006/table">
            <a:tbl>
              <a:tblPr firstRow="1" firstCol="1" bandRow="1"/>
              <a:tblGrid>
                <a:gridCol w="2919239"/>
                <a:gridCol w="928465"/>
                <a:gridCol w="1194276"/>
                <a:gridCol w="928465"/>
                <a:gridCol w="1327182"/>
                <a:gridCol w="928465"/>
                <a:gridCol w="702900"/>
              </a:tblGrid>
              <a:tr h="583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pl-PL" sz="1200" dirty="0">
                        <a:effectLst/>
                        <a:latin typeface="Calibri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05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pl-PL" sz="12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dirty="0">
                          <a:effectLst/>
                          <a:latin typeface="Calibri"/>
                          <a:ea typeface="Times New Roman"/>
                        </a:rPr>
                        <a:t>PFRON</a:t>
                      </a:r>
                      <a:endParaRPr lang="pl-PL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dirty="0" smtClean="0">
                          <a:effectLst/>
                          <a:latin typeface="Calibri"/>
                          <a:ea typeface="Times New Roman"/>
                        </a:rPr>
                        <a:t>GOPS/MOPS/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dirty="0" smtClean="0">
                          <a:effectLst/>
                          <a:latin typeface="Calibri"/>
                          <a:ea typeface="Times New Roman"/>
                        </a:rPr>
                        <a:t>PCPR</a:t>
                      </a:r>
                      <a:r>
                        <a:rPr lang="pl-PL" sz="1200" baseline="0" dirty="0" smtClean="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endParaRPr lang="pl-PL" sz="1200" dirty="0" smtClean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Caritas</a:t>
                      </a:r>
                      <a:endParaRPr lang="pl-PL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Fundacja, stowarzyszenie</a:t>
                      </a:r>
                      <a:endParaRPr lang="pl-PL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Parafia</a:t>
                      </a:r>
                      <a:endParaRPr lang="pl-PL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Inna, jaka? </a:t>
                      </a:r>
                      <a:endParaRPr lang="pl-PL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25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200" dirty="0">
                          <a:effectLst/>
                          <a:latin typeface="Times New Roman"/>
                          <a:ea typeface="Times New Roman"/>
                        </a:rPr>
                        <a:t>Pomoc finansową, pieniądze</a:t>
                      </a:r>
                      <a:endParaRPr lang="pl-P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 dirty="0">
                          <a:effectLst/>
                          <a:latin typeface="Calibri"/>
                          <a:ea typeface="Times New Roman"/>
                        </a:rPr>
                        <a:t>13,7</a:t>
                      </a:r>
                      <a:r>
                        <a:rPr lang="pl-PL" sz="1200" b="1" kern="1200" dirty="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endParaRPr lang="pl-PL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 dirty="0">
                          <a:effectLst/>
                          <a:latin typeface="Calibri"/>
                          <a:ea typeface="Times New Roman"/>
                        </a:rPr>
                        <a:t>56,4</a:t>
                      </a:r>
                      <a:r>
                        <a:rPr lang="pl-PL" sz="1200" b="1" kern="1200" dirty="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endParaRPr lang="pl-PL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1,9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b="1" kern="1200" dirty="0">
                          <a:effectLst/>
                          <a:latin typeface="Calibri"/>
                          <a:ea typeface="Times New Roman"/>
                        </a:rPr>
                        <a:t>3,5 </a:t>
                      </a:r>
                      <a:endParaRPr lang="pl-PL" sz="18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0,7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4,7</a:t>
                      </a:r>
                      <a:r>
                        <a:rPr lang="pl-PL" sz="1200" b="1" kern="120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44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200" dirty="0">
                          <a:effectLst/>
                          <a:latin typeface="Times New Roman"/>
                          <a:ea typeface="Times New Roman"/>
                        </a:rPr>
                        <a:t>Pomoc materialną, żywność, ubranie</a:t>
                      </a:r>
                      <a:endParaRPr lang="pl-P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1,0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 dirty="0">
                          <a:effectLst/>
                          <a:latin typeface="Calibri"/>
                          <a:ea typeface="Times New Roman"/>
                        </a:rPr>
                        <a:t>11,9</a:t>
                      </a:r>
                      <a:r>
                        <a:rPr lang="pl-PL" sz="1200" b="1" kern="1200" dirty="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endParaRPr lang="pl-PL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 dirty="0">
                          <a:effectLst/>
                          <a:latin typeface="Calibri"/>
                          <a:ea typeface="Times New Roman"/>
                        </a:rPr>
                        <a:t>4,6 </a:t>
                      </a:r>
                      <a:endParaRPr lang="pl-PL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b="1" kern="1200" dirty="0">
                          <a:effectLst/>
                          <a:latin typeface="Calibri"/>
                          <a:ea typeface="Times New Roman"/>
                        </a:rPr>
                        <a:t>3,5 </a:t>
                      </a:r>
                      <a:endParaRPr lang="pl-PL" sz="18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1,2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2,4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889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975995" algn="l"/>
                        </a:tabLst>
                      </a:pPr>
                      <a:r>
                        <a:rPr lang="pl-PL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Pomoc w likwidacji barier architektonicznych, wykonanie podjazdów, itp.</a:t>
                      </a:r>
                      <a:endParaRPr lang="pl-PL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12,5</a:t>
                      </a:r>
                      <a:r>
                        <a:rPr lang="pl-PL" sz="1200" b="1" kern="120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7,2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 dirty="0">
                          <a:effectLst/>
                          <a:latin typeface="Calibri"/>
                          <a:ea typeface="Times New Roman"/>
                        </a:rPr>
                        <a:t>0,0 </a:t>
                      </a:r>
                      <a:endParaRPr lang="pl-PL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b="1" kern="1200" dirty="0">
                          <a:effectLst/>
                          <a:latin typeface="Calibri"/>
                          <a:ea typeface="Times New Roman"/>
                        </a:rPr>
                        <a:t>0,3 </a:t>
                      </a:r>
                      <a:endParaRPr lang="pl-PL" sz="18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 dirty="0">
                          <a:effectLst/>
                          <a:latin typeface="Calibri"/>
                          <a:ea typeface="Times New Roman"/>
                        </a:rPr>
                        <a:t>0,0 </a:t>
                      </a:r>
                      <a:endParaRPr lang="pl-PL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0,8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889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200" dirty="0">
                          <a:effectLst/>
                          <a:latin typeface="Times New Roman"/>
                          <a:ea typeface="Times New Roman"/>
                        </a:rPr>
                        <a:t>Pomoc w zakupie sprzętu rehabilitacyjno-ortopedycznego, komputera, itp.</a:t>
                      </a:r>
                      <a:endParaRPr lang="pl-P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31,9</a:t>
                      </a:r>
                      <a:r>
                        <a:rPr lang="pl-PL" sz="1200" b="1" kern="120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12,4</a:t>
                      </a:r>
                      <a:r>
                        <a:rPr lang="pl-PL" sz="1200" b="1" kern="120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0,6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b="1" kern="1200" dirty="0">
                          <a:effectLst/>
                          <a:latin typeface="Calibri"/>
                          <a:ea typeface="Times New Roman"/>
                        </a:rPr>
                        <a:t>0,8 </a:t>
                      </a:r>
                      <a:endParaRPr lang="pl-PL" sz="18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 dirty="0">
                          <a:effectLst/>
                          <a:latin typeface="Calibri"/>
                          <a:ea typeface="Times New Roman"/>
                        </a:rPr>
                        <a:t>0,1 </a:t>
                      </a:r>
                      <a:endParaRPr lang="pl-PL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2,4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1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200" dirty="0">
                          <a:effectLst/>
                          <a:latin typeface="Times New Roman"/>
                          <a:ea typeface="Times New Roman"/>
                        </a:rPr>
                        <a:t>Pomoc w leczeniu i rehabilitacji</a:t>
                      </a:r>
                      <a:endParaRPr lang="pl-P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8,1</a:t>
                      </a:r>
                      <a:r>
                        <a:rPr lang="pl-PL" sz="1200" b="1" kern="120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14,6</a:t>
                      </a:r>
                      <a:r>
                        <a:rPr lang="pl-PL" sz="1200" b="1" kern="120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1,7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b="1" kern="1200" dirty="0">
                          <a:effectLst/>
                          <a:latin typeface="Calibri"/>
                          <a:ea typeface="Times New Roman"/>
                        </a:rPr>
                        <a:t>6,9 </a:t>
                      </a:r>
                      <a:endParaRPr lang="pl-PL" sz="18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 dirty="0">
                          <a:effectLst/>
                          <a:latin typeface="Calibri"/>
                          <a:ea typeface="Times New Roman"/>
                        </a:rPr>
                        <a:t>0,4 </a:t>
                      </a:r>
                      <a:endParaRPr lang="pl-PL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4,2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92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200" spc="-20" dirty="0">
                          <a:effectLst/>
                          <a:latin typeface="Times New Roman"/>
                          <a:ea typeface="Times New Roman"/>
                        </a:rPr>
                        <a:t>Pomoc w znalezieniu pracy dla osoby niepełnosprawnej</a:t>
                      </a:r>
                      <a:endParaRPr lang="pl-P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1,1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1,2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0,3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b="1" kern="1200" dirty="0">
                          <a:effectLst/>
                          <a:latin typeface="Calibri"/>
                          <a:ea typeface="Times New Roman"/>
                        </a:rPr>
                        <a:t>1,1 </a:t>
                      </a:r>
                      <a:endParaRPr lang="pl-PL" sz="18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 dirty="0">
                          <a:effectLst/>
                          <a:latin typeface="Calibri"/>
                          <a:ea typeface="Times New Roman"/>
                        </a:rPr>
                        <a:t>0,1 </a:t>
                      </a:r>
                      <a:endParaRPr lang="pl-PL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1,7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92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200" dirty="0">
                          <a:effectLst/>
                          <a:latin typeface="Times New Roman"/>
                          <a:ea typeface="Times New Roman"/>
                        </a:rPr>
                        <a:t>Pomoc w podjęciu nauki</a:t>
                      </a:r>
                      <a:br>
                        <a:rPr lang="pl-PL" sz="12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pl-PL" sz="1200" dirty="0">
                          <a:effectLst/>
                          <a:latin typeface="Times New Roman"/>
                          <a:ea typeface="Times New Roman"/>
                        </a:rPr>
                        <a:t>przez osobę niepełnosprawną</a:t>
                      </a:r>
                      <a:endParaRPr lang="pl-P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2,1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2,6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1,4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b="1" kern="1200" dirty="0">
                          <a:effectLst/>
                          <a:latin typeface="Calibri"/>
                          <a:ea typeface="Times New Roman"/>
                        </a:rPr>
                        <a:t>1,0 </a:t>
                      </a:r>
                      <a:endParaRPr lang="pl-PL" sz="18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 dirty="0">
                          <a:effectLst/>
                          <a:latin typeface="Calibri"/>
                          <a:ea typeface="Times New Roman"/>
                        </a:rPr>
                        <a:t>0,0 </a:t>
                      </a:r>
                      <a:endParaRPr lang="pl-PL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0,0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92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200" dirty="0">
                          <a:effectLst/>
                          <a:latin typeface="Times New Roman"/>
                          <a:ea typeface="Times New Roman"/>
                        </a:rPr>
                        <a:t>Pomoc w opiece nad osobą niepełnosprawną, np. opiekunka</a:t>
                      </a:r>
                      <a:endParaRPr lang="pl-P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0,3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6,1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2,2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b="1" kern="1200" dirty="0">
                          <a:effectLst/>
                          <a:latin typeface="Calibri"/>
                          <a:ea typeface="Times New Roman"/>
                        </a:rPr>
                        <a:t>0,7 </a:t>
                      </a:r>
                      <a:endParaRPr lang="pl-PL" sz="18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 dirty="0">
                          <a:effectLst/>
                          <a:latin typeface="Calibri"/>
                          <a:ea typeface="Times New Roman"/>
                        </a:rPr>
                        <a:t>0,3 </a:t>
                      </a:r>
                      <a:endParaRPr lang="pl-PL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1,9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92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200" dirty="0">
                          <a:effectLst/>
                          <a:latin typeface="Times New Roman"/>
                          <a:ea typeface="Times New Roman"/>
                        </a:rPr>
                        <a:t>Pomoc psychologiczna, wsparcie psychiczne w trudnych sytuacjach</a:t>
                      </a:r>
                      <a:endParaRPr lang="pl-P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0,3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4,0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0,8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b="1" kern="1200" dirty="0">
                          <a:effectLst/>
                          <a:latin typeface="Calibri"/>
                          <a:ea typeface="Times New Roman"/>
                        </a:rPr>
                        <a:t>4,2 </a:t>
                      </a:r>
                      <a:endParaRPr lang="pl-PL" sz="18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 dirty="0">
                          <a:effectLst/>
                          <a:latin typeface="Calibri"/>
                          <a:ea typeface="Times New Roman"/>
                        </a:rPr>
                        <a:t>1,2 </a:t>
                      </a:r>
                      <a:endParaRPr lang="pl-PL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 dirty="0">
                          <a:effectLst/>
                          <a:latin typeface="Calibri"/>
                          <a:ea typeface="Times New Roman"/>
                        </a:rPr>
                        <a:t>4,4</a:t>
                      </a:r>
                      <a:r>
                        <a:rPr lang="pl-PL" sz="1200" b="1" kern="1200" dirty="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endParaRPr lang="pl-PL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889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200" dirty="0">
                          <a:effectLst/>
                          <a:latin typeface="Times New Roman"/>
                          <a:ea typeface="Times New Roman"/>
                        </a:rPr>
                        <a:t>Pomoc w postaci informacji, porad o dofinansowaniach i programach dla osób niepełnosprawnych</a:t>
                      </a:r>
                      <a:endParaRPr lang="pl-P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8,1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8,5</a:t>
                      </a:r>
                      <a:r>
                        <a:rPr lang="pl-PL" sz="1200" b="1" kern="120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>
                          <a:effectLst/>
                          <a:latin typeface="Calibri"/>
                          <a:ea typeface="Times New Roman"/>
                        </a:rPr>
                        <a:t>0,7 </a:t>
                      </a:r>
                      <a:endParaRPr lang="pl-PL" sz="1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b="1" kern="1200" dirty="0">
                          <a:effectLst/>
                          <a:latin typeface="Calibri"/>
                          <a:ea typeface="Times New Roman"/>
                        </a:rPr>
                        <a:t>6,2 </a:t>
                      </a:r>
                      <a:endParaRPr lang="pl-PL" sz="18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 dirty="0">
                          <a:effectLst/>
                          <a:latin typeface="Calibri"/>
                          <a:ea typeface="Times New Roman"/>
                        </a:rPr>
                        <a:t>0,3 </a:t>
                      </a:r>
                      <a:endParaRPr lang="pl-PL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 dirty="0">
                          <a:effectLst/>
                          <a:latin typeface="Calibri"/>
                          <a:ea typeface="Times New Roman"/>
                        </a:rPr>
                        <a:t>2,4 </a:t>
                      </a:r>
                      <a:endParaRPr lang="pl-PL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92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200" dirty="0">
                          <a:effectLst/>
                          <a:latin typeface="Times New Roman"/>
                          <a:ea typeface="Times New Roman"/>
                        </a:rPr>
                        <a:t>Pomoc w wyjaśnieniu, jaki jest sens cierpienia oraz niepełnosprawności</a:t>
                      </a:r>
                      <a:endParaRPr lang="pl-P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 dirty="0">
                          <a:effectLst/>
                          <a:latin typeface="Calibri"/>
                          <a:ea typeface="Times New Roman"/>
                        </a:rPr>
                        <a:t>0,0 </a:t>
                      </a:r>
                      <a:endParaRPr lang="pl-PL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 dirty="0">
                          <a:effectLst/>
                          <a:latin typeface="Calibri"/>
                          <a:ea typeface="Times New Roman"/>
                        </a:rPr>
                        <a:t>0,0 </a:t>
                      </a:r>
                      <a:endParaRPr lang="pl-PL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 dirty="0">
                          <a:effectLst/>
                          <a:latin typeface="Calibri"/>
                          <a:ea typeface="Times New Roman"/>
                        </a:rPr>
                        <a:t>0,7 </a:t>
                      </a:r>
                      <a:endParaRPr lang="pl-PL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b="1" kern="1200" dirty="0">
                          <a:effectLst/>
                          <a:latin typeface="Calibri"/>
                          <a:ea typeface="Times New Roman"/>
                        </a:rPr>
                        <a:t>1,7 </a:t>
                      </a:r>
                      <a:endParaRPr lang="pl-PL" sz="18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 dirty="0">
                          <a:effectLst/>
                          <a:latin typeface="Calibri"/>
                          <a:ea typeface="Times New Roman"/>
                        </a:rPr>
                        <a:t>4,4 </a:t>
                      </a:r>
                      <a:endParaRPr lang="pl-PL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200" kern="1200" dirty="0">
                          <a:effectLst/>
                          <a:latin typeface="Calibri"/>
                          <a:ea typeface="Times New Roman"/>
                        </a:rPr>
                        <a:t>2,1 </a:t>
                      </a:r>
                      <a:endParaRPr lang="pl-PL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008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Wnioski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496944" cy="5400600"/>
          </a:xfrm>
        </p:spPr>
        <p:txBody>
          <a:bodyPr>
            <a:normAutofit/>
          </a:bodyPr>
          <a:lstStyle/>
          <a:p>
            <a:pPr marL="482600" indent="-342900">
              <a:buAutoNum type="arabicPeriod"/>
            </a:pPr>
            <a:r>
              <a:rPr lang="pl-PL" sz="2400" dirty="0" smtClean="0"/>
              <a:t>Budowanie wzajemnego zaufania pomiędzy sektorem publicznym i organizacjami pozarządowymi (postrzeganie siebie jako partnerów a nie konkurentów),</a:t>
            </a:r>
          </a:p>
          <a:p>
            <a:pPr marL="482600" indent="-342900">
              <a:buAutoNum type="arabicPeriod"/>
            </a:pPr>
            <a:r>
              <a:rPr lang="pl-PL" sz="2400" dirty="0" smtClean="0"/>
              <a:t>Konieczność ciągłego kształcenia i zdobywania nowych kompetencji przez członków organizacji pozarządowych,</a:t>
            </a:r>
          </a:p>
          <a:p>
            <a:pPr marL="482600" indent="-342900">
              <a:buAutoNum type="arabicPeriod"/>
            </a:pPr>
            <a:r>
              <a:rPr lang="pl-PL" sz="2400" dirty="0" smtClean="0"/>
              <a:t>Wypracowanie </a:t>
            </a:r>
            <a:r>
              <a:rPr lang="pl-PL" sz="2400" dirty="0"/>
              <a:t>zasad przyznawania grantów, w których organizacje </a:t>
            </a:r>
            <a:r>
              <a:rPr lang="pl-PL" sz="2400" dirty="0" smtClean="0"/>
              <a:t>początkujące, </a:t>
            </a:r>
            <a:r>
              <a:rPr lang="pl-PL" sz="2400" dirty="0"/>
              <a:t>o małym </a:t>
            </a:r>
            <a:r>
              <a:rPr lang="pl-PL" sz="2400" dirty="0" smtClean="0"/>
              <a:t>potencjale, nie będą wykluczane, </a:t>
            </a:r>
          </a:p>
          <a:p>
            <a:pPr marL="482600" indent="-342900">
              <a:buAutoNum type="arabicPeriod"/>
            </a:pPr>
            <a:r>
              <a:rPr lang="pl-PL" sz="2400" dirty="0" smtClean="0"/>
              <a:t>Szczególna troska o organizacje </a:t>
            </a:r>
            <a:r>
              <a:rPr lang="pl-PL" sz="2400" dirty="0"/>
              <a:t>działające na terenach wiejskich. 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608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 smtClean="0"/>
              <a:t>Dziękuję za uwagę.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816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Trzeci sektor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pl-PL" dirty="0"/>
          </a:p>
          <a:p>
            <a:r>
              <a:rPr lang="pl-PL" dirty="0" smtClean="0"/>
              <a:t>To </a:t>
            </a:r>
            <a:r>
              <a:rPr lang="pl-PL" dirty="0"/>
              <a:t>ogół organizacji pozarządowych. </a:t>
            </a:r>
            <a:endParaRPr lang="pl-PL" dirty="0" smtClean="0"/>
          </a:p>
          <a:p>
            <a:endParaRPr lang="pl-PL" dirty="0" smtClean="0"/>
          </a:p>
          <a:p>
            <a:pPr algn="just"/>
            <a:r>
              <a:rPr lang="pl-PL" dirty="0" smtClean="0"/>
              <a:t>Określenie </a:t>
            </a:r>
            <a:r>
              <a:rPr lang="pl-PL" dirty="0"/>
              <a:t>to wywodzi się z teorii podziału nowoczesnego państwa na trzy główne </a:t>
            </a:r>
            <a:r>
              <a:rPr lang="pl-PL" dirty="0" smtClean="0"/>
              <a:t>sektory.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Czasami mówi się też o istnieniu tzw. czwartego sektora, który miałby reprezentować oddolne inicjatywy obywatelskie, niesformalizowane i spontaniczne.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452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57224628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539552" y="1772816"/>
            <a:ext cx="1200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Sektor publiczny </a:t>
            </a:r>
            <a:endParaRPr lang="pl-PL" sz="20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971600" y="3284984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Sektor prywatny </a:t>
            </a:r>
            <a:endParaRPr lang="pl-PL" sz="16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99665" y="4797152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Trzeci sektor </a:t>
            </a:r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251520" y="332656"/>
            <a:ext cx="8712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/>
              <a:t>Trzy </a:t>
            </a:r>
            <a:r>
              <a:rPr lang="pl-PL" sz="2400" dirty="0" smtClean="0"/>
              <a:t>główne sektory </a:t>
            </a:r>
            <a:r>
              <a:rPr lang="pl-PL" sz="2400" dirty="0"/>
              <a:t>w nowoczesnych </a:t>
            </a:r>
            <a:r>
              <a:rPr lang="pl-PL" sz="2400" dirty="0" smtClean="0"/>
              <a:t>państwach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642441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0"/>
            <a:ext cx="8892480" cy="908720"/>
          </a:xfrm>
        </p:spPr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dirty="0"/>
              <a:t> </a:t>
            </a:r>
            <a:r>
              <a:rPr lang="pl-PL" sz="2700" dirty="0" smtClean="0"/>
              <a:t>Trzeci sektor (sektor obywatelski) </a:t>
            </a:r>
            <a:r>
              <a:rPr lang="pl-PL" sz="2700" dirty="0"/>
              <a:t>jest najbardziej zróżnicowanym ze wszystkich trzech wyżej </a:t>
            </a:r>
            <a:r>
              <a:rPr lang="pl-PL" sz="2700" dirty="0" smtClean="0"/>
              <a:t>opisanych </a:t>
            </a:r>
            <a:endParaRPr lang="pl-PL" sz="27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784976" cy="5328592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 smtClean="0"/>
              <a:t>Fundacje</a:t>
            </a:r>
            <a:r>
              <a:rPr lang="pl-PL" dirty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Stowarzyszenia,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Partie </a:t>
            </a:r>
            <a:r>
              <a:rPr lang="pl-PL" dirty="0"/>
              <a:t>polityczne,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Organizacje  działające  na  mocy  odrębnych  przepisów  np. 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Polski</a:t>
            </a:r>
            <a:r>
              <a:rPr lang="pl-PL" dirty="0"/>
              <a:t>  Czerwony  Krzyż,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Związek Ochotniczej Straży Pożarnej,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Związki zawodowe i związki pracodawców,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Organizacje  samorządów  różnych  grup  </a:t>
            </a:r>
            <a:r>
              <a:rPr lang="pl-PL" dirty="0" smtClean="0"/>
              <a:t>zawodowych  (np.  izby  rzemieślnicze), 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Kółka </a:t>
            </a:r>
            <a:r>
              <a:rPr lang="pl-PL" dirty="0"/>
              <a:t>rolnicze i koła </a:t>
            </a:r>
            <a:r>
              <a:rPr lang="pl-PL" dirty="0" smtClean="0"/>
              <a:t>gospodyń </a:t>
            </a:r>
            <a:r>
              <a:rPr lang="pl-PL" dirty="0"/>
              <a:t>wiejskich,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Organizacje kościelne,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Kluby </a:t>
            </a:r>
            <a:r>
              <a:rPr lang="pl-PL" dirty="0" smtClean="0"/>
              <a:t>osiedlowe, i inne. </a:t>
            </a:r>
            <a:r>
              <a:rPr lang="pl-PL" dirty="0"/>
              <a:t>  </a:t>
            </a:r>
          </a:p>
          <a:p>
            <a:pPr marL="514350" indent="-514350">
              <a:buFont typeface="+mj-lt"/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7445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0135917"/>
              </p:ext>
            </p:extLst>
          </p:nvPr>
        </p:nvGraphicFramePr>
        <p:xfrm>
          <a:off x="431807" y="116632"/>
          <a:ext cx="8676456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375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95789" y="3611552"/>
            <a:ext cx="152421" cy="152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340768"/>
            <a:ext cx="5733910" cy="4995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501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Organizacje pozarządowe jako alternatywa dla sektora publicznego 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34451205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14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czątek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ocząte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ocząte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828</TotalTime>
  <Words>1035</Words>
  <Application>Microsoft Office PowerPoint</Application>
  <PresentationFormat>Pokaz na ekranie (4:3)</PresentationFormat>
  <Paragraphs>216</Paragraphs>
  <Slides>33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4" baseType="lpstr">
      <vt:lpstr>Początek</vt:lpstr>
      <vt:lpstr>Diagnoza potrzeb  organizacji pozarządowych</vt:lpstr>
      <vt:lpstr>Plan wystąpienia </vt:lpstr>
      <vt:lpstr>Prezentacja programu PowerPoint</vt:lpstr>
      <vt:lpstr>Trzeci sektor </vt:lpstr>
      <vt:lpstr>Prezentacja programu PowerPoint</vt:lpstr>
      <vt:lpstr>  Trzeci sektor (sektor obywatelski) jest najbardziej zróżnicowanym ze wszystkich trzech wyżej opisanych </vt:lpstr>
      <vt:lpstr>Prezentacja programu PowerPoint</vt:lpstr>
      <vt:lpstr>Prezentacja programu PowerPoint</vt:lpstr>
      <vt:lpstr>Organizacje pozarządowe jako alternatywa dla sektora publicznego </vt:lpstr>
      <vt:lpstr>Organizacje pozarządowe jako uzupełnienie  sektora publicznego </vt:lpstr>
      <vt:lpstr>Partnerstwo</vt:lpstr>
      <vt:lpstr>Prezentacja programu PowerPoint</vt:lpstr>
      <vt:lpstr>Prezentacja programu PowerPoint</vt:lpstr>
      <vt:lpstr>Prezentacja programu PowerPoint</vt:lpstr>
      <vt:lpstr>Działania projektowe – zalety </vt:lpstr>
      <vt:lpstr>Działania projektowe – wymagania</vt:lpstr>
      <vt:lpstr>Działania projektowe – zagrożenia</vt:lpstr>
      <vt:lpstr>Prezentacja programu PowerPoint</vt:lpstr>
      <vt:lpstr>Organizacje pozarządowe w Polsce (2018 r.)</vt:lpstr>
      <vt:lpstr>Organizacje pozarządowe w Polsce (2018 r.)</vt:lpstr>
      <vt:lpstr>Obszary działalności organizacji pozarządowych w Polsce  (dane w %)</vt:lpstr>
      <vt:lpstr>Finansowanie organizacji pozarządowych </vt:lpstr>
      <vt:lpstr>Organizacje pozarządowe  na rzecz osób z niepełnosprawnością   w województwie świętokrzyskim  </vt:lpstr>
      <vt:lpstr>Prezentacja programu PowerPoint</vt:lpstr>
      <vt:lpstr>Dominująca forma działalności</vt:lpstr>
      <vt:lpstr>Główne źródła dochodu organizacji pozarządowych </vt:lpstr>
      <vt:lpstr>Główne trudności na jakie wskazują organizacje pozarządowe </vt:lpstr>
      <vt:lpstr>Główne przeszkody w pozyskiwaniu środków z UE</vt:lpstr>
      <vt:lpstr>Deklarowane potrzeby szkoleń</vt:lpstr>
      <vt:lpstr>Oczekiwania w stosunku do Wojewódzkiej Społecznej Rady  do spraw Osób z Niepełnosprawnością </vt:lpstr>
      <vt:lpstr>   Udział organizacji pozarządowych z woj. świętokrzyskiego  we wsparciu osób niepełnosprawnych </vt:lpstr>
      <vt:lpstr>Wnioski</vt:lpstr>
      <vt:lpstr>Dziękuję za uwagę.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Organizacja pozarządowe</dc:title>
  <dc:creator>pracownik</dc:creator>
  <cp:lastModifiedBy>pracownik</cp:lastModifiedBy>
  <cp:revision>114</cp:revision>
  <dcterms:created xsi:type="dcterms:W3CDTF">2019-08-31T08:28:02Z</dcterms:created>
  <dcterms:modified xsi:type="dcterms:W3CDTF">2019-09-17T20:13:22Z</dcterms:modified>
</cp:coreProperties>
</file>