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0" r:id="rId2"/>
    <p:sldId id="261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1" r:id="rId11"/>
    <p:sldId id="272" r:id="rId12"/>
    <p:sldId id="273" r:id="rId13"/>
    <p:sldId id="274" r:id="rId14"/>
    <p:sldId id="275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E0C5EC1A-596D-43F6-A8A1-9D06BB7DFB5D}">
          <p14:sldIdLst>
            <p14:sldId id="260"/>
            <p14:sldId id="261"/>
            <p14:sldId id="263"/>
            <p14:sldId id="264"/>
            <p14:sldId id="265"/>
            <p14:sldId id="266"/>
            <p14:sldId id="267"/>
            <p14:sldId id="268"/>
            <p14:sldId id="269"/>
            <p14:sldId id="271"/>
            <p14:sldId id="272"/>
            <p14:sldId id="273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779"/>
    <a:srgbClr val="C01422"/>
    <a:srgbClr val="606060"/>
    <a:srgbClr val="9D9D9C"/>
    <a:srgbClr val="413C3B"/>
    <a:srgbClr val="EDEDED"/>
    <a:srgbClr val="3C3C3B"/>
    <a:srgbClr val="F2A20F"/>
    <a:srgbClr val="575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"/>
    <p:restoredTop sz="96038"/>
  </p:normalViewPr>
  <p:slideViewPr>
    <p:cSldViewPr snapToGrid="0" snapToObjects="1">
      <p:cViewPr varScale="1">
        <p:scale>
          <a:sx n="106" d="100"/>
          <a:sy n="106" d="100"/>
        </p:scale>
        <p:origin x="14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0D34F-417C-AE4D-A296-57DC498886C3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29775-2EC1-1643-B165-0F40371334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3976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100736-5EA1-724E-9DA7-54484B907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49BA4B4-1332-8943-83D6-C653B3E9D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1945ED8-445C-FE45-8587-5ED6DAED0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2106BFC-AC66-1A48-BD43-C1BEB31E4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75F6D8-CC7A-0647-B88D-BF269D36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813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000BB4-4BE1-D749-BB16-C38037C4C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D899929-8C3C-BE4F-8D5F-0B368119A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E993B5-F419-3B45-B5C9-47596C681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6A62634-D625-B049-B36C-13444D390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CD8FD9D-BB7D-994D-AB25-73E593DDB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55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A1AAA8B-ABF9-F748-8915-29608D29A5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57999D9-0743-BA4E-8105-B13A769068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B495DC4-74DD-8D47-A3C8-489312B98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1A7A8F0-094E-B64D-B62E-D9119FDDE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70B6255-87F6-464C-A9D5-08FB87861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660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51BB7F-B071-D149-B6B1-1C66A7E9D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A5EC3F-D301-DD48-B464-B83DA8A24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B26216A-7D4D-E348-9C93-0AAA4EB8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05C2ED-13F7-ED42-90E3-D80636800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0254899-8356-8A4B-9FB5-1059A903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863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766AEA-B3C6-2E41-B663-030EA6364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36AB6E5-4279-AB44-B040-0EE18B6EA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BBF0A51-E286-4542-9AF4-BE3E251E8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51AF7AE-6532-7B40-BD61-CBAACADA2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74342C-DCCA-1742-BFCE-E8BB75A4E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9947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FD8457-4ADC-9648-B5FB-5B26F94D3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515D3A-D49C-B04A-80B6-0DE4D57060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B295A65-450B-5D44-A07D-F4614FE4B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C88E6EB-E8AE-BE4C-AD00-A173E15E8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8EBACDB-DCF2-0C40-80CA-36F9F8969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6319B3A-58B4-3D4E-A3D3-45D34908D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16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5D07EE-C0A5-8C48-A7EC-72B1DDD26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6E2D3BB-7762-CF46-805B-DCDA1489A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6291E7A-5716-8541-ACF2-69C850A44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5DBC725-838A-B54B-9A2F-B4F9B90AB3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F255A36-FB89-2B4E-A85F-1DC7402BE0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7D894CA-117D-4844-8B86-8893B3AD9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F4DD826E-00C7-7647-B54D-6A915217C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4034F10-ED48-504C-B122-44A5A4B44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8377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8566D5-C519-664C-9D77-F63C01B64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D4104F2-5417-C445-BC6D-B7CCF7EEA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8258EE4-AACA-EA4E-86AC-B4F08B178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4FE6859-C8E3-3D4E-BD5C-C98F7B72F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747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83412E8-551F-AB43-B41B-BF1D9339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13F31A8-C331-9A43-B863-A9E555670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7BFF5DD-623A-CB42-A5BB-A259AB7DF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6803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519021-04D2-534F-817D-44EAD8723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68BF58-5BAE-E245-BD37-DA2C3BF7F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729FE48-44CA-A241-AB28-BBCAF1748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3831B05-4D43-AC4C-821C-BBF70DFEA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CE87433-72AF-4849-A45B-91CD6E37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4E9A5A7-8C26-474C-933C-77AF9D49C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5535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A12C1E-2506-FD49-9B86-0E081A417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FB29314-3561-7C4F-B77E-3A0358E412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E03512D-D811-284B-9B7F-C6A171C64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2183B87-E4CB-E942-893B-168A8A903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928B-91DF-8443-AC68-CB05F3F1656F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6884435-23D0-7842-82E9-82118BEFC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62AD7E0-D4AA-2545-9C00-C0A27B190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9688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68E6B2F9-291C-5848-9EF7-1EAF277DC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B844749-CF95-474B-BE0B-4F2130D0F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F612289-B8F6-374A-85EF-549BE902F4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E928B-91DF-8443-AC68-CB05F3F1656F}" type="datetimeFigureOut">
              <a:rPr lang="pl-PL" smtClean="0"/>
              <a:t>18.02.2026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BDD5FDD-9A1B-7341-ABC2-9FEB39A78F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D292D30-B915-CE41-87DD-A4DF8ADA01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E9AE8-95DE-8241-9F6C-E6E8F7EB6DC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804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ole tekstowe 13">
            <a:extLst>
              <a:ext uri="{FF2B5EF4-FFF2-40B4-BE49-F238E27FC236}">
                <a16:creationId xmlns:a16="http://schemas.microsoft.com/office/drawing/2014/main" id="{25211729-48F2-7E4B-949B-651DDA477AB3}"/>
              </a:ext>
            </a:extLst>
          </p:cNvPr>
          <p:cNvSpPr txBox="1"/>
          <p:nvPr/>
        </p:nvSpPr>
        <p:spPr>
          <a:xfrm>
            <a:off x="2709746" y="1894114"/>
            <a:ext cx="83038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C0142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„Świętokrzyski </a:t>
            </a:r>
            <a:r>
              <a:rPr lang="pl-PL" sz="4100" b="1" dirty="0" err="1">
                <a:solidFill>
                  <a:srgbClr val="C0142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StartPLAN</a:t>
            </a:r>
            <a:r>
              <a:rPr lang="pl-PL" sz="4100" b="1" dirty="0">
                <a:solidFill>
                  <a:srgbClr val="C0142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”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F12F500A-F639-C746-83B2-BA76C068E7B9}"/>
              </a:ext>
            </a:extLst>
          </p:cNvPr>
          <p:cNvSpPr txBox="1"/>
          <p:nvPr/>
        </p:nvSpPr>
        <p:spPr>
          <a:xfrm>
            <a:off x="2709746" y="4361750"/>
            <a:ext cx="8303875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20"/>
              </a:lnSpc>
            </a:pPr>
            <a:r>
              <a:rPr lang="pl-PL" dirty="0"/>
              <a:t>*Schemat prezentacji określa obowiązkowe elementy biznesplanu </a:t>
            </a:r>
            <a:endParaRPr lang="pl-PL" sz="1500" dirty="0">
              <a:solidFill>
                <a:srgbClr val="263779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38" name="Grupa 37">
            <a:extLst>
              <a:ext uri="{FF2B5EF4-FFF2-40B4-BE49-F238E27FC236}">
                <a16:creationId xmlns:a16="http://schemas.microsoft.com/office/drawing/2014/main" id="{DB108BC1-F9BE-014F-8917-AA8DB363DA7D}"/>
              </a:ext>
            </a:extLst>
          </p:cNvPr>
          <p:cNvGrpSpPr/>
          <p:nvPr/>
        </p:nvGrpSpPr>
        <p:grpSpPr>
          <a:xfrm>
            <a:off x="9658905" y="506027"/>
            <a:ext cx="1904260" cy="6004480"/>
            <a:chOff x="9658905" y="506027"/>
            <a:chExt cx="1904260" cy="6004480"/>
          </a:xfrm>
        </p:grpSpPr>
        <p:cxnSp>
          <p:nvCxnSpPr>
            <p:cNvPr id="24" name="Łącznik prosty 23">
              <a:extLst>
                <a:ext uri="{FF2B5EF4-FFF2-40B4-BE49-F238E27FC236}">
                  <a16:creationId xmlns:a16="http://schemas.microsoft.com/office/drawing/2014/main" id="{B9B298CE-99EE-C941-90EA-4C9B29F330C8}"/>
                </a:ext>
              </a:extLst>
            </p:cNvPr>
            <p:cNvCxnSpPr/>
            <p:nvPr/>
          </p:nvCxnSpPr>
          <p:spPr>
            <a:xfrm>
              <a:off x="9658905" y="6431872"/>
              <a:ext cx="1899821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Łącznik prosty 25">
              <a:extLst>
                <a:ext uri="{FF2B5EF4-FFF2-40B4-BE49-F238E27FC236}">
                  <a16:creationId xmlns:a16="http://schemas.microsoft.com/office/drawing/2014/main" id="{8A251E88-A3C3-4C4F-819A-F31C5990E78C}"/>
                </a:ext>
              </a:extLst>
            </p:cNvPr>
            <p:cNvCxnSpPr>
              <a:cxnSpLocks/>
            </p:cNvCxnSpPr>
            <p:nvPr/>
          </p:nvCxnSpPr>
          <p:spPr>
            <a:xfrm>
              <a:off x="11563165" y="506027"/>
              <a:ext cx="0" cy="5925845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Łącznik prosty 31">
              <a:extLst>
                <a:ext uri="{FF2B5EF4-FFF2-40B4-BE49-F238E27FC236}">
                  <a16:creationId xmlns:a16="http://schemas.microsoft.com/office/drawing/2014/main" id="{12EAD400-6E47-A848-86D2-917037633EA6}"/>
                </a:ext>
              </a:extLst>
            </p:cNvPr>
            <p:cNvCxnSpPr/>
            <p:nvPr/>
          </p:nvCxnSpPr>
          <p:spPr>
            <a:xfrm>
              <a:off x="10861829" y="519343"/>
              <a:ext cx="69689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FF267435-9DE0-4A40-8037-3980BA25DAA1}"/>
                </a:ext>
              </a:extLst>
            </p:cNvPr>
            <p:cNvCxnSpPr/>
            <p:nvPr/>
          </p:nvCxnSpPr>
          <p:spPr>
            <a:xfrm>
              <a:off x="9663344" y="6355148"/>
              <a:ext cx="0" cy="155359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Obraz 2">
            <a:extLst>
              <a:ext uri="{FF2B5EF4-FFF2-40B4-BE49-F238E27FC236}">
                <a16:creationId xmlns:a16="http://schemas.microsoft.com/office/drawing/2014/main" id="{4102002F-BCEF-49D3-1934-49BC8BC84F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5312" y="265504"/>
            <a:ext cx="4217402" cy="523566"/>
          </a:xfrm>
          <a:prstGeom prst="rect">
            <a:avLst/>
          </a:prstGeom>
        </p:spPr>
      </p:pic>
      <p:grpSp>
        <p:nvGrpSpPr>
          <p:cNvPr id="2" name="Grupa 1">
            <a:extLst>
              <a:ext uri="{FF2B5EF4-FFF2-40B4-BE49-F238E27FC236}">
                <a16:creationId xmlns:a16="http://schemas.microsoft.com/office/drawing/2014/main" id="{F9B236E4-0FF1-FC30-4DBE-AD0EEF843217}"/>
              </a:ext>
            </a:extLst>
          </p:cNvPr>
          <p:cNvGrpSpPr/>
          <p:nvPr/>
        </p:nvGrpSpPr>
        <p:grpSpPr>
          <a:xfrm>
            <a:off x="-844368" y="454934"/>
            <a:ext cx="6751057" cy="142043"/>
            <a:chOff x="-4028" y="438181"/>
            <a:chExt cx="6751057" cy="142043"/>
          </a:xfrm>
        </p:grpSpPr>
        <p:cxnSp>
          <p:nvCxnSpPr>
            <p:cNvPr id="4" name="Łącznik prosty 3">
              <a:extLst>
                <a:ext uri="{FF2B5EF4-FFF2-40B4-BE49-F238E27FC236}">
                  <a16:creationId xmlns:a16="http://schemas.microsoft.com/office/drawing/2014/main" id="{B7613C8E-4A19-FEEA-E15B-F69DE8F54D3E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Łącznik prosty 4">
              <a:extLst>
                <a:ext uri="{FF2B5EF4-FFF2-40B4-BE49-F238E27FC236}">
                  <a16:creationId xmlns:a16="http://schemas.microsoft.com/office/drawing/2014/main" id="{71D48835-795B-CD42-A987-0D2388E2D03F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88974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756A7-4B3C-1C9A-93A6-8494BB30C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6BF32D8B-7566-6966-5BC5-830696263F47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0244BC5F-B98C-E3B4-9610-3913C4701418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05537AC0-18B3-DB33-F48A-A3A3785B8AC7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96C33E21-8D94-6FDA-0299-F1ADB1410B4C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32A53CE5-4ADE-C7D2-ED1A-F5416739BC02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5396481C-8EFE-DE18-17E9-905A80D94FE0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8B4EFB7C-CA5F-304A-8C56-E3EA16D58DAF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16A1DA67-6121-B2A8-6779-0B25860AD5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1643136C-8407-2386-C511-37E54BCC5504}"/>
              </a:ext>
            </a:extLst>
          </p:cNvPr>
          <p:cNvSpPr txBox="1"/>
          <p:nvPr/>
        </p:nvSpPr>
        <p:spPr>
          <a:xfrm>
            <a:off x="1700992" y="2253628"/>
            <a:ext cx="9551386" cy="386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Plan organizacji i zarządzania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79B9B2C7-B70F-4DFB-5316-1D698B6886B3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52970ADE-7DA3-801E-2567-AABC8EF32EFB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37664065-7203-BF95-A694-D7C91BACEE73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09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1268E5F-262C-9075-B25A-1A5B952E16C5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538384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29944-00C5-563A-BCCC-9083D882B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D041B9F3-F15F-8677-66B4-2E41238C7D2D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37D7C315-E611-5E32-ADDE-A27EF2362DC7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BA586889-AB77-122B-3CBB-D6B66CAAA2B0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957CB5A4-E169-FFA9-1B5F-0D5034741989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081F8848-0A27-CEDD-9AD8-D47EBEAF4B4F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C9D34133-8893-A90D-99F3-BE41DA72FA64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81230254-A32E-9844-2B45-1E9512CFCA64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0C95F84B-2250-5CD6-B300-8FDD397647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2E91A887-076B-249A-E568-5E933E3F5A35}"/>
              </a:ext>
            </a:extLst>
          </p:cNvPr>
          <p:cNvSpPr txBox="1"/>
          <p:nvPr/>
        </p:nvSpPr>
        <p:spPr>
          <a:xfrm>
            <a:off x="1700992" y="2253628"/>
            <a:ext cx="9551386" cy="386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Strategia i plan rozwoju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D90EEE18-C373-A258-B974-82F382D367B3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35B859A3-7EB4-4F63-A42B-66F0D67B4B13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9BBB4931-F676-B139-37C9-167CF8010B68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10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2C8C7BC-EAF4-2725-B108-C3E38C20CC52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2483796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F6640-A597-38BF-C78C-0C6BAF073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E63C458C-607C-4521-90C5-72E451625B2D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984515F1-45DB-C2FF-0EF9-FAA29C199DA6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9A3D9C8F-22BD-778A-47F6-EDFFD9FF8696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D0D0019-3742-8D43-6D6C-87D4EAC39AB6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8CD4C7A0-356D-F9E0-A4CB-BD5B6654A2C4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A7451A8D-BD39-8C98-0B3F-CFEB3D29DCB0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ACB23F2C-A6E3-C6DE-3AB1-06F023EDB397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FD4169A6-231C-3F51-447A-EDDC0BC71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9DC790D6-3C53-8C15-52D4-EEA57F9666B9}"/>
              </a:ext>
            </a:extLst>
          </p:cNvPr>
          <p:cNvSpPr txBox="1"/>
          <p:nvPr/>
        </p:nvSpPr>
        <p:spPr>
          <a:xfrm>
            <a:off x="1700992" y="2253628"/>
            <a:ext cx="9551386" cy="386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Analiza SWOT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7A77383C-5392-753C-6B71-08DA39D22EC1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191E0FE3-29B6-33DB-A743-F7E362C03D5A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D6E38282-D027-9173-56EA-F5EDBF91A0F1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11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1BCC5C8-1ADE-C66B-03BB-A6825469887D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2272399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9102D-199B-D7FE-E110-B1517CEBA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E0337E13-FE53-3747-8A57-A4C220335907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E6E6DF43-8482-0DF4-3666-656EFA234095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28678D63-4BB4-4194-D191-7EFCEB6BD67E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D2814648-2495-BA24-C91B-16796322CF7D}"/>
              </a:ext>
            </a:extLst>
          </p:cNvPr>
          <p:cNvSpPr txBox="1"/>
          <p:nvPr/>
        </p:nvSpPr>
        <p:spPr>
          <a:xfrm>
            <a:off x="1026088" y="1005840"/>
            <a:ext cx="104819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3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Prezentacja promocyjna – „Dlaczego Świętokrzyskie?”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B6C57E0D-3FE6-C290-D869-A5B18913A77F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2B374378-0E6F-D3DC-A75B-93E3EA47AE2E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4EA43795-411B-E0D8-7E87-2D52E5DE551F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68C062B9-2E7F-8852-5819-1FCF9203B5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040397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9FDBA941-F4C3-AEE5-81D4-2962FA78A5BF}"/>
              </a:ext>
            </a:extLst>
          </p:cNvPr>
          <p:cNvSpPr txBox="1"/>
          <p:nvPr/>
        </p:nvSpPr>
        <p:spPr>
          <a:xfrm>
            <a:off x="1700992" y="1773456"/>
            <a:ext cx="95513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 jaki sposób firma promuje region – jego przyrodę, tradycję, innowacyjność oraz kapitał ludzki?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0133742E-230A-8852-57E8-CFBDC46A5C33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5B79BB29-07B4-7E36-AE14-EBDC5133323F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294264A9-3553-16C4-5AFA-29595E462ED4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12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A099E5C-5D65-249D-A253-C6419F4347AB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3799832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9BE8D-F0CE-2259-3771-712B07492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641B1AC0-9973-5B86-3023-5CAF59EDA9F9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C1E904CC-B459-E84B-DEC8-B5B5E2F85361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ED502966-B586-E597-B5D6-73A63806219A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0CBA2A99-C30E-56FD-4FD3-A401ACD4DB9E}"/>
              </a:ext>
            </a:extLst>
          </p:cNvPr>
          <p:cNvSpPr txBox="1"/>
          <p:nvPr/>
        </p:nvSpPr>
        <p:spPr>
          <a:xfrm>
            <a:off x="1700992" y="1038015"/>
            <a:ext cx="104819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3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Nazwa Szkoły: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5797DCB4-4D06-8D54-2882-E6C565BF2484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7316F3B0-5F23-FA0A-4F0C-EFCD64369C36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EBFB257C-C42B-6B4B-2E2A-4A57AAFA0F32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275ADF84-78EC-ED21-F1CA-BB7FE35A04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1146086"/>
            <a:ext cx="384021" cy="384021"/>
          </a:xfrm>
          <a:prstGeom prst="rect">
            <a:avLst/>
          </a:prstGeom>
        </p:spPr>
      </p:pic>
      <p:grpSp>
        <p:nvGrpSpPr>
          <p:cNvPr id="2" name="Grupa 1">
            <a:extLst>
              <a:ext uri="{FF2B5EF4-FFF2-40B4-BE49-F238E27FC236}">
                <a16:creationId xmlns:a16="http://schemas.microsoft.com/office/drawing/2014/main" id="{318A89D5-601D-66ED-45F0-28C6754D6A7C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D5E41354-00C7-8CA7-C06D-6F75B7A4A3FA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AE8740D5-BA3F-A57A-FF85-19EF4D2431F6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13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20CCE2E7-F5D3-5EE3-D53A-4BDBA46BDE2C}"/>
              </a:ext>
            </a:extLst>
          </p:cNvPr>
          <p:cNvSpPr txBox="1"/>
          <p:nvPr/>
        </p:nvSpPr>
        <p:spPr>
          <a:xfrm>
            <a:off x="1319908" y="1709201"/>
            <a:ext cx="9764924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BD6A1E2-3B17-90DD-F9E9-7D41C4C02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7" y="2843001"/>
            <a:ext cx="384021" cy="384021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027D5693-948B-4CB1-E15F-704C5F5E8E41}"/>
              </a:ext>
            </a:extLst>
          </p:cNvPr>
          <p:cNvSpPr txBox="1"/>
          <p:nvPr/>
        </p:nvSpPr>
        <p:spPr>
          <a:xfrm>
            <a:off x="1700991" y="2734929"/>
            <a:ext cx="104819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3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Członkowie Zespołu: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DF76FDEC-BEA2-AE9C-D756-770712101E3E}"/>
              </a:ext>
            </a:extLst>
          </p:cNvPr>
          <p:cNvSpPr txBox="1"/>
          <p:nvPr/>
        </p:nvSpPr>
        <p:spPr>
          <a:xfrm>
            <a:off x="1319907" y="3406115"/>
            <a:ext cx="9764924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 - Opiekun Zespołu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 - uczeń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 - uczeń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 - uczeń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 - uczeń</a:t>
            </a:r>
          </a:p>
        </p:txBody>
      </p:sp>
    </p:spTree>
    <p:extLst>
      <p:ext uri="{BB962C8B-B14F-4D97-AF65-F5344CB8AC3E}">
        <p14:creationId xmlns:p14="http://schemas.microsoft.com/office/powerpoint/2010/main" val="3728472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DAEB70DD-BA4A-964E-8F42-690D07912A92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E65BCCC5-7FCF-764A-99DB-2FB7B697FD49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554FDA15-E859-4146-B7D8-431C83338D68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AC80836-2B9F-1A45-9731-4862FF0B3451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Koncepcja firmy – „Kim jesteśmy?”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E7789111-DF7F-0F49-B73D-1A6C466ACB75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260FAAA6-829E-2E44-93F0-8D431459085B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C7241C8E-4555-CF41-A198-3A75402892F1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7E9C994E-BAA0-AA4E-B08F-986B97ED0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DFF0E50F-128D-A447-A1C2-954E192A9023}"/>
              </a:ext>
            </a:extLst>
          </p:cNvPr>
          <p:cNvSpPr txBox="1"/>
          <p:nvPr/>
        </p:nvSpPr>
        <p:spPr>
          <a:xfrm>
            <a:off x="1700992" y="2253628"/>
            <a:ext cx="9551386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Logo i nazwa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53BC802B-76AE-C743-A7A8-39505597C785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DB96A3F5-528E-084E-B9D9-8935FDD92FB2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225978D2-48B0-FC42-97CC-CF55267B0CCC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01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B15B39C-67A6-14BD-2A68-156208BB45FE}"/>
              </a:ext>
            </a:extLst>
          </p:cNvPr>
          <p:cNvSpPr txBox="1"/>
          <p:nvPr/>
        </p:nvSpPr>
        <p:spPr>
          <a:xfrm>
            <a:off x="1319908" y="3144644"/>
            <a:ext cx="6630911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………………Nazwa firmy….……………………………………………………………………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……………………………………………………………………………………………………………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……………………………………………………………………………………………………………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D0F0BD89-F126-237E-6873-CCE59666D272}"/>
              </a:ext>
            </a:extLst>
          </p:cNvPr>
          <p:cNvSpPr/>
          <p:nvPr/>
        </p:nvSpPr>
        <p:spPr>
          <a:xfrm>
            <a:off x="8943278" y="2364059"/>
            <a:ext cx="2230244" cy="294391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0E1F9B59-0570-C92B-61EC-C27B7D9AC0EF}"/>
              </a:ext>
            </a:extLst>
          </p:cNvPr>
          <p:cNvSpPr txBox="1"/>
          <p:nvPr/>
        </p:nvSpPr>
        <p:spPr>
          <a:xfrm>
            <a:off x="9476291" y="3506974"/>
            <a:ext cx="1166502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Logo firmy</a:t>
            </a:r>
          </a:p>
        </p:txBody>
      </p:sp>
    </p:spTree>
    <p:extLst>
      <p:ext uri="{BB962C8B-B14F-4D97-AF65-F5344CB8AC3E}">
        <p14:creationId xmlns:p14="http://schemas.microsoft.com/office/powerpoint/2010/main" val="787241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3FD13-9A99-1DAD-186A-E742496DA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E49CBB6E-3921-A025-AFFE-D3DDBCB889F7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146F91D0-6AB9-6BC8-FFBF-733B021721A1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DBE9682D-2E06-BD52-B9F3-52C86C294C3A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448DE21-4C12-BF0B-14CB-1764E05D7639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Koncepcja firmy – „Kim jesteśmy?”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8F066FF2-E770-E2B7-3734-23A6368501B0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0850E3B9-4924-84D0-D294-CF67AD444E4C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50F908FB-689C-2686-DDC7-1FD257875787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95354580-CF4A-0960-AC93-15FBCCE455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1D8E9302-718F-CF6E-18E6-3FCD3A380BFB}"/>
              </a:ext>
            </a:extLst>
          </p:cNvPr>
          <p:cNvSpPr txBox="1"/>
          <p:nvPr/>
        </p:nvSpPr>
        <p:spPr>
          <a:xfrm>
            <a:off x="1700992" y="2253628"/>
            <a:ext cx="9551386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Krótka historia pomysłu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50DC38BD-9219-28A9-9A4F-573780CA7125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0C07FC4A-DB5B-4FF0-4C03-E02BB0AFBD37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87B9B597-8DA5-81A2-68C6-45D3BB835369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02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8F47D25-18B8-9042-2B59-A10233202F6B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3605628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8D49C-9636-6F32-4F6E-90B1CA242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7AB41D06-CDDC-3538-6245-B7BAD431DF31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F7A79760-A847-1D41-6CBC-2DCD3E85C1CB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24EAB799-88DF-E0A9-0FF3-0F539B05A7AB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C3E5FFD4-54FB-804F-3010-DF757A92CB12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Koncepcja firmy – „Kim jesteśmy?”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D59B9451-BAFB-A511-EBCA-20D4A7CE4421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09F86819-7863-3580-FBCE-48AFE046EA79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B9A3F0B6-46B5-0A1A-647C-55492F1DF19B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ECC4A12B-4C07-1F95-2CFA-963E42CDA3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CE79D9B7-651A-25C7-8F25-C7E25815D315}"/>
              </a:ext>
            </a:extLst>
          </p:cNvPr>
          <p:cNvSpPr txBox="1"/>
          <p:nvPr/>
        </p:nvSpPr>
        <p:spPr>
          <a:xfrm>
            <a:off x="1700992" y="2253628"/>
            <a:ext cx="9551386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Misja i wizja firmy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BB6BD5A5-CA78-98DD-51CB-82BF9D493A71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E296B124-2EDD-6B86-9F33-AE820EC9C6ED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E34D3421-5792-90E6-2DAA-34340049A581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03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ECC51ECE-D5AF-506B-FE8B-73E075BD81FD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1462518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55292-35B1-16EE-342F-F9701501A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85B017A1-48B4-0C88-2ADC-C75A13B564F6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BB5FAC20-04EC-5E0A-F07C-6482F77AF0CD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B02C0AB9-92D3-2677-38B8-313765102C2A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CE3C6FE-303D-B04F-F08F-18C0875F0599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F097C20C-82EF-6174-FEBF-8ABBC187E41C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AE010E1E-0D4D-76CF-38D8-6D5171ADAD05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8F196E3F-EAF5-64C3-76A6-1ACEE6A48238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03ACB1CD-5249-9C85-E8ED-49E21911F7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2CE9CFC9-7EA9-5A22-050C-C40E64B68B14}"/>
              </a:ext>
            </a:extLst>
          </p:cNvPr>
          <p:cNvSpPr txBox="1"/>
          <p:nvPr/>
        </p:nvSpPr>
        <p:spPr>
          <a:xfrm>
            <a:off x="1700992" y="2253628"/>
            <a:ext cx="9551386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Ogólna charakterystyka i cele przedsiębiorstwa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741AF812-D1AB-7B13-BA59-BA00907EF51B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24A247BC-5E3D-1448-8B22-2E435F56AF69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8DEEA78D-9D48-5B4B-4C85-887D63F5E217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04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76FC76F-612C-3BFD-FE01-EF6CEFD445FF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1539008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28F5D-F6F2-0452-D7FA-5892B2D35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9DD315B2-AD8A-BD83-A58A-38D1B4465907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B9CB8807-BDD1-F6C9-D43A-C5AA9B644326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C76133D8-B032-6B64-7F2B-AA165331D4D1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BBCE369C-577C-81C5-6C98-6ECAF7365BFB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7D8E6D80-CEF8-B3E5-EA4F-EC0283B466F5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6064CDAD-1FAF-69A5-E183-4A15799689B6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CB0CA040-48F8-A332-D7B6-3488E2FB7659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DA62F09C-3962-A3C0-D02D-C5B4FF4878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4A8E3128-58A8-A78D-B608-36ADC583D1BE}"/>
              </a:ext>
            </a:extLst>
          </p:cNvPr>
          <p:cNvSpPr txBox="1"/>
          <p:nvPr/>
        </p:nvSpPr>
        <p:spPr>
          <a:xfrm>
            <a:off x="1700992" y="2253628"/>
            <a:ext cx="9551386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Opis produktu lub usługi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D3AC50E7-63EE-D51F-EE3A-AC76E4B25201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81846A05-559D-AACF-69C5-3593B5B81A20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ADAC0E09-617E-9202-92F7-715B550F5FE5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05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47173F67-421D-F44B-FA5B-568E212A3252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2997248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82F4A-2A49-B88C-05B7-E80CE0FF8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A6ECA3E9-EFC1-7ABC-B6D5-2AA8BD37D548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9AE086C1-9CC4-02AC-9C29-D9B56DDD7181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FE90FC83-A275-4D97-0E72-9BD1F1F390C8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D0FB4BA5-4E80-6596-EC98-C45D9DB743AA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A53BFB34-95DC-0AFE-BC67-F134B03873E9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BBED0601-797F-534A-09B1-E285E0C7A30D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D14346CC-BFE9-13F7-D3CF-A634352DF587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F59225AF-7C30-5FCB-6963-25C5CA505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240DF197-8C5B-8913-195C-2C1A49DBEAC8}"/>
              </a:ext>
            </a:extLst>
          </p:cNvPr>
          <p:cNvSpPr txBox="1"/>
          <p:nvPr/>
        </p:nvSpPr>
        <p:spPr>
          <a:xfrm>
            <a:off x="1700992" y="2253628"/>
            <a:ext cx="9551386" cy="386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Analiza rynku i konkurencji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6D35A097-EA51-F04A-4F4B-CC2EBDBA1C66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4FF566C2-59DD-F472-DD5A-CC12F3DFE437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7E560B8D-52A7-BBB7-1061-C2633C244CEB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06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FE41F4F0-F828-95E9-3B10-0DDE955F83DF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583506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8081E-A6C2-F11F-628D-709F04D37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90072BCF-4DCE-189A-0BB9-DE96A56C1A08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FF3DF817-7416-C105-547E-3871704EF5E9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41D62930-27EB-4D78-8C32-040AC681D86A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67B032B3-3D3D-6176-231E-67857F865267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919ADB3E-BFDA-51D2-D553-59B8A69A7C18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B98696A4-B0F7-906E-76D8-903EE5293742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A087F920-0712-D023-61EF-4F52D629754B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749BB4A9-A90E-B748-E20C-56A6B1579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E148BFA9-7A5F-62D2-AB54-3FF5FE2E5C4E}"/>
              </a:ext>
            </a:extLst>
          </p:cNvPr>
          <p:cNvSpPr txBox="1"/>
          <p:nvPr/>
        </p:nvSpPr>
        <p:spPr>
          <a:xfrm>
            <a:off x="1700992" y="2253628"/>
            <a:ext cx="9551386" cy="386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Plan finansowy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A02EE45D-2B4F-956B-8103-6B6F6AEB923F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B648EB7C-2217-C894-861A-AF61D5D034E6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AFC00847-505E-E777-F9DC-F9DC3D420ACC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07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0F6B590-85CE-F3F7-BA07-29CC3CC689AB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398680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7BDBD-9AD7-2E4E-CF02-EDFBFE8F5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>
            <a:extLst>
              <a:ext uri="{FF2B5EF4-FFF2-40B4-BE49-F238E27FC236}">
                <a16:creationId xmlns:a16="http://schemas.microsoft.com/office/drawing/2014/main" id="{19613B38-CDD4-E746-FD9C-489B519EECC4}"/>
              </a:ext>
            </a:extLst>
          </p:cNvPr>
          <p:cNvGrpSpPr/>
          <p:nvPr/>
        </p:nvGrpSpPr>
        <p:grpSpPr>
          <a:xfrm>
            <a:off x="0" y="419558"/>
            <a:ext cx="6751057" cy="142043"/>
            <a:chOff x="-4028" y="438181"/>
            <a:chExt cx="6751057" cy="142043"/>
          </a:xfrm>
        </p:grpSpPr>
        <p:cxnSp>
          <p:nvCxnSpPr>
            <p:cNvPr id="7" name="Łącznik prosty 6">
              <a:extLst>
                <a:ext uri="{FF2B5EF4-FFF2-40B4-BE49-F238E27FC236}">
                  <a16:creationId xmlns:a16="http://schemas.microsoft.com/office/drawing/2014/main" id="{BBD4411D-0922-B113-BEC3-849EB49D028A}"/>
                </a:ext>
              </a:extLst>
            </p:cNvPr>
            <p:cNvCxnSpPr>
              <a:cxnSpLocks/>
            </p:cNvCxnSpPr>
            <p:nvPr/>
          </p:nvCxnSpPr>
          <p:spPr>
            <a:xfrm>
              <a:off x="-4028" y="506027"/>
              <a:ext cx="675105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Łącznik prosty 7">
              <a:extLst>
                <a:ext uri="{FF2B5EF4-FFF2-40B4-BE49-F238E27FC236}">
                  <a16:creationId xmlns:a16="http://schemas.microsoft.com/office/drawing/2014/main" id="{78C75944-F952-95CA-7F57-C97550EC8367}"/>
                </a:ext>
              </a:extLst>
            </p:cNvPr>
            <p:cNvCxnSpPr/>
            <p:nvPr/>
          </p:nvCxnSpPr>
          <p:spPr>
            <a:xfrm>
              <a:off x="6747029" y="438181"/>
              <a:ext cx="0" cy="142043"/>
            </a:xfrm>
            <a:prstGeom prst="line">
              <a:avLst/>
            </a:prstGeom>
            <a:ln w="19050">
              <a:solidFill>
                <a:srgbClr val="60606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BB75CBEE-A9F5-74CE-5D1C-3A6BFE4193EB}"/>
              </a:ext>
            </a:extLst>
          </p:cNvPr>
          <p:cNvSpPr txBox="1"/>
          <p:nvPr/>
        </p:nvSpPr>
        <p:spPr>
          <a:xfrm>
            <a:off x="1026088" y="1005840"/>
            <a:ext cx="915497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100" b="1" dirty="0">
                <a:solidFill>
                  <a:srgbClr val="263779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Biznesplan – „Jak działamy?” 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8028AB5E-8D78-E1BE-3954-ED2B45F646A9}"/>
              </a:ext>
            </a:extLst>
          </p:cNvPr>
          <p:cNvGrpSpPr/>
          <p:nvPr/>
        </p:nvGrpSpPr>
        <p:grpSpPr>
          <a:xfrm rot="10800000">
            <a:off x="6760582" y="6296399"/>
            <a:ext cx="5431418" cy="142043"/>
            <a:chOff x="1315611" y="435006"/>
            <a:chExt cx="5431418" cy="142043"/>
          </a:xfrm>
        </p:grpSpPr>
        <p:cxnSp>
          <p:nvCxnSpPr>
            <p:cNvPr id="14" name="Łącznik prosty 13">
              <a:extLst>
                <a:ext uri="{FF2B5EF4-FFF2-40B4-BE49-F238E27FC236}">
                  <a16:creationId xmlns:a16="http://schemas.microsoft.com/office/drawing/2014/main" id="{B2AB774A-1B65-B986-14E5-0FEFFDB096CD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1315611" y="506027"/>
              <a:ext cx="5431417" cy="0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Łącznik prosty 14">
              <a:extLst>
                <a:ext uri="{FF2B5EF4-FFF2-40B4-BE49-F238E27FC236}">
                  <a16:creationId xmlns:a16="http://schemas.microsoft.com/office/drawing/2014/main" id="{6EB2AB1D-29FA-E5AA-2521-C11CBAC04255}"/>
                </a:ext>
              </a:extLst>
            </p:cNvPr>
            <p:cNvCxnSpPr/>
            <p:nvPr/>
          </p:nvCxnSpPr>
          <p:spPr>
            <a:xfrm>
              <a:off x="6747029" y="435006"/>
              <a:ext cx="0" cy="142043"/>
            </a:xfrm>
            <a:prstGeom prst="line">
              <a:avLst/>
            </a:prstGeom>
            <a:ln w="19050">
              <a:solidFill>
                <a:srgbClr val="26377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8" name="Obraz 17">
            <a:extLst>
              <a:ext uri="{FF2B5EF4-FFF2-40B4-BE49-F238E27FC236}">
                <a16:creationId xmlns:a16="http://schemas.microsoft.com/office/drawing/2014/main" id="{610C9B41-F2E0-7EC1-69CE-4B7784B6A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898" y="2173354"/>
            <a:ext cx="384021" cy="384021"/>
          </a:xfrm>
          <a:prstGeom prst="rect">
            <a:avLst/>
          </a:prstGeom>
        </p:spPr>
      </p:pic>
      <p:sp>
        <p:nvSpPr>
          <p:cNvPr id="23" name="pole tekstowe 22">
            <a:extLst>
              <a:ext uri="{FF2B5EF4-FFF2-40B4-BE49-F238E27FC236}">
                <a16:creationId xmlns:a16="http://schemas.microsoft.com/office/drawing/2014/main" id="{BFC722EB-3460-E5F2-2518-9F763BA2508F}"/>
              </a:ext>
            </a:extLst>
          </p:cNvPr>
          <p:cNvSpPr txBox="1"/>
          <p:nvPr/>
        </p:nvSpPr>
        <p:spPr>
          <a:xfrm>
            <a:off x="1700992" y="2253628"/>
            <a:ext cx="9551386" cy="386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960"/>
              </a:lnSpc>
            </a:pPr>
            <a:r>
              <a:rPr lang="pl-PL" sz="3000" b="1" dirty="0">
                <a:solidFill>
                  <a:srgbClr val="26377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Plan marketingowy</a:t>
            </a:r>
            <a:endParaRPr lang="pl-PL" sz="3000" b="1" dirty="0"/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3B50C5ED-D39A-0CF7-3305-E9A7B34C6853}"/>
              </a:ext>
            </a:extLst>
          </p:cNvPr>
          <p:cNvGrpSpPr/>
          <p:nvPr/>
        </p:nvGrpSpPr>
        <p:grpSpPr>
          <a:xfrm>
            <a:off x="11084833" y="0"/>
            <a:ext cx="790916" cy="776133"/>
            <a:chOff x="11084833" y="0"/>
            <a:chExt cx="790916" cy="776133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9B40BB47-1E20-CB46-4756-FE924ED40239}"/>
                </a:ext>
              </a:extLst>
            </p:cNvPr>
            <p:cNvSpPr/>
            <p:nvPr/>
          </p:nvSpPr>
          <p:spPr>
            <a:xfrm>
              <a:off x="11084833" y="0"/>
              <a:ext cx="790916" cy="776133"/>
            </a:xfrm>
            <a:prstGeom prst="rect">
              <a:avLst/>
            </a:prstGeom>
            <a:solidFill>
              <a:srgbClr val="C01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E517D2A0-F652-831F-3322-06754B2D1F10}"/>
                </a:ext>
              </a:extLst>
            </p:cNvPr>
            <p:cNvSpPr txBox="1"/>
            <p:nvPr/>
          </p:nvSpPr>
          <p:spPr>
            <a:xfrm>
              <a:off x="11252378" y="157233"/>
              <a:ext cx="5205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2400" dirty="0">
                  <a:solidFill>
                    <a:schemeClr val="bg1"/>
                  </a:solidFill>
                </a:rPr>
                <a:t>08</a:t>
              </a:r>
            </a:p>
          </p:txBody>
        </p:sp>
      </p:grpSp>
      <p:sp>
        <p:nvSpPr>
          <p:cNvPr id="3" name="pole tekstowe 2">
            <a:extLst>
              <a:ext uri="{FF2B5EF4-FFF2-40B4-BE49-F238E27FC236}">
                <a16:creationId xmlns:a16="http://schemas.microsoft.com/office/drawing/2014/main" id="{63AA8CC4-8A23-9673-31A2-F4F0D6E3F32A}"/>
              </a:ext>
            </a:extLst>
          </p:cNvPr>
          <p:cNvSpPr txBox="1"/>
          <p:nvPr/>
        </p:nvSpPr>
        <p:spPr>
          <a:xfrm>
            <a:off x="1319909" y="2729045"/>
            <a:ext cx="9764924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  <a:p>
            <a:pPr>
              <a:lnSpc>
                <a:spcPct val="150000"/>
              </a:lnSpc>
            </a:pPr>
            <a:r>
              <a:rPr lang="pl-PL" dirty="0"/>
              <a:t>………………….………………………………………………………………………………………………………………………………………….…</a:t>
            </a:r>
          </a:p>
        </p:txBody>
      </p:sp>
    </p:spTree>
    <p:extLst>
      <p:ext uri="{BB962C8B-B14F-4D97-AF65-F5344CB8AC3E}">
        <p14:creationId xmlns:p14="http://schemas.microsoft.com/office/powerpoint/2010/main" val="398236114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274</Words>
  <Application>Microsoft Office PowerPoint</Application>
  <PresentationFormat>Panoramiczny</PresentationFormat>
  <Paragraphs>140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Lato</vt:lpstr>
      <vt:lpstr>Lato Black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Natalia Szczesniak</dc:creator>
  <cp:lastModifiedBy>Wojcieszyńska, Urszula</cp:lastModifiedBy>
  <cp:revision>27</cp:revision>
  <dcterms:created xsi:type="dcterms:W3CDTF">2022-04-01T12:42:11Z</dcterms:created>
  <dcterms:modified xsi:type="dcterms:W3CDTF">2026-02-18T09:00:58Z</dcterms:modified>
</cp:coreProperties>
</file>